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6"/>
  </p:notesMasterIdLst>
  <p:handoutMasterIdLst>
    <p:handoutMasterId r:id="rId27"/>
  </p:handoutMasterIdLst>
  <p:sldIdLst>
    <p:sldId id="622" r:id="rId2"/>
    <p:sldId id="623" r:id="rId3"/>
    <p:sldId id="633" r:id="rId4"/>
    <p:sldId id="634" r:id="rId5"/>
    <p:sldId id="624" r:id="rId6"/>
    <p:sldId id="635" r:id="rId7"/>
    <p:sldId id="636" r:id="rId8"/>
    <p:sldId id="625" r:id="rId9"/>
    <p:sldId id="626" r:id="rId10"/>
    <p:sldId id="637" r:id="rId11"/>
    <p:sldId id="638" r:id="rId12"/>
    <p:sldId id="639" r:id="rId13"/>
    <p:sldId id="640" r:id="rId14"/>
    <p:sldId id="641" r:id="rId15"/>
    <p:sldId id="642" r:id="rId16"/>
    <p:sldId id="643" r:id="rId17"/>
    <p:sldId id="644" r:id="rId18"/>
    <p:sldId id="645" r:id="rId19"/>
    <p:sldId id="646" r:id="rId20"/>
    <p:sldId id="627" r:id="rId21"/>
    <p:sldId id="628" r:id="rId22"/>
    <p:sldId id="629" r:id="rId23"/>
    <p:sldId id="630" r:id="rId24"/>
    <p:sldId id="631"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63" d="100"/>
          <a:sy n="63" d="100"/>
        </p:scale>
        <p:origin x="82"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2017/5/5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2017/5/5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2017/5/5</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2017/5/5</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2017/5/5</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2017/5/5</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2017/5/5</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2017/5/5</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2017/5/5</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2017/5/5</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2017/5/5</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2017/5/5</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2017/5/5</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2017/5/5</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John 5:39】 </a:t>
            </a:r>
          </a:p>
          <a:p>
            <a:pPr marL="0" indent="0">
              <a:buNone/>
            </a:pPr>
            <a:r>
              <a:rPr lang="zh-CN" altLang="en-US" sz="3600" b="1" dirty="0">
                <a:ea typeface="黑体" panose="02010609060101010101" pitchFamily="49" charset="-122"/>
              </a:rPr>
              <a:t>你们查考圣经（注：或作“应当查考圣经”），因你们以为内中有永生；给我作见证的就是这经。</a:t>
            </a:r>
          </a:p>
          <a:p>
            <a:pPr marL="0" indent="0">
              <a:buNone/>
            </a:pPr>
            <a:r>
              <a:rPr lang="en-US" altLang="zh-CN" sz="3600" b="1" dirty="0">
                <a:ea typeface="黑体" panose="02010609060101010101" pitchFamily="49" charset="-122"/>
              </a:rPr>
              <a:t>You search the Scriptures, for in them you think you have eternal life; and these are they which testify of Me.</a:t>
            </a:r>
          </a:p>
        </p:txBody>
      </p:sp>
    </p:spTree>
    <p:extLst>
      <p:ext uri="{BB962C8B-B14F-4D97-AF65-F5344CB8AC3E}">
        <p14:creationId xmlns:p14="http://schemas.microsoft.com/office/powerpoint/2010/main" val="8644581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7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4</a:t>
            </a:r>
            <a:r>
              <a:rPr lang="zh-CN" altLang="en-US" sz="3600" b="1" dirty="0">
                <a:ea typeface="黑体" panose="02010609060101010101" pitchFamily="49" charset="-122"/>
              </a:rPr>
              <a:t>　神看光是好的，就把光暗分开了。</a:t>
            </a:r>
          </a:p>
          <a:p>
            <a:pPr marL="0" indent="0">
              <a:buNone/>
            </a:pPr>
            <a:r>
              <a:rPr lang="en-US" altLang="zh-CN" sz="3600" b="1" dirty="0">
                <a:ea typeface="黑体" panose="02010609060101010101" pitchFamily="49" charset="-122"/>
              </a:rPr>
              <a:t>And God saw the light, that it was good; and God divided the light from the darkness.</a:t>
            </a:r>
          </a:p>
          <a:p>
            <a:pPr marL="0" indent="0">
              <a:buNone/>
            </a:pPr>
            <a:r>
              <a:rPr lang="en-US" altLang="zh-CN" sz="3600" b="1" dirty="0">
                <a:ea typeface="黑体" panose="02010609060101010101" pitchFamily="49" charset="-122"/>
              </a:rPr>
              <a:t>5</a:t>
            </a:r>
            <a:r>
              <a:rPr lang="zh-CN" altLang="en-US" sz="3600" b="1" dirty="0">
                <a:ea typeface="黑体" panose="02010609060101010101" pitchFamily="49" charset="-122"/>
              </a:rPr>
              <a:t>　神称光为昼，称暗为夜。有晚上，有早晨，这是头一日。</a:t>
            </a:r>
          </a:p>
          <a:p>
            <a:pPr marL="0" indent="0">
              <a:buNone/>
            </a:pPr>
            <a:r>
              <a:rPr lang="en-US" altLang="zh-CN" sz="3600" b="1" dirty="0">
                <a:ea typeface="黑体" panose="02010609060101010101" pitchFamily="49" charset="-122"/>
              </a:rPr>
              <a:t>God called the light Day, and the darkness He called Night. So the evening and the morning were the first day.</a:t>
            </a:r>
          </a:p>
          <a:p>
            <a:pPr marL="0" indent="0">
              <a:buNone/>
            </a:pPr>
            <a:r>
              <a:rPr lang="en-US" altLang="zh-CN" sz="3600" b="1" dirty="0">
                <a:ea typeface="黑体" panose="02010609060101010101" pitchFamily="49" charset="-122"/>
              </a:rPr>
              <a:t>6</a:t>
            </a:r>
            <a:r>
              <a:rPr lang="zh-CN" altLang="en-US" sz="3600" b="1" dirty="0">
                <a:ea typeface="黑体" panose="02010609060101010101" pitchFamily="49" charset="-122"/>
              </a:rPr>
              <a:t>　神说：“诸水之间要有空气，将水分为上下。” </a:t>
            </a:r>
          </a:p>
          <a:p>
            <a:pPr marL="0" indent="0">
              <a:buNone/>
            </a:pPr>
            <a:r>
              <a:rPr lang="en-US" altLang="zh-CN" sz="3600" b="1" dirty="0">
                <a:ea typeface="黑体" panose="02010609060101010101" pitchFamily="49" charset="-122"/>
              </a:rPr>
              <a:t>Then God said, "Let there be a firmament in the midst of the waters, and let it divide the waters from the waters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81576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00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7</a:t>
            </a:r>
            <a:r>
              <a:rPr lang="zh-CN" altLang="en-US" sz="3600" b="1" dirty="0">
                <a:ea typeface="黑体" panose="02010609060101010101" pitchFamily="49" charset="-122"/>
              </a:rPr>
              <a:t>　神就造出空气，将空气以下的水、空气以上的水分开了。事就这样成了。</a:t>
            </a:r>
          </a:p>
          <a:p>
            <a:pPr marL="0" indent="0">
              <a:buNone/>
            </a:pPr>
            <a:r>
              <a:rPr lang="en-US" altLang="zh-CN" sz="3600" b="1" dirty="0">
                <a:ea typeface="黑体" panose="02010609060101010101" pitchFamily="49" charset="-122"/>
              </a:rPr>
              <a:t>Thus God made the firmament, and divided the waters which were under the firmament from the waters which were above the firmament; and it was so.</a:t>
            </a:r>
          </a:p>
          <a:p>
            <a:pPr marL="0" indent="0">
              <a:buNone/>
            </a:pPr>
            <a:r>
              <a:rPr lang="en-US" altLang="zh-CN" sz="3600" b="1" dirty="0">
                <a:ea typeface="黑体" panose="02010609060101010101" pitchFamily="49" charset="-122"/>
              </a:rPr>
              <a:t>8</a:t>
            </a:r>
            <a:r>
              <a:rPr lang="zh-CN" altLang="en-US" sz="3600" b="1" dirty="0">
                <a:ea typeface="黑体" panose="02010609060101010101" pitchFamily="49" charset="-122"/>
              </a:rPr>
              <a:t>　神称空气为天。有晚上，有早晨，是第二日。</a:t>
            </a:r>
          </a:p>
          <a:p>
            <a:pPr marL="0" indent="0">
              <a:buNone/>
            </a:pPr>
            <a:r>
              <a:rPr lang="en-US" altLang="zh-CN" sz="3600" b="1" dirty="0">
                <a:ea typeface="黑体" panose="02010609060101010101" pitchFamily="49" charset="-122"/>
              </a:rPr>
              <a:t>And God called the firmament Heaven. So the evening and the morning were the second day.</a:t>
            </a:r>
          </a:p>
          <a:p>
            <a:pPr marL="0" indent="0">
              <a:buNone/>
            </a:pPr>
            <a:r>
              <a:rPr lang="en-US" altLang="zh-CN" sz="3600" b="1" dirty="0">
                <a:ea typeface="黑体" panose="02010609060101010101" pitchFamily="49" charset="-122"/>
              </a:rPr>
              <a:t>9</a:t>
            </a:r>
            <a:r>
              <a:rPr lang="zh-CN" altLang="en-US" sz="3600" b="1" dirty="0">
                <a:ea typeface="黑体" panose="02010609060101010101" pitchFamily="49" charset="-122"/>
              </a:rPr>
              <a:t>　神说：“天下的水要聚在一处，使旱地露出来。”事就这样成了。</a:t>
            </a:r>
          </a:p>
          <a:p>
            <a:pPr marL="0" indent="0">
              <a:buNone/>
            </a:pPr>
            <a:r>
              <a:rPr lang="en-US" altLang="zh-CN" sz="3600" b="1" dirty="0">
                <a:ea typeface="黑体" panose="02010609060101010101" pitchFamily="49" charset="-122"/>
              </a:rPr>
              <a:t>Then God said, "Let the waters under the heavens be gathered together into one place, and let the dry land appear"; and it was so</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84405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62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10</a:t>
            </a:r>
            <a:r>
              <a:rPr lang="zh-CN" altLang="en-US" sz="3600" b="1" dirty="0">
                <a:ea typeface="黑体" panose="02010609060101010101" pitchFamily="49" charset="-122"/>
              </a:rPr>
              <a:t>　神称旱地为地，称水的聚处为海。　神看着是好的。</a:t>
            </a:r>
          </a:p>
          <a:p>
            <a:pPr marL="0" indent="0">
              <a:buNone/>
            </a:pPr>
            <a:r>
              <a:rPr lang="en-US" altLang="zh-CN" sz="3600" b="1" dirty="0">
                <a:ea typeface="黑体" panose="02010609060101010101" pitchFamily="49" charset="-122"/>
              </a:rPr>
              <a:t>And God called the dry land Earth, and the gathering together of the waters He called Seas. And God saw that it was good.</a:t>
            </a:r>
          </a:p>
          <a:p>
            <a:pPr marL="0" indent="0">
              <a:buNone/>
            </a:pPr>
            <a:r>
              <a:rPr lang="en-US" altLang="zh-CN" sz="3600" b="1" dirty="0">
                <a:ea typeface="黑体" panose="02010609060101010101" pitchFamily="49" charset="-122"/>
              </a:rPr>
              <a:t>11</a:t>
            </a:r>
            <a:r>
              <a:rPr lang="zh-CN" altLang="en-US" sz="3600" b="1" dirty="0">
                <a:ea typeface="黑体" panose="02010609060101010101" pitchFamily="49" charset="-122"/>
              </a:rPr>
              <a:t>　神说：“地要发生青草和结种子的菜蔬，并结果子的树木，各从其类，果子都包着核。”事就这样成了。</a:t>
            </a:r>
          </a:p>
          <a:p>
            <a:pPr marL="0" indent="0">
              <a:buNone/>
            </a:pPr>
            <a:r>
              <a:rPr lang="en-US" altLang="zh-CN" sz="3600" b="1" dirty="0">
                <a:ea typeface="黑体" panose="02010609060101010101" pitchFamily="49" charset="-122"/>
              </a:rPr>
              <a:t>Then God said, "Let the earth bring forth grass, the herb that yields seed, and the fruit tree that yields fruit according to its kind, whose seed is in itself, on the earth"; and it was so.</a:t>
            </a:r>
          </a:p>
          <a:p>
            <a:pPr marL="0" indent="0">
              <a:buNone/>
            </a:pPr>
            <a:r>
              <a:rPr lang="en-US" altLang="zh-CN" sz="3600" b="1" dirty="0">
                <a:ea typeface="黑体" panose="02010609060101010101" pitchFamily="49" charset="-122"/>
              </a:rPr>
              <a:t>12</a:t>
            </a:r>
            <a:r>
              <a:rPr lang="zh-CN" altLang="en-US" sz="3600" b="1" dirty="0">
                <a:ea typeface="黑体" panose="02010609060101010101" pitchFamily="49" charset="-122"/>
              </a:rPr>
              <a:t>于是地发生了青草和结种子的菜蔬，各从其类；并结果子的树木，各从其类，果子都包着核。　神看着是好的。</a:t>
            </a:r>
          </a:p>
          <a:p>
            <a:pPr marL="0" indent="0">
              <a:buNone/>
            </a:pPr>
            <a:r>
              <a:rPr lang="en-US" altLang="zh-CN" sz="3600" b="1" dirty="0">
                <a:ea typeface="黑体" panose="02010609060101010101" pitchFamily="49" charset="-122"/>
              </a:rPr>
              <a:t>And the earth brought forth grass, the herb that yields seed according to its kind, and the tree that yields fruit, whose seed is in itself according to its kind. And God saw that it was good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920802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7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endParaRPr lang="en-US" altLang="zh-CN" sz="3600" b="1" dirty="0">
              <a:ea typeface="黑体" panose="02010609060101010101" pitchFamily="49" charset="-122"/>
            </a:endParaRPr>
          </a:p>
          <a:p>
            <a:pPr marL="0" indent="0">
              <a:buNone/>
            </a:pPr>
            <a:r>
              <a:rPr lang="en-US" altLang="zh-CN" sz="3600" b="1" dirty="0">
                <a:ea typeface="黑体" panose="02010609060101010101" pitchFamily="49" charset="-122"/>
              </a:rPr>
              <a:t>13</a:t>
            </a:r>
            <a:r>
              <a:rPr lang="zh-CN" altLang="en-US" sz="3600" b="1" dirty="0">
                <a:ea typeface="黑体" panose="02010609060101010101" pitchFamily="49" charset="-122"/>
              </a:rPr>
              <a:t>有晚上，有早晨，是第三日。</a:t>
            </a:r>
          </a:p>
          <a:p>
            <a:pPr marL="0" indent="0">
              <a:buNone/>
            </a:pPr>
            <a:r>
              <a:rPr lang="en-US" altLang="zh-CN" sz="3600" b="1" dirty="0">
                <a:ea typeface="黑体" panose="02010609060101010101" pitchFamily="49" charset="-122"/>
              </a:rPr>
              <a:t>So the evening and the morning were the third day.</a:t>
            </a:r>
          </a:p>
          <a:p>
            <a:pPr marL="0" indent="0">
              <a:buNone/>
            </a:pPr>
            <a:r>
              <a:rPr lang="en-US" altLang="zh-CN" sz="3600" b="1" dirty="0">
                <a:ea typeface="黑体" panose="02010609060101010101" pitchFamily="49" charset="-122"/>
              </a:rPr>
              <a:t>14</a:t>
            </a:r>
            <a:r>
              <a:rPr lang="zh-CN" altLang="en-US" sz="3600" b="1" dirty="0">
                <a:ea typeface="黑体" panose="02010609060101010101" pitchFamily="49" charset="-122"/>
              </a:rPr>
              <a:t>　神说：“天上要有光体，可以分昼夜，作记号，定节令、日子、年岁，</a:t>
            </a:r>
          </a:p>
          <a:p>
            <a:pPr marL="0" indent="0">
              <a:buNone/>
            </a:pPr>
            <a:r>
              <a:rPr lang="en-US" altLang="zh-CN" sz="3600" b="1" dirty="0">
                <a:ea typeface="黑体" panose="02010609060101010101" pitchFamily="49" charset="-122"/>
              </a:rPr>
              <a:t>Then God said, "Let there be lights in the firmament of the heavens to divide the day from the night; and let them be for signs and seasons, and for days and years;</a:t>
            </a:r>
          </a:p>
          <a:p>
            <a:pPr marL="0" indent="0">
              <a:buNone/>
            </a:pPr>
            <a:r>
              <a:rPr lang="en-US" altLang="zh-CN" sz="3600" b="1" dirty="0">
                <a:ea typeface="黑体" panose="02010609060101010101" pitchFamily="49" charset="-122"/>
              </a:rPr>
              <a:t>15</a:t>
            </a:r>
            <a:r>
              <a:rPr lang="zh-CN" altLang="en-US" sz="3600" b="1" dirty="0">
                <a:ea typeface="黑体" panose="02010609060101010101" pitchFamily="49" charset="-122"/>
              </a:rPr>
              <a:t>并要发光在天空，普照在地上。”事就这样成了。</a:t>
            </a:r>
          </a:p>
          <a:p>
            <a:pPr marL="0" indent="0">
              <a:buNone/>
            </a:pPr>
            <a:r>
              <a:rPr lang="en-US" altLang="zh-CN" sz="3600" b="1" dirty="0">
                <a:ea typeface="黑体" panose="02010609060101010101" pitchFamily="49" charset="-122"/>
              </a:rPr>
              <a:t>and let them be for lights in the firmament of the heavens to give light on the earth"; and it was so</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15752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850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1:1_2:3</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marL="0" indent="0">
              <a:buNone/>
            </a:pPr>
            <a:r>
              <a:rPr lang="en-US" altLang="zh-CN" sz="3600" b="1" dirty="0">
                <a:ea typeface="黑体" panose="02010609060101010101" pitchFamily="49" charset="-122"/>
              </a:rPr>
              <a:t>16</a:t>
            </a:r>
            <a:r>
              <a:rPr lang="zh-CN" altLang="en-US" sz="3600" b="1" dirty="0">
                <a:ea typeface="黑体" panose="02010609060101010101" pitchFamily="49" charset="-122"/>
              </a:rPr>
              <a:t>于是　神造了两个大光，大的管昼，小的管夜，又造众星，</a:t>
            </a:r>
          </a:p>
          <a:p>
            <a:pPr marL="0" indent="0">
              <a:buNone/>
            </a:pPr>
            <a:r>
              <a:rPr lang="en-US" altLang="zh-CN" sz="3600" b="1" dirty="0">
                <a:ea typeface="黑体" panose="02010609060101010101" pitchFamily="49" charset="-122"/>
              </a:rPr>
              <a:t>Then God made two great lights: the greater light to rule the day, and the lesser light to rule the night. He made the stars also.</a:t>
            </a:r>
          </a:p>
          <a:p>
            <a:pPr marL="0" indent="0">
              <a:buNone/>
            </a:pPr>
            <a:r>
              <a:rPr lang="en-US" altLang="zh-CN" sz="3600" b="1" dirty="0">
                <a:ea typeface="黑体" panose="02010609060101010101" pitchFamily="49" charset="-122"/>
              </a:rPr>
              <a:t>17</a:t>
            </a:r>
            <a:r>
              <a:rPr lang="zh-CN" altLang="en-US" sz="3600" b="1" dirty="0">
                <a:ea typeface="黑体" panose="02010609060101010101" pitchFamily="49" charset="-122"/>
              </a:rPr>
              <a:t>就把这些光摆列在天空，普照在地上，</a:t>
            </a:r>
          </a:p>
          <a:p>
            <a:pPr marL="0" indent="0">
              <a:buNone/>
            </a:pPr>
            <a:r>
              <a:rPr lang="en-US" altLang="zh-CN" sz="3600" b="1" dirty="0">
                <a:ea typeface="黑体" panose="02010609060101010101" pitchFamily="49" charset="-122"/>
              </a:rPr>
              <a:t>God set them in the firmament of the heavens to give light on the earth,</a:t>
            </a:r>
          </a:p>
          <a:p>
            <a:pPr marL="0" indent="0">
              <a:buNone/>
            </a:pPr>
            <a:r>
              <a:rPr lang="en-US" altLang="zh-CN" sz="3600" b="1" dirty="0">
                <a:ea typeface="黑体" panose="02010609060101010101" pitchFamily="49" charset="-122"/>
              </a:rPr>
              <a:t>18</a:t>
            </a:r>
            <a:r>
              <a:rPr lang="zh-CN" altLang="en-US" sz="3600" b="1" dirty="0">
                <a:ea typeface="黑体" panose="02010609060101010101" pitchFamily="49" charset="-122"/>
              </a:rPr>
              <a:t>管理昼夜，分别明暗。　神看着是好的。</a:t>
            </a:r>
          </a:p>
          <a:p>
            <a:pPr marL="0" indent="0">
              <a:buNone/>
            </a:pPr>
            <a:r>
              <a:rPr lang="en-US" altLang="zh-CN" sz="3600" b="1" dirty="0">
                <a:ea typeface="黑体" panose="02010609060101010101" pitchFamily="49" charset="-122"/>
              </a:rPr>
              <a:t>and to rule over the day and over the night, and to divide the light from the darkness. And God saw that it was good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387996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00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1:1_2:3</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marL="0" indent="0">
              <a:buNone/>
            </a:pPr>
            <a:r>
              <a:rPr lang="en-US" altLang="zh-CN" sz="3600" b="1" dirty="0">
                <a:ea typeface="黑体" panose="02010609060101010101" pitchFamily="49" charset="-122"/>
              </a:rPr>
              <a:t>19</a:t>
            </a:r>
            <a:r>
              <a:rPr lang="zh-CN" altLang="en-US" sz="3600" b="1" dirty="0">
                <a:ea typeface="黑体" panose="02010609060101010101" pitchFamily="49" charset="-122"/>
              </a:rPr>
              <a:t>有晚上，有早晨，是第四日。</a:t>
            </a:r>
          </a:p>
          <a:p>
            <a:pPr marL="0" indent="0">
              <a:buNone/>
            </a:pPr>
            <a:r>
              <a:rPr lang="en-US" altLang="zh-CN" sz="3600" b="1" dirty="0">
                <a:ea typeface="黑体" panose="02010609060101010101" pitchFamily="49" charset="-122"/>
              </a:rPr>
              <a:t>So the evening and the morning were the fourth day.</a:t>
            </a:r>
          </a:p>
          <a:p>
            <a:pPr marL="0" indent="0">
              <a:buNone/>
            </a:pPr>
            <a:r>
              <a:rPr lang="en-US" altLang="zh-CN" sz="3600" b="1" dirty="0">
                <a:ea typeface="黑体" panose="02010609060101010101" pitchFamily="49" charset="-122"/>
              </a:rPr>
              <a:t>20</a:t>
            </a:r>
            <a:r>
              <a:rPr lang="zh-CN" altLang="en-US" sz="3600" b="1" dirty="0">
                <a:ea typeface="黑体" panose="02010609060101010101" pitchFamily="49" charset="-122"/>
              </a:rPr>
              <a:t>　神说：“水要多多滋生有生命的物，要有雀鸟飞在地面以上，天空之中。” </a:t>
            </a:r>
          </a:p>
          <a:p>
            <a:pPr marL="0" indent="0">
              <a:buNone/>
            </a:pPr>
            <a:r>
              <a:rPr lang="en-US" altLang="zh-CN" sz="3600" b="1" dirty="0">
                <a:ea typeface="黑体" panose="02010609060101010101" pitchFamily="49" charset="-122"/>
              </a:rPr>
              <a:t>Then God said, "Let the waters abound with an abundance of living creatures, and let birds fly above the earth across the face of the firmament of the heavens."</a:t>
            </a:r>
          </a:p>
          <a:p>
            <a:pPr marL="0" indent="0">
              <a:buNone/>
            </a:pPr>
            <a:r>
              <a:rPr lang="en-US" altLang="zh-CN" sz="3600" b="1" dirty="0">
                <a:ea typeface="黑体" panose="02010609060101010101" pitchFamily="49" charset="-122"/>
              </a:rPr>
              <a:t>21</a:t>
            </a:r>
            <a:r>
              <a:rPr lang="zh-CN" altLang="en-US" sz="3600" b="1" dirty="0">
                <a:ea typeface="黑体" panose="02010609060101010101" pitchFamily="49" charset="-122"/>
              </a:rPr>
              <a:t>　神就造出大鱼和水中所滋生各样有生命的动物，各从其类；又造出各样飞鸟，各从其类。　神看着是好的。</a:t>
            </a:r>
          </a:p>
          <a:p>
            <a:pPr marL="0" indent="0">
              <a:buNone/>
            </a:pPr>
            <a:r>
              <a:rPr lang="en-US" altLang="zh-CN" sz="3600" b="1" dirty="0">
                <a:ea typeface="黑体" panose="02010609060101010101" pitchFamily="49" charset="-122"/>
              </a:rPr>
              <a:t>So God created great sea creatures and every living thing that moves, with which the waters abounded, according to their kind, and every winged bird according to its kind. And God saw that it was good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032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7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22</a:t>
            </a:r>
            <a:r>
              <a:rPr lang="zh-CN" altLang="en-US" sz="3600" b="1" dirty="0">
                <a:ea typeface="黑体" panose="02010609060101010101" pitchFamily="49" charset="-122"/>
              </a:rPr>
              <a:t>　神就赐福给这一切，说：“滋生繁多，充满海中的水，雀鸟也要多生在地上。” </a:t>
            </a:r>
          </a:p>
          <a:p>
            <a:pPr marL="0" indent="0">
              <a:buNone/>
            </a:pPr>
            <a:r>
              <a:rPr lang="en-US" altLang="zh-CN" sz="3600" b="1" dirty="0">
                <a:ea typeface="黑体" panose="02010609060101010101" pitchFamily="49" charset="-122"/>
              </a:rPr>
              <a:t>And God blessed them, saying, "Be fruitful and multiply, and fill the waters in the seas, and let birds multiply on the earth."</a:t>
            </a:r>
          </a:p>
          <a:p>
            <a:pPr marL="0" indent="0">
              <a:buNone/>
            </a:pPr>
            <a:r>
              <a:rPr lang="en-US" altLang="zh-CN" sz="3600" b="1" dirty="0">
                <a:ea typeface="黑体" panose="02010609060101010101" pitchFamily="49" charset="-122"/>
              </a:rPr>
              <a:t>23</a:t>
            </a:r>
            <a:r>
              <a:rPr lang="zh-CN" altLang="en-US" sz="3600" b="1" dirty="0">
                <a:ea typeface="黑体" panose="02010609060101010101" pitchFamily="49" charset="-122"/>
              </a:rPr>
              <a:t>有晚上，有早晨，是第五日。</a:t>
            </a:r>
          </a:p>
          <a:p>
            <a:pPr marL="0" indent="0">
              <a:buNone/>
            </a:pPr>
            <a:r>
              <a:rPr lang="en-US" altLang="zh-CN" sz="3600" b="1" dirty="0">
                <a:ea typeface="黑体" panose="02010609060101010101" pitchFamily="49" charset="-122"/>
              </a:rPr>
              <a:t>So the evening and the morning were the fifth day.</a:t>
            </a:r>
          </a:p>
          <a:p>
            <a:pPr marL="0" indent="0">
              <a:buNone/>
            </a:pPr>
            <a:r>
              <a:rPr lang="en-US" altLang="zh-CN" sz="3600" b="1" dirty="0">
                <a:ea typeface="黑体" panose="02010609060101010101" pitchFamily="49" charset="-122"/>
              </a:rPr>
              <a:t>24</a:t>
            </a:r>
            <a:r>
              <a:rPr lang="zh-CN" altLang="en-US" sz="3600" b="1" dirty="0">
                <a:ea typeface="黑体" panose="02010609060101010101" pitchFamily="49" charset="-122"/>
              </a:rPr>
              <a:t>　神说：“地要生出活物来，各从其类；牲畜、昆虫、野兽，各从其类。”事就这样成了。</a:t>
            </a:r>
            <a:r>
              <a:rPr lang="en-US" altLang="zh-CN" sz="3600" b="1" dirty="0">
                <a:ea typeface="黑体" panose="02010609060101010101" pitchFamily="49" charset="-122"/>
              </a:rPr>
              <a:t>Then God said, "Let the earth bring forth the living creature according to its kind: cattle and creeping thing and beast of the earth, each according to its kind"; and it was so</a:t>
            </a:r>
            <a:r>
              <a:rPr lang="en-US" altLang="zh-CN" sz="3600" b="1" dirty="0" smtClean="0">
                <a:ea typeface="黑体" panose="02010609060101010101" pitchFamily="49" charset="-122"/>
              </a:rPr>
              <a:t>.</a:t>
            </a:r>
          </a:p>
        </p:txBody>
      </p:sp>
    </p:spTree>
    <p:extLst>
      <p:ext uri="{BB962C8B-B14F-4D97-AF65-F5344CB8AC3E}">
        <p14:creationId xmlns:p14="http://schemas.microsoft.com/office/powerpoint/2010/main" val="4086990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62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25</a:t>
            </a:r>
            <a:r>
              <a:rPr lang="zh-CN" altLang="en-US" sz="3600" b="1" dirty="0">
                <a:ea typeface="黑体" panose="02010609060101010101" pitchFamily="49" charset="-122"/>
              </a:rPr>
              <a:t>于是　神造出野兽，各从其类；牲畜，各从其类；地上一切昆虫，各从其类。　神看着是好的。</a:t>
            </a:r>
          </a:p>
          <a:p>
            <a:pPr marL="0" indent="0">
              <a:buNone/>
            </a:pPr>
            <a:r>
              <a:rPr lang="en-US" altLang="zh-CN" sz="3600" b="1" dirty="0">
                <a:ea typeface="黑体" panose="02010609060101010101" pitchFamily="49" charset="-122"/>
              </a:rPr>
              <a:t>And God made the beast of the earth according to its kind, cattle according to its kind, and everything that creeps on the earth according to its kind. And God saw that it was good.</a:t>
            </a:r>
          </a:p>
          <a:p>
            <a:pPr marL="0" indent="0">
              <a:buNone/>
            </a:pPr>
            <a:r>
              <a:rPr lang="en-US" altLang="zh-CN" sz="3600" b="1" dirty="0">
                <a:ea typeface="黑体" panose="02010609060101010101" pitchFamily="49" charset="-122"/>
              </a:rPr>
              <a:t>26</a:t>
            </a:r>
            <a:r>
              <a:rPr lang="zh-CN" altLang="en-US" sz="3600" b="1" dirty="0">
                <a:ea typeface="黑体" panose="02010609060101010101" pitchFamily="49" charset="-122"/>
              </a:rPr>
              <a:t>　神说：“我们要照着我们的形像，按着我们的样式造人，使他们管理海里的鱼、空中的鸟、地上的牲畜和全地，并地上所爬的一切昆虫。” </a:t>
            </a:r>
          </a:p>
          <a:p>
            <a:pPr marL="0" indent="0">
              <a:buNone/>
            </a:pPr>
            <a:r>
              <a:rPr lang="en-US" altLang="zh-CN" sz="3600" b="1" dirty="0">
                <a:ea typeface="黑体" panose="02010609060101010101" pitchFamily="49" charset="-122"/>
              </a:rPr>
              <a:t>Then God said, "Let Us make man in Our image, according to Our likeness; let them have dominion over the fish of the sea, over the birds of the air, and over the cattle, over all the earth and over every creeping thing that creeps on the earth."</a:t>
            </a:r>
          </a:p>
          <a:p>
            <a:pPr marL="0" indent="0">
              <a:buNone/>
            </a:pPr>
            <a:r>
              <a:rPr lang="en-US" altLang="zh-CN" sz="3600" b="1" dirty="0">
                <a:ea typeface="黑体" panose="02010609060101010101" pitchFamily="49" charset="-122"/>
              </a:rPr>
              <a:t>27</a:t>
            </a:r>
            <a:r>
              <a:rPr lang="zh-CN" altLang="en-US" sz="3600" b="1" dirty="0">
                <a:ea typeface="黑体" panose="02010609060101010101" pitchFamily="49" charset="-122"/>
              </a:rPr>
              <a:t>　神就照着自己的形像造人，乃是照着他的形像造男造女。</a:t>
            </a:r>
          </a:p>
          <a:p>
            <a:pPr marL="0" indent="0">
              <a:buNone/>
            </a:pPr>
            <a:r>
              <a:rPr lang="en-US" altLang="zh-CN" sz="3600" b="1" dirty="0">
                <a:ea typeface="黑体" panose="02010609060101010101" pitchFamily="49" charset="-122"/>
              </a:rPr>
              <a:t>So God created man in His own image; in the image of God He created him; male and female He created them</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134861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550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28</a:t>
            </a:r>
            <a:r>
              <a:rPr lang="zh-CN" altLang="en-US" sz="3600" b="1" dirty="0">
                <a:ea typeface="黑体" panose="02010609060101010101" pitchFamily="49" charset="-122"/>
              </a:rPr>
              <a:t>　神就赐福给他们，又对他们说：“要生养众多，遍满地面，治理这地；也要管理海里的鱼、空中的鸟，和地上各样行动的活物。” </a:t>
            </a:r>
          </a:p>
          <a:p>
            <a:pPr marL="0" indent="0">
              <a:buNone/>
            </a:pPr>
            <a:r>
              <a:rPr lang="en-US" altLang="zh-CN" sz="3600" b="1" dirty="0">
                <a:ea typeface="黑体" panose="02010609060101010101" pitchFamily="49" charset="-122"/>
              </a:rPr>
              <a:t>Then God blessed them, and God said to them, "Be fruitful and multiply; fill the earth and subdue it; have dominion over the fish of the sea, over the birds of the air, and over every living thing that moves on the earth."</a:t>
            </a:r>
          </a:p>
          <a:p>
            <a:pPr marL="0" indent="0">
              <a:buNone/>
            </a:pPr>
            <a:r>
              <a:rPr lang="en-US" altLang="zh-CN" sz="3600" b="1" dirty="0">
                <a:ea typeface="黑体" panose="02010609060101010101" pitchFamily="49" charset="-122"/>
              </a:rPr>
              <a:t>29</a:t>
            </a:r>
            <a:r>
              <a:rPr lang="zh-CN" altLang="en-US" sz="3600" b="1" dirty="0">
                <a:ea typeface="黑体" panose="02010609060101010101" pitchFamily="49" charset="-122"/>
              </a:rPr>
              <a:t>　神说：“看哪，我将遍地上一切结种子的菜蔬，和一切树上所结有核的果子，全赐给你们作食物。</a:t>
            </a:r>
          </a:p>
          <a:p>
            <a:pPr marL="0" indent="0">
              <a:buNone/>
            </a:pPr>
            <a:r>
              <a:rPr lang="en-US" altLang="zh-CN" sz="3600" b="1" dirty="0">
                <a:ea typeface="黑体" panose="02010609060101010101" pitchFamily="49" charset="-122"/>
              </a:rPr>
              <a:t>And God said, "See, I have given you every herb that yields seed which is on the face of all the earth, and every tree whose fruit yields seed; to you it shall be for food.</a:t>
            </a:r>
          </a:p>
          <a:p>
            <a:pPr marL="0" indent="0">
              <a:buNone/>
            </a:pPr>
            <a:r>
              <a:rPr lang="en-US" altLang="zh-CN" sz="3600" b="1" dirty="0">
                <a:ea typeface="黑体" panose="02010609060101010101" pitchFamily="49" charset="-122"/>
              </a:rPr>
              <a:t>30</a:t>
            </a:r>
            <a:r>
              <a:rPr lang="zh-CN" altLang="en-US" sz="3600" b="1" dirty="0">
                <a:ea typeface="黑体" panose="02010609060101010101" pitchFamily="49" charset="-122"/>
              </a:rPr>
              <a:t>至于地上的走兽和空中的飞鸟，并各样爬在地上有生命的物，我将青草赐给它们作食物。”事就这样成了。</a:t>
            </a:r>
          </a:p>
          <a:p>
            <a:pPr marL="0" indent="0">
              <a:buNone/>
            </a:pPr>
            <a:r>
              <a:rPr lang="en-US" altLang="zh-CN" sz="3600" b="1" dirty="0">
                <a:ea typeface="黑体" panose="02010609060101010101" pitchFamily="49" charset="-122"/>
              </a:rPr>
              <a:t>Also, to every beast of the earth, to every bird of the air, and to everything that creeps on the earth, in which there is life, I have given every green herb for food"; and it was so</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67814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625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a:t>
            </a:r>
            <a:r>
              <a:rPr lang="en-US" altLang="zh-CN" sz="3600" b="1" dirty="0" smtClean="0">
                <a:ea typeface="黑体" panose="02010609060101010101" pitchFamily="49" charset="-122"/>
              </a:rPr>
              <a:t>1:1_2:3】</a:t>
            </a:r>
          </a:p>
          <a:p>
            <a:pPr marL="0" indent="0">
              <a:buNone/>
            </a:pPr>
            <a:r>
              <a:rPr lang="en-US" altLang="zh-CN" sz="3600" b="1" dirty="0" smtClean="0">
                <a:ea typeface="黑体" panose="02010609060101010101" pitchFamily="49" charset="-122"/>
              </a:rPr>
              <a:t>31</a:t>
            </a:r>
            <a:r>
              <a:rPr lang="zh-CN" altLang="en-US" sz="3600" b="1" dirty="0">
                <a:ea typeface="黑体" panose="02010609060101010101" pitchFamily="49" charset="-122"/>
              </a:rPr>
              <a:t>　神看着一切所造的都甚好。有晚上，有早晨，是第六日。</a:t>
            </a:r>
          </a:p>
          <a:p>
            <a:pPr marL="0" indent="0">
              <a:buNone/>
            </a:pPr>
            <a:r>
              <a:rPr lang="en-US" altLang="zh-CN" sz="3600" b="1" dirty="0">
                <a:ea typeface="黑体" panose="02010609060101010101" pitchFamily="49" charset="-122"/>
              </a:rPr>
              <a:t>Then God saw everything that He had made, and indeed it was very good. So the evening and the morning were the sixth day.</a:t>
            </a:r>
          </a:p>
          <a:p>
            <a:pPr marL="0" indent="0">
              <a:buNone/>
            </a:pPr>
            <a:r>
              <a:rPr lang="en-US" altLang="zh-CN" sz="3600" b="1" dirty="0">
                <a:ea typeface="黑体" panose="02010609060101010101" pitchFamily="49" charset="-122"/>
              </a:rPr>
              <a:t>2:1</a:t>
            </a:r>
            <a:r>
              <a:rPr lang="zh-CN" altLang="en-US" sz="3600" b="1" dirty="0">
                <a:ea typeface="黑体" panose="02010609060101010101" pitchFamily="49" charset="-122"/>
              </a:rPr>
              <a:t>天地万物都造齐了。</a:t>
            </a:r>
          </a:p>
          <a:p>
            <a:pPr marL="0" indent="0">
              <a:buNone/>
            </a:pPr>
            <a:r>
              <a:rPr lang="en-US" altLang="zh-CN" sz="3600" b="1" dirty="0">
                <a:ea typeface="黑体" panose="02010609060101010101" pitchFamily="49" charset="-122"/>
              </a:rPr>
              <a:t>Thus the heavens and the earth, and all the host of them, were finished.</a:t>
            </a:r>
          </a:p>
          <a:p>
            <a:pPr marL="0" indent="0">
              <a:buNone/>
            </a:pPr>
            <a:r>
              <a:rPr lang="en-US" altLang="zh-CN" sz="3600" b="1" dirty="0" smtClean="0">
                <a:ea typeface="黑体" panose="02010609060101010101" pitchFamily="49" charset="-122"/>
              </a:rPr>
              <a:t>2 </a:t>
            </a:r>
            <a:r>
              <a:rPr lang="zh-CN" altLang="en-US" sz="3600" b="1" dirty="0" smtClean="0">
                <a:ea typeface="黑体" panose="02010609060101010101" pitchFamily="49" charset="-122"/>
              </a:rPr>
              <a:t>到</a:t>
            </a:r>
            <a:r>
              <a:rPr lang="zh-CN" altLang="en-US" sz="3600" b="1" dirty="0">
                <a:ea typeface="黑体" panose="02010609060101010101" pitchFamily="49" charset="-122"/>
              </a:rPr>
              <a:t>第七日，　神造物的工已经完毕，就在第七日歇了他一切的工，安息了。</a:t>
            </a:r>
          </a:p>
          <a:p>
            <a:pPr marL="0" indent="0">
              <a:buNone/>
            </a:pPr>
            <a:r>
              <a:rPr lang="en-US" altLang="zh-CN" sz="3600" b="1" dirty="0">
                <a:ea typeface="黑体" panose="02010609060101010101" pitchFamily="49" charset="-122"/>
              </a:rPr>
              <a:t>And on the seventh day God ended His work which He had done, and He rested on the seventh day from all His work which He had done.</a:t>
            </a:r>
          </a:p>
          <a:p>
            <a:pPr marL="0" indent="0">
              <a:buNone/>
            </a:pPr>
            <a:r>
              <a:rPr lang="en-US" altLang="zh-CN" sz="3600" b="1" dirty="0">
                <a:ea typeface="黑体" panose="02010609060101010101" pitchFamily="49" charset="-122"/>
              </a:rPr>
              <a:t>3</a:t>
            </a:r>
            <a:r>
              <a:rPr lang="zh-CN" altLang="en-US" sz="3600" b="1" dirty="0">
                <a:ea typeface="黑体" panose="02010609060101010101" pitchFamily="49" charset="-122"/>
              </a:rPr>
              <a:t>　神赐福给第七日，定为圣日，因为在这日　神歇了他一切创造的工，就安息了。</a:t>
            </a:r>
          </a:p>
          <a:p>
            <a:pPr marL="0" indent="0">
              <a:buNone/>
            </a:pPr>
            <a:r>
              <a:rPr lang="en-US" altLang="zh-CN" sz="3600" b="1" dirty="0">
                <a:ea typeface="黑体" panose="02010609060101010101" pitchFamily="49" charset="-122"/>
              </a:rPr>
              <a:t>Then God blessed the seventh day and sanctified it, because in it He rested from all His work which God had created and made.</a:t>
            </a:r>
          </a:p>
        </p:txBody>
      </p:sp>
    </p:spTree>
    <p:extLst>
      <p:ext uri="{BB962C8B-B14F-4D97-AF65-F5344CB8AC3E}">
        <p14:creationId xmlns:p14="http://schemas.microsoft.com/office/powerpoint/2010/main" val="301307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smtClean="0">
                <a:latin typeface="黑体" panose="02010609060101010101" pitchFamily="49" charset="-122"/>
                <a:ea typeface="黑体" panose="02010609060101010101" pitchFamily="49" charset="-122"/>
              </a:rPr>
              <a:t>查</a:t>
            </a:r>
            <a:r>
              <a:rPr lang="zh-CN" altLang="en-US" b="1" dirty="0">
                <a:latin typeface="黑体" panose="02010609060101010101" pitchFamily="49" charset="-122"/>
                <a:ea typeface="黑体" panose="02010609060101010101" pitchFamily="49" charset="-122"/>
              </a:rPr>
              <a:t>经原则</a:t>
            </a:r>
          </a:p>
        </p:txBody>
      </p:sp>
      <p:sp>
        <p:nvSpPr>
          <p:cNvPr id="3" name="内容占位符 2"/>
          <p:cNvSpPr>
            <a:spLocks noGrp="1"/>
          </p:cNvSpPr>
          <p:nvPr>
            <p:ph idx="1"/>
          </p:nvPr>
        </p:nvSpPr>
        <p:spPr>
          <a:xfrm>
            <a:off x="628650" y="1124744"/>
            <a:ext cx="7886700" cy="5052219"/>
          </a:xfrm>
        </p:spPr>
        <p:txBody>
          <a:bodyPr>
            <a:normAutofit/>
          </a:bodyPr>
          <a:lstStyle/>
          <a:p>
            <a:pPr marL="742950" indent="-742950">
              <a:buAutoNum type="arabicPeriod"/>
            </a:pPr>
            <a:r>
              <a:rPr lang="zh-CN" altLang="en-US" sz="3600" b="1" dirty="0" smtClean="0">
                <a:ea typeface="黑体" panose="02010609060101010101" pitchFamily="49" charset="-122"/>
              </a:rPr>
              <a:t>圣经</a:t>
            </a:r>
            <a:r>
              <a:rPr lang="zh-CN" altLang="en-US" sz="3600" b="1" dirty="0">
                <a:ea typeface="黑体" panose="02010609060101010101" pitchFamily="49" charset="-122"/>
              </a:rPr>
              <a:t>是神的话</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p:txBody>
      </p:sp>
    </p:spTree>
    <p:extLst>
      <p:ext uri="{BB962C8B-B14F-4D97-AF65-F5344CB8AC3E}">
        <p14:creationId xmlns:p14="http://schemas.microsoft.com/office/powerpoint/2010/main" val="1438232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r>
              <a:rPr lang="en-US" altLang="zh-CN" sz="3600" b="1" dirty="0"/>
              <a:t>1 </a:t>
            </a:r>
            <a:r>
              <a:rPr lang="zh-CN" altLang="zh-CN" sz="3600" b="1" dirty="0"/>
              <a:t>黑暗混乱的世界（</a:t>
            </a:r>
            <a:r>
              <a:rPr lang="en-US" altLang="zh-CN" sz="3600" b="1" dirty="0"/>
              <a:t>1</a:t>
            </a:r>
            <a:r>
              <a:rPr lang="zh-CN" altLang="zh-CN" sz="3600" b="1" dirty="0"/>
              <a:t>：</a:t>
            </a:r>
            <a:r>
              <a:rPr lang="en-US" altLang="zh-CN" sz="3600" b="1" dirty="0"/>
              <a:t>1——2</a:t>
            </a:r>
            <a:r>
              <a:rPr lang="zh-CN" altLang="zh-CN" sz="3600" b="1" dirty="0"/>
              <a:t>）。 </a:t>
            </a:r>
            <a:endParaRPr lang="zh-CN" altLang="zh-CN" sz="3600" dirty="0"/>
          </a:p>
          <a:p>
            <a:endParaRPr lang="zh-CN" altLang="zh-CN" sz="3600" dirty="0"/>
          </a:p>
          <a:p>
            <a:r>
              <a:rPr lang="en-US" altLang="zh-CN" sz="3600" b="1" dirty="0"/>
              <a:t>2 </a:t>
            </a:r>
            <a:r>
              <a:rPr lang="zh-CN" altLang="zh-CN" sz="3600" b="1" dirty="0"/>
              <a:t>空虚混沌的全地成为全然美好和谐的世界（</a:t>
            </a:r>
            <a:r>
              <a:rPr lang="en-US" altLang="zh-CN" sz="3600" b="1" dirty="0"/>
              <a:t>2</a:t>
            </a:r>
            <a:r>
              <a:rPr lang="zh-CN" altLang="zh-CN" sz="3600" b="1" dirty="0"/>
              <a:t>：</a:t>
            </a:r>
            <a:r>
              <a:rPr lang="en-US" altLang="zh-CN" sz="3600" b="1" dirty="0"/>
              <a:t>1——3</a:t>
            </a:r>
            <a:r>
              <a:rPr lang="zh-CN" altLang="zh-CN" sz="3600" b="1" dirty="0"/>
              <a:t>）</a:t>
            </a:r>
            <a:endParaRPr lang="zh-CN" altLang="zh-CN" sz="3600" dirty="0"/>
          </a:p>
          <a:p>
            <a:endParaRPr lang="zh-CN" altLang="zh-CN" sz="3600" dirty="0"/>
          </a:p>
          <a:p>
            <a:r>
              <a:rPr lang="en-US" altLang="zh-CN" sz="3600" b="1" dirty="0"/>
              <a:t>3 </a:t>
            </a:r>
            <a:r>
              <a:rPr lang="zh-CN" altLang="zh-CN" sz="3600" b="1" dirty="0"/>
              <a:t>创造的过程（</a:t>
            </a:r>
            <a:r>
              <a:rPr lang="en-US" altLang="zh-CN" sz="3600" b="1" dirty="0"/>
              <a:t>1</a:t>
            </a:r>
            <a:r>
              <a:rPr lang="zh-CN" altLang="zh-CN" sz="3600" b="1" dirty="0"/>
              <a:t>：</a:t>
            </a:r>
            <a:r>
              <a:rPr lang="en-US" altLang="zh-CN" sz="3600" b="1" dirty="0"/>
              <a:t>3——31</a:t>
            </a:r>
            <a:r>
              <a:rPr lang="zh-CN" altLang="zh-CN" sz="3600" b="1" dirty="0"/>
              <a:t>）</a:t>
            </a:r>
            <a:endParaRPr lang="zh-CN" altLang="zh-CN" sz="3600" dirty="0"/>
          </a:p>
        </p:txBody>
      </p:sp>
    </p:spTree>
    <p:extLst>
      <p:ext uri="{BB962C8B-B14F-4D97-AF65-F5344CB8AC3E}">
        <p14:creationId xmlns:p14="http://schemas.microsoft.com/office/powerpoint/2010/main" val="1364794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r>
              <a:rPr lang="en-US" altLang="zh-CN" sz="3600" b="1" dirty="0" smtClean="0"/>
              <a:t>3 </a:t>
            </a:r>
            <a:r>
              <a:rPr lang="zh-CN" altLang="zh-CN" sz="3600" b="1" dirty="0"/>
              <a:t>创造的过程（</a:t>
            </a:r>
            <a:r>
              <a:rPr lang="en-US" altLang="zh-CN" sz="3600" b="1" dirty="0"/>
              <a:t>1</a:t>
            </a:r>
            <a:r>
              <a:rPr lang="zh-CN" altLang="zh-CN" sz="3600" b="1" dirty="0"/>
              <a:t>：</a:t>
            </a:r>
            <a:r>
              <a:rPr lang="en-US" altLang="zh-CN" sz="3600" b="1" dirty="0"/>
              <a:t>3——31</a:t>
            </a:r>
            <a:r>
              <a:rPr lang="zh-CN" altLang="zh-CN" sz="3600" b="1" dirty="0" smtClean="0"/>
              <a:t>）</a:t>
            </a:r>
            <a:endParaRPr lang="en-US" altLang="zh-CN" sz="3600" b="1" dirty="0" smtClean="0"/>
          </a:p>
          <a:p>
            <a:pPr marL="0" indent="0">
              <a:buNone/>
            </a:pPr>
            <a:endParaRPr lang="zh-CN" altLang="zh-CN" sz="3600" dirty="0"/>
          </a:p>
        </p:txBody>
      </p:sp>
      <p:graphicFrame>
        <p:nvGraphicFramePr>
          <p:cNvPr id="5" name="表格 4"/>
          <p:cNvGraphicFramePr>
            <a:graphicFrameLocks noGrp="1"/>
          </p:cNvGraphicFramePr>
          <p:nvPr>
            <p:extLst>
              <p:ext uri="{D42A27DB-BD31-4B8C-83A1-F6EECF244321}">
                <p14:modId xmlns:p14="http://schemas.microsoft.com/office/powerpoint/2010/main" val="2403482644"/>
              </p:ext>
            </p:extLst>
          </p:nvPr>
        </p:nvGraphicFramePr>
        <p:xfrm>
          <a:off x="971600" y="1700808"/>
          <a:ext cx="7543750" cy="4945281"/>
        </p:xfrm>
        <a:graphic>
          <a:graphicData uri="http://schemas.openxmlformats.org/drawingml/2006/table">
            <a:tbl>
              <a:tblPr firstRow="1" bandRow="1">
                <a:tableStyleId>{5C22544A-7EE6-4342-B048-85BDC9FD1C3A}</a:tableStyleId>
              </a:tblPr>
              <a:tblGrid>
                <a:gridCol w="360040"/>
                <a:gridCol w="2808312"/>
                <a:gridCol w="432048"/>
                <a:gridCol w="3943350"/>
              </a:tblGrid>
              <a:tr h="447327">
                <a:tc>
                  <a:txBody>
                    <a:bodyPr/>
                    <a:lstStyle/>
                    <a:p>
                      <a:endParaRPr lang="zh-CN" altLang="en-US" sz="2000" dirty="0"/>
                    </a:p>
                  </a:txBody>
                  <a:tcPr/>
                </a:tc>
                <a:tc>
                  <a:txBody>
                    <a:bodyPr/>
                    <a:lstStyle/>
                    <a:p>
                      <a:r>
                        <a:rPr lang="zh-CN" altLang="en-US" sz="1800" dirty="0" smtClean="0"/>
                        <a:t>“无定形（混沌</a:t>
                      </a:r>
                      <a:r>
                        <a:rPr lang="en-US" altLang="zh-CN" sz="1800" dirty="0" smtClean="0"/>
                        <a:t>formless</a:t>
                      </a:r>
                      <a:r>
                        <a:rPr lang="zh-CN" altLang="en-US" sz="1800" dirty="0" smtClean="0"/>
                        <a:t>）”</a:t>
                      </a:r>
                      <a:endParaRPr lang="zh-CN" altLang="en-US" sz="1800" dirty="0"/>
                    </a:p>
                  </a:txBody>
                  <a:tcPr/>
                </a:tc>
                <a:tc>
                  <a:txBody>
                    <a:bodyPr/>
                    <a:lstStyle/>
                    <a:p>
                      <a:endParaRPr lang="zh-CN" altLang="en-US" sz="1800" dirty="0"/>
                    </a:p>
                  </a:txBody>
                  <a:tcPr/>
                </a:tc>
                <a:tc>
                  <a:txBody>
                    <a:bodyPr/>
                    <a:lstStyle/>
                    <a:p>
                      <a:r>
                        <a:rPr lang="zh-CN" altLang="en-US" sz="1800" dirty="0" smtClean="0"/>
                        <a:t>“无一物（空虚</a:t>
                      </a:r>
                      <a:r>
                        <a:rPr lang="en-US" altLang="zh-CN" sz="1800" dirty="0" smtClean="0"/>
                        <a:t>void</a:t>
                      </a:r>
                      <a:r>
                        <a:rPr lang="zh-CN" altLang="en-US" sz="1800" dirty="0" smtClean="0"/>
                        <a:t>）”</a:t>
                      </a:r>
                      <a:endParaRPr lang="zh-CN" altLang="en-US" sz="1800" dirty="0"/>
                    </a:p>
                  </a:txBody>
                  <a:tcPr/>
                </a:tc>
              </a:tr>
              <a:tr h="1435067">
                <a:tc>
                  <a:txBody>
                    <a:bodyPr/>
                    <a:lstStyle/>
                    <a:p>
                      <a:r>
                        <a:rPr lang="zh-CN" altLang="en-US" sz="2000" dirty="0" smtClean="0"/>
                        <a:t>第一天</a:t>
                      </a:r>
                      <a:endParaRPr lang="zh-CN" altLang="en-US" sz="2000" dirty="0"/>
                    </a:p>
                  </a:txBody>
                  <a:tcPr/>
                </a:tc>
                <a:tc>
                  <a:txBody>
                    <a:bodyPr/>
                    <a:lstStyle/>
                    <a:p>
                      <a:r>
                        <a:rPr lang="zh-CN" altLang="zh-CN" sz="2000" kern="1200" dirty="0" smtClean="0">
                          <a:solidFill>
                            <a:schemeClr val="dk1"/>
                          </a:solidFill>
                          <a:effectLst/>
                          <a:latin typeface="+mn-lt"/>
                          <a:ea typeface="+mn-ea"/>
                          <a:cs typeface="+mn-cs"/>
                        </a:rPr>
                        <a:t>神划分白昼和黑夜的领域</a:t>
                      </a:r>
                      <a:endParaRPr lang="zh-CN" altLang="en-US" sz="2000" dirty="0"/>
                    </a:p>
                  </a:txBody>
                  <a:tcPr/>
                </a:tc>
                <a:tc>
                  <a:txBody>
                    <a:bodyPr/>
                    <a:lstStyle/>
                    <a:p>
                      <a:r>
                        <a:rPr lang="zh-CN" altLang="en-US" sz="2000" dirty="0" smtClean="0"/>
                        <a:t>第四天</a:t>
                      </a:r>
                      <a:endParaRPr lang="zh-CN" altLang="en-US" sz="2000" dirty="0"/>
                    </a:p>
                  </a:txBody>
                  <a:tcPr/>
                </a:tc>
                <a:tc>
                  <a:txBody>
                    <a:bodyPr/>
                    <a:lstStyle/>
                    <a:p>
                      <a:r>
                        <a:rPr lang="zh-CN" altLang="zh-CN" sz="2000" kern="1200" dirty="0" smtClean="0">
                          <a:solidFill>
                            <a:schemeClr val="dk1"/>
                          </a:solidFill>
                          <a:effectLst/>
                          <a:latin typeface="+mn-lt"/>
                          <a:ea typeface="+mn-ea"/>
                          <a:cs typeface="+mn-cs"/>
                        </a:rPr>
                        <a:t>神把日、月星辰安置在天上，填满了祂在第一天所分别出来，光和暗的领域。</a:t>
                      </a:r>
                      <a:endParaRPr lang="zh-CN" altLang="en-US" sz="2000" dirty="0"/>
                    </a:p>
                  </a:txBody>
                  <a:tcPr/>
                </a:tc>
              </a:tr>
              <a:tr h="1435067">
                <a:tc>
                  <a:txBody>
                    <a:bodyPr/>
                    <a:lstStyle/>
                    <a:p>
                      <a:r>
                        <a:rPr lang="zh-CN" altLang="en-US" sz="2000" dirty="0" smtClean="0"/>
                        <a:t>第二天</a:t>
                      </a:r>
                      <a:endParaRPr lang="zh-CN" altLang="en-US" sz="2000" dirty="0"/>
                    </a:p>
                  </a:txBody>
                  <a:tcPr/>
                </a:tc>
                <a:tc>
                  <a:txBody>
                    <a:bodyPr/>
                    <a:lstStyle/>
                    <a:p>
                      <a:r>
                        <a:rPr lang="zh-CN" altLang="en-US" sz="2000" dirty="0" smtClean="0"/>
                        <a:t>天与地（地球及其大气层）</a:t>
                      </a:r>
                      <a:endParaRPr lang="zh-CN" altLang="en-US" sz="2000" dirty="0"/>
                    </a:p>
                  </a:txBody>
                  <a:tcPr/>
                </a:tc>
                <a:tc>
                  <a:txBody>
                    <a:bodyPr/>
                    <a:lstStyle/>
                    <a:p>
                      <a:r>
                        <a:rPr lang="zh-CN" altLang="en-US" sz="2000" dirty="0" smtClean="0"/>
                        <a:t>第五天</a:t>
                      </a:r>
                      <a:endParaRPr lang="zh-CN" altLang="en-US" sz="2000" dirty="0"/>
                    </a:p>
                  </a:txBody>
                  <a:tcPr/>
                </a:tc>
                <a:tc>
                  <a:txBody>
                    <a:bodyPr/>
                    <a:lstStyle/>
                    <a:p>
                      <a:r>
                        <a:rPr lang="zh-CN" altLang="zh-CN" sz="2000" kern="1200" dirty="0" smtClean="0">
                          <a:solidFill>
                            <a:schemeClr val="dk1"/>
                          </a:solidFill>
                          <a:effectLst/>
                          <a:latin typeface="+mn-lt"/>
                          <a:ea typeface="+mn-ea"/>
                          <a:cs typeface="+mn-cs"/>
                        </a:rPr>
                        <a:t>神造了天上的飞鸟和海里的鱼，使这些活物分别充满祂第二天所造、分成空中和地下的水域。</a:t>
                      </a:r>
                      <a:endParaRPr lang="zh-CN" altLang="en-US" sz="2000" dirty="0"/>
                    </a:p>
                  </a:txBody>
                  <a:tcPr/>
                </a:tc>
              </a:tr>
              <a:tr h="1435067">
                <a:tc>
                  <a:txBody>
                    <a:bodyPr/>
                    <a:lstStyle/>
                    <a:p>
                      <a:r>
                        <a:rPr lang="zh-CN" altLang="en-US" sz="2000" dirty="0" smtClean="0"/>
                        <a:t>第三天</a:t>
                      </a:r>
                      <a:endParaRPr lang="zh-CN" altLang="en-US" sz="2000" dirty="0"/>
                    </a:p>
                  </a:txBody>
                  <a:tcPr/>
                </a:tc>
                <a:tc>
                  <a:txBody>
                    <a:bodyPr/>
                    <a:lstStyle/>
                    <a:p>
                      <a:r>
                        <a:rPr lang="zh-CN" altLang="en-US" sz="2000" dirty="0" smtClean="0"/>
                        <a:t>陆地与海洋</a:t>
                      </a:r>
                      <a:endParaRPr lang="zh-CN" altLang="en-US" sz="2000" dirty="0"/>
                    </a:p>
                  </a:txBody>
                  <a:tcPr/>
                </a:tc>
                <a:tc>
                  <a:txBody>
                    <a:bodyPr/>
                    <a:lstStyle/>
                    <a:p>
                      <a:r>
                        <a:rPr lang="zh-CN" altLang="en-US" sz="2000" dirty="0" smtClean="0"/>
                        <a:t>第六天</a:t>
                      </a:r>
                      <a:endParaRPr lang="zh-CN" altLang="en-US" sz="2000" dirty="0"/>
                    </a:p>
                  </a:txBody>
                  <a:tcPr/>
                </a:tc>
                <a:tc>
                  <a:txBody>
                    <a:bodyPr/>
                    <a:lstStyle/>
                    <a:p>
                      <a:r>
                        <a:rPr lang="zh-CN" altLang="zh-CN" sz="2000" kern="1200" dirty="0" smtClean="0">
                          <a:solidFill>
                            <a:schemeClr val="dk1"/>
                          </a:solidFill>
                          <a:effectLst/>
                          <a:latin typeface="+mn-lt"/>
                          <a:ea typeface="+mn-ea"/>
                          <a:cs typeface="+mn-cs"/>
                        </a:rPr>
                        <a:t>神在旱地上造动物和人。这些受造物就居住充满了祂在第三天吩咐从海中露出的旱地上。</a:t>
                      </a:r>
                      <a:endParaRPr lang="zh-CN" altLang="en-US" sz="2000" dirty="0"/>
                    </a:p>
                  </a:txBody>
                  <a:tcPr/>
                </a:tc>
              </a:tr>
            </a:tbl>
          </a:graphicData>
        </a:graphic>
      </p:graphicFrame>
    </p:spTree>
    <p:extLst>
      <p:ext uri="{BB962C8B-B14F-4D97-AF65-F5344CB8AC3E}">
        <p14:creationId xmlns:p14="http://schemas.microsoft.com/office/powerpoint/2010/main" val="1389814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0" indent="0">
              <a:buNone/>
            </a:pPr>
            <a:r>
              <a:rPr lang="en-US" altLang="zh-CN" sz="3600" b="1" dirty="0"/>
              <a:t>4 </a:t>
            </a:r>
            <a:r>
              <a:rPr lang="zh-CN" altLang="zh-CN" sz="3600" b="1" dirty="0"/>
              <a:t>创造过程的总结</a:t>
            </a:r>
          </a:p>
          <a:p>
            <a:pPr marL="0" indent="0">
              <a:buNone/>
            </a:pPr>
            <a:r>
              <a:rPr lang="en-US" altLang="zh-CN" sz="3600" b="1" dirty="0" smtClean="0"/>
              <a:t>        </a:t>
            </a:r>
            <a:r>
              <a:rPr lang="zh-CN" altLang="zh-CN" sz="3600" b="1" dirty="0" smtClean="0"/>
              <a:t>这个</a:t>
            </a:r>
            <a:r>
              <a:rPr lang="zh-CN" altLang="zh-CN" sz="3600" b="1" dirty="0"/>
              <a:t>基本的三段式模式：混乱，秩序和安息，这是圣经想要传达的首要信息。</a:t>
            </a:r>
          </a:p>
          <a:p>
            <a:pPr marL="0" indent="0">
              <a:buNone/>
            </a:pPr>
            <a:r>
              <a:rPr lang="en-US" altLang="zh-CN" sz="3600" b="1" dirty="0" smtClean="0"/>
              <a:t>         </a:t>
            </a:r>
            <a:r>
              <a:rPr lang="zh-CN" altLang="zh-CN" sz="3600" b="1" dirty="0" smtClean="0"/>
              <a:t>概括</a:t>
            </a:r>
            <a:r>
              <a:rPr lang="zh-CN" altLang="zh-CN" sz="3600" b="1" dirty="0"/>
              <a:t>地说，头三天是定界限，就是定出来时间和空间，后三日是创造各样生物充满时间空间。</a:t>
            </a:r>
          </a:p>
        </p:txBody>
      </p:sp>
    </p:spTree>
    <p:extLst>
      <p:ext uri="{BB962C8B-B14F-4D97-AF65-F5344CB8AC3E}">
        <p14:creationId xmlns:p14="http://schemas.microsoft.com/office/powerpoint/2010/main" val="40795545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0" indent="0">
              <a:buNone/>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启 </a:t>
            </a:r>
            <a:r>
              <a:rPr lang="en-US" altLang="zh-CN" sz="3600" b="1" dirty="0" smtClean="0">
                <a:ea typeface="黑体" panose="02010609060101010101" pitchFamily="49" charset="-122"/>
              </a:rPr>
              <a:t>Revelation 4:11】</a:t>
            </a:r>
          </a:p>
          <a:p>
            <a:pPr marL="0" indent="0">
              <a:buNone/>
            </a:pPr>
            <a:r>
              <a:rPr lang="en-US" altLang="zh-CN" sz="3600" b="1" dirty="0" smtClean="0">
                <a:ea typeface="黑体" panose="02010609060101010101" pitchFamily="49" charset="-122"/>
              </a:rPr>
              <a:t>“</a:t>
            </a:r>
            <a:r>
              <a:rPr lang="zh-CN" altLang="en-US" sz="3600" b="1" dirty="0">
                <a:ea typeface="黑体" panose="02010609060101010101" pitchFamily="49" charset="-122"/>
              </a:rPr>
              <a:t>我们的主，我们的　神，你是配得荣耀、尊贵、权柄的，因为你创造了万物，并且万物是因你的旨意被创造而有的。” </a:t>
            </a:r>
            <a:endParaRPr lang="en-US" altLang="zh-CN" sz="3600" b="1" dirty="0" smtClean="0">
              <a:ea typeface="黑体" panose="02010609060101010101" pitchFamily="49" charset="-122"/>
            </a:endParaRPr>
          </a:p>
          <a:p>
            <a:pPr marL="0" indent="0">
              <a:buNone/>
            </a:pPr>
            <a:r>
              <a:rPr lang="en-US" altLang="zh-CN" sz="3600" b="1" dirty="0" smtClean="0">
                <a:ea typeface="黑体" panose="02010609060101010101" pitchFamily="49" charset="-122"/>
              </a:rPr>
              <a:t>"</a:t>
            </a:r>
            <a:r>
              <a:rPr lang="en-US" altLang="zh-CN" sz="3600" b="1" dirty="0">
                <a:ea typeface="黑体" panose="02010609060101010101" pitchFamily="49" charset="-122"/>
              </a:rPr>
              <a:t>You are worthy, O Lord, To receive glory and honor and power; For You created all things, And by Your will they exist and were created."</a:t>
            </a:r>
          </a:p>
        </p:txBody>
      </p:sp>
    </p:spTree>
    <p:extLst>
      <p:ext uri="{BB962C8B-B14F-4D97-AF65-F5344CB8AC3E}">
        <p14:creationId xmlns:p14="http://schemas.microsoft.com/office/powerpoint/2010/main" val="30612971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r>
              <a:rPr lang="zh-CN" altLang="en-US" b="1" dirty="0" smtClean="0">
                <a:latin typeface="黑体" panose="02010609060101010101" pitchFamily="49" charset="-122"/>
                <a:ea typeface="黑体" panose="02010609060101010101" pitchFamily="49" charset="-122"/>
              </a:rPr>
              <a:t>（问题讨论）</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92500" lnSpcReduction="10000"/>
          </a:bodyPr>
          <a:lstStyle/>
          <a:p>
            <a:pPr lvl="0"/>
            <a:r>
              <a:rPr lang="zh-CN" altLang="zh-CN" sz="3600" b="1" dirty="0"/>
              <a:t>解经的原则是什么</a:t>
            </a:r>
            <a:r>
              <a:rPr lang="zh-CN" altLang="zh-CN" sz="3600" b="1" dirty="0" smtClean="0"/>
              <a:t>？</a:t>
            </a:r>
            <a:endParaRPr lang="en-US" altLang="zh-CN" sz="3600" b="1" dirty="0" smtClean="0"/>
          </a:p>
          <a:p>
            <a:pPr marL="0" lvl="0" indent="0">
              <a:buNone/>
            </a:pPr>
            <a:endParaRPr lang="zh-CN" altLang="zh-CN" sz="3600" dirty="0"/>
          </a:p>
          <a:p>
            <a:pPr lvl="0"/>
            <a:r>
              <a:rPr lang="zh-CN" altLang="zh-CN" sz="3600" b="1" dirty="0"/>
              <a:t>了解到上帝的创造之后，会怎样影响我对上帝的信心</a:t>
            </a:r>
            <a:r>
              <a:rPr lang="zh-CN" altLang="zh-CN" sz="3600" b="1" dirty="0" smtClean="0"/>
              <a:t>？</a:t>
            </a:r>
            <a:endParaRPr lang="en-US" altLang="zh-CN" sz="3600" b="1" dirty="0" smtClean="0"/>
          </a:p>
          <a:p>
            <a:pPr marL="0" lvl="0" indent="0">
              <a:buNone/>
            </a:pPr>
            <a:endParaRPr lang="zh-CN" altLang="zh-CN" sz="3600" dirty="0"/>
          </a:p>
          <a:p>
            <a:pPr lvl="0"/>
            <a:r>
              <a:rPr lang="zh-CN" altLang="zh-CN" sz="3600" b="1" dirty="0"/>
              <a:t>了解到上帝的创造之后，会怎样影响到我的生活</a:t>
            </a:r>
            <a:r>
              <a:rPr lang="zh-CN" altLang="zh-CN" sz="3600" b="1" dirty="0" smtClean="0"/>
              <a:t>？</a:t>
            </a:r>
            <a:endParaRPr lang="en-US" altLang="zh-CN" sz="3600" b="1" dirty="0" smtClean="0"/>
          </a:p>
          <a:p>
            <a:pPr marL="0" lvl="0" indent="0">
              <a:buNone/>
            </a:pPr>
            <a:endParaRPr lang="zh-CN" altLang="zh-CN" sz="3600" dirty="0"/>
          </a:p>
          <a:p>
            <a:pPr lvl="0"/>
            <a:r>
              <a:rPr lang="zh-CN" altLang="zh-CN" sz="3600" b="1" dirty="0"/>
              <a:t>了解到上帝的创造之后，我会怎样来看自己？我会怎样来看上帝？</a:t>
            </a:r>
            <a:endParaRPr lang="zh-CN" altLang="zh-CN" sz="3600" dirty="0"/>
          </a:p>
        </p:txBody>
      </p:sp>
    </p:spTree>
    <p:extLst>
      <p:ext uri="{BB962C8B-B14F-4D97-AF65-F5344CB8AC3E}">
        <p14:creationId xmlns:p14="http://schemas.microsoft.com/office/powerpoint/2010/main" val="1823783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smtClean="0">
                <a:latin typeface="黑体" panose="02010609060101010101" pitchFamily="49" charset="-122"/>
                <a:ea typeface="黑体" panose="02010609060101010101" pitchFamily="49" charset="-122"/>
              </a:rPr>
              <a:t>查</a:t>
            </a:r>
            <a:r>
              <a:rPr lang="zh-CN" altLang="en-US" b="1" dirty="0">
                <a:latin typeface="黑体" panose="02010609060101010101" pitchFamily="49" charset="-122"/>
                <a:ea typeface="黑体" panose="02010609060101010101" pitchFamily="49" charset="-122"/>
              </a:rPr>
              <a:t>经原则</a:t>
            </a:r>
          </a:p>
        </p:txBody>
      </p:sp>
      <p:sp>
        <p:nvSpPr>
          <p:cNvPr id="3" name="内容占位符 2"/>
          <p:cNvSpPr>
            <a:spLocks noGrp="1"/>
          </p:cNvSpPr>
          <p:nvPr>
            <p:ph idx="1"/>
          </p:nvPr>
        </p:nvSpPr>
        <p:spPr>
          <a:xfrm>
            <a:off x="628650" y="1124744"/>
            <a:ext cx="7886700" cy="5052219"/>
          </a:xfrm>
        </p:spPr>
        <p:txBody>
          <a:bodyPr>
            <a:normAutofit fontScale="62500" lnSpcReduction="20000"/>
          </a:bodyPr>
          <a:lstStyle/>
          <a:p>
            <a:pPr marL="0" lvl="0" indent="0">
              <a:buNone/>
            </a:pPr>
            <a:r>
              <a:rPr lang="en-US" altLang="zh-CN" sz="3600" b="1" dirty="0" smtClean="0"/>
              <a:t>2. </a:t>
            </a:r>
            <a:r>
              <a:rPr lang="zh-CN" altLang="zh-CN" sz="3600" b="1" dirty="0" smtClean="0">
                <a:latin typeface="黑体" panose="02010609060101010101" pitchFamily="49" charset="-122"/>
                <a:ea typeface="黑体" panose="02010609060101010101" pitchFamily="49" charset="-122"/>
              </a:rPr>
              <a:t>只有</a:t>
            </a:r>
            <a:r>
              <a:rPr lang="zh-CN" altLang="zh-CN" sz="3600" b="1" dirty="0">
                <a:latin typeface="黑体" panose="02010609060101010101" pitchFamily="49" charset="-122"/>
                <a:ea typeface="黑体" panose="02010609060101010101" pitchFamily="49" charset="-122"/>
              </a:rPr>
              <a:t>顺从圣灵（神的灵）的带领才能明白圣经（神的话</a:t>
            </a:r>
            <a:r>
              <a:rPr lang="zh-CN" altLang="zh-CN" sz="3600" b="1" dirty="0" smtClean="0">
                <a:latin typeface="黑体" panose="02010609060101010101" pitchFamily="49" charset="-122"/>
                <a:ea typeface="黑体" panose="02010609060101010101" pitchFamily="49" charset="-122"/>
              </a:rPr>
              <a:t>）</a:t>
            </a:r>
            <a:endParaRPr lang="en-US" altLang="zh-CN" sz="3600" b="1" dirty="0" smtClean="0">
              <a:latin typeface="黑体" panose="02010609060101010101" pitchFamily="49" charset="-122"/>
              <a:ea typeface="黑体" panose="02010609060101010101" pitchFamily="49" charset="-122"/>
            </a:endParaRPr>
          </a:p>
          <a:p>
            <a:pPr marL="0" lvl="0" indent="0">
              <a:buNone/>
            </a:pPr>
            <a:endParaRPr lang="en-US" altLang="zh-CN" sz="3600" b="1" dirty="0" smtClean="0">
              <a:latin typeface="黑体" panose="02010609060101010101" pitchFamily="49" charset="-122"/>
              <a:ea typeface="黑体" panose="02010609060101010101" pitchFamily="49" charset="-122"/>
            </a:endParaRPr>
          </a:p>
          <a:p>
            <a:pPr marL="0" lvl="0" indent="0">
              <a:buNone/>
            </a:pPr>
            <a:r>
              <a:rPr lang="en-US" altLang="zh-CN" sz="3600" b="1" dirty="0">
                <a:ea typeface="黑体" panose="02010609060101010101" pitchFamily="49" charset="-122"/>
              </a:rPr>
              <a:t>【</a:t>
            </a:r>
            <a:r>
              <a:rPr lang="zh-CN" altLang="en-US" sz="3600" b="1" dirty="0">
                <a:ea typeface="黑体" panose="02010609060101010101" pitchFamily="49" charset="-122"/>
              </a:rPr>
              <a:t>林前</a:t>
            </a:r>
            <a:r>
              <a:rPr lang="en-US" altLang="zh-CN" sz="3600" b="1" dirty="0">
                <a:ea typeface="黑体" panose="02010609060101010101" pitchFamily="49" charset="-122"/>
              </a:rPr>
              <a:t>1 Co 2:11,12,14】</a:t>
            </a:r>
          </a:p>
          <a:p>
            <a:pPr marL="0" lvl="0" indent="0">
              <a:buNone/>
            </a:pPr>
            <a:r>
              <a:rPr lang="en-US" altLang="zh-CN" sz="3600" b="1" dirty="0">
                <a:ea typeface="黑体" panose="02010609060101010101" pitchFamily="49" charset="-122"/>
              </a:rPr>
              <a:t>11</a:t>
            </a:r>
            <a:r>
              <a:rPr lang="zh-CN" altLang="en-US" sz="3600" b="1" dirty="0">
                <a:ea typeface="黑体" panose="02010609060101010101" pitchFamily="49" charset="-122"/>
              </a:rPr>
              <a:t>除了在人里头的灵，谁知道人的事？像这样，除了　神的灵，也没有人知道　神的事。</a:t>
            </a:r>
            <a:r>
              <a:rPr lang="en-US" altLang="zh-CN" sz="3600" b="1" dirty="0">
                <a:ea typeface="黑体" panose="02010609060101010101" pitchFamily="49" charset="-122"/>
              </a:rPr>
              <a:t>For what man knows the things of a man except the spirit of the man which is in him? Even so no one knows the things of God except the Spirit of God.</a:t>
            </a:r>
          </a:p>
          <a:p>
            <a:pPr marL="0" lvl="0" indent="0">
              <a:buNone/>
            </a:pPr>
            <a:r>
              <a:rPr lang="en-US" altLang="zh-CN" sz="3600" b="1" dirty="0">
                <a:ea typeface="黑体" panose="02010609060101010101" pitchFamily="49" charset="-122"/>
              </a:rPr>
              <a:t>12</a:t>
            </a:r>
            <a:r>
              <a:rPr lang="zh-CN" altLang="en-US" sz="3600" b="1" dirty="0">
                <a:ea typeface="黑体" panose="02010609060101010101" pitchFamily="49" charset="-122"/>
              </a:rPr>
              <a:t>我们所领受的，并不是世上的灵，乃是从　神来的灵，叫我们能知道　神开恩赐给我们的事。</a:t>
            </a:r>
          </a:p>
          <a:p>
            <a:pPr marL="0" lvl="0" indent="0">
              <a:buNone/>
            </a:pPr>
            <a:r>
              <a:rPr lang="en-US" altLang="zh-CN" sz="3600" b="1" dirty="0">
                <a:ea typeface="黑体" panose="02010609060101010101" pitchFamily="49" charset="-122"/>
              </a:rPr>
              <a:t>Now we have received, not the spirit of the world, but the Spirit who is from God, that we might know the things that have been freely given to us by God.</a:t>
            </a:r>
          </a:p>
          <a:p>
            <a:pPr marL="0" lvl="0" indent="0">
              <a:buNone/>
            </a:pPr>
            <a:r>
              <a:rPr lang="en-US" altLang="zh-CN" sz="3600" b="1" dirty="0">
                <a:ea typeface="黑体" panose="02010609060101010101" pitchFamily="49" charset="-122"/>
              </a:rPr>
              <a:t>14</a:t>
            </a:r>
            <a:r>
              <a:rPr lang="zh-CN" altLang="en-US" sz="3600" b="1" dirty="0">
                <a:ea typeface="黑体" panose="02010609060101010101" pitchFamily="49" charset="-122"/>
              </a:rPr>
              <a:t>然而，属血气的人不领会　神圣灵的事，反倒以为愚拙，并且不能知道，因为这些事惟有属灵的人才能看透。</a:t>
            </a:r>
          </a:p>
          <a:p>
            <a:pPr marL="0" lvl="0" indent="0">
              <a:buNone/>
            </a:pPr>
            <a:r>
              <a:rPr lang="en-US" altLang="zh-CN" sz="3600" b="1" dirty="0">
                <a:ea typeface="黑体" panose="02010609060101010101" pitchFamily="49" charset="-122"/>
              </a:rPr>
              <a:t>But the natural man does not receive the things of the Spirit of God, for they are foolishness to him; nor can he know them, because they are spiritually discerned</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899569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smtClean="0">
                <a:latin typeface="黑体" panose="02010609060101010101" pitchFamily="49" charset="-122"/>
                <a:ea typeface="黑体" panose="02010609060101010101" pitchFamily="49" charset="-122"/>
              </a:rPr>
              <a:t>查</a:t>
            </a:r>
            <a:r>
              <a:rPr lang="zh-CN" altLang="en-US" b="1" dirty="0">
                <a:latin typeface="黑体" panose="02010609060101010101" pitchFamily="49" charset="-122"/>
                <a:ea typeface="黑体" panose="02010609060101010101" pitchFamily="49" charset="-122"/>
              </a:rPr>
              <a:t>经原则</a:t>
            </a:r>
          </a:p>
        </p:txBody>
      </p:sp>
      <p:sp>
        <p:nvSpPr>
          <p:cNvPr id="3" name="内容占位符 2"/>
          <p:cNvSpPr>
            <a:spLocks noGrp="1"/>
          </p:cNvSpPr>
          <p:nvPr>
            <p:ph idx="1"/>
          </p:nvPr>
        </p:nvSpPr>
        <p:spPr>
          <a:xfrm>
            <a:off x="628650" y="1124744"/>
            <a:ext cx="7886700" cy="5052219"/>
          </a:xfrm>
        </p:spPr>
        <p:txBody>
          <a:bodyPr>
            <a:normAutofit/>
          </a:bodyPr>
          <a:lstStyle/>
          <a:p>
            <a:pPr marL="0" lvl="0" indent="0">
              <a:buNone/>
            </a:pPr>
            <a:r>
              <a:rPr lang="en-US" altLang="zh-CN" sz="3600" b="1" dirty="0" smtClean="0"/>
              <a:t>3. </a:t>
            </a:r>
            <a:r>
              <a:rPr lang="zh-CN" altLang="zh-CN" sz="3600" b="1" dirty="0" smtClean="0"/>
              <a:t>只有</a:t>
            </a:r>
            <a:r>
              <a:rPr lang="zh-CN" altLang="zh-CN" sz="3600" b="1" dirty="0"/>
              <a:t>在圣灵的引导之下的解经才是正确的解经。</a:t>
            </a:r>
            <a:endParaRPr lang="zh-CN" altLang="zh-CN" sz="3600" dirty="0"/>
          </a:p>
        </p:txBody>
      </p:sp>
    </p:spTree>
    <p:extLst>
      <p:ext uri="{BB962C8B-B14F-4D97-AF65-F5344CB8AC3E}">
        <p14:creationId xmlns:p14="http://schemas.microsoft.com/office/powerpoint/2010/main" val="3625809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39698" y="188640"/>
            <a:ext cx="7886700" cy="720079"/>
          </a:xfrm>
        </p:spPr>
        <p:txBody>
          <a:bodyPr>
            <a:normAutofit fontScale="90000"/>
          </a:bodyPr>
          <a:lstStyle/>
          <a:p>
            <a:r>
              <a:rPr lang="zh-CN" altLang="en-US" b="1" dirty="0">
                <a:latin typeface="黑体" panose="02010609060101010101" pitchFamily="49" charset="-122"/>
                <a:ea typeface="黑体" panose="02010609060101010101" pitchFamily="49" charset="-122"/>
              </a:rPr>
              <a:t>	</a:t>
            </a:r>
            <a:r>
              <a:rPr lang="en-US" altLang="zh-CN" b="1" dirty="0">
                <a:latin typeface="黑体" panose="02010609060101010101" pitchFamily="49" charset="-122"/>
                <a:ea typeface="黑体" panose="02010609060101010101" pitchFamily="49" charset="-122"/>
              </a:rPr>
              <a:t>【</a:t>
            </a:r>
            <a:r>
              <a:rPr lang="zh-CN" altLang="en-US" b="1" dirty="0">
                <a:latin typeface="黑体" panose="02010609060101010101" pitchFamily="49" charset="-122"/>
                <a:ea typeface="黑体" panose="02010609060101010101" pitchFamily="49" charset="-122"/>
              </a:rPr>
              <a:t>问题：怎样知道自己对圣经的理解是在圣灵的引导之下？</a:t>
            </a:r>
            <a:r>
              <a:rPr lang="en-US" altLang="zh-CN" b="1" dirty="0">
                <a:latin typeface="黑体" panose="02010609060101010101" pitchFamily="49" charset="-122"/>
                <a:ea typeface="黑体" panose="02010609060101010101" pitchFamily="49" charset="-122"/>
              </a:rPr>
              <a:t>】</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70000" lnSpcReduction="20000"/>
          </a:bodyPr>
          <a:lstStyle/>
          <a:p>
            <a:pPr marL="0" indent="0">
              <a:buNone/>
            </a:pPr>
            <a:r>
              <a:rPr lang="zh-CN" altLang="en-US" sz="3600" b="1" dirty="0">
                <a:ea typeface="黑体" panose="02010609060101010101" pitchFamily="49" charset="-122"/>
              </a:rPr>
              <a:t>第一， 被圣灵引导的解经使人看到自己的渺小，看到神的伟大</a:t>
            </a:r>
            <a:r>
              <a:rPr lang="en-US" altLang="zh-CN" sz="3600" b="1" dirty="0">
                <a:ea typeface="黑体" panose="02010609060101010101" pitchFamily="49" charset="-122"/>
              </a:rPr>
              <a:t>【</a:t>
            </a:r>
            <a:r>
              <a:rPr lang="zh-CN" altLang="en-US" sz="3600" b="1" dirty="0">
                <a:ea typeface="黑体" panose="02010609060101010101" pitchFamily="49" charset="-122"/>
              </a:rPr>
              <a:t>创造（能），启示（智），救赎（爱）</a:t>
            </a:r>
            <a:r>
              <a:rPr lang="en-US" altLang="zh-CN" sz="3600" b="1" dirty="0" smtClean="0">
                <a:ea typeface="黑体" panose="02010609060101010101" pitchFamily="49" charset="-122"/>
              </a:rPr>
              <a:t>】</a:t>
            </a:r>
          </a:p>
          <a:p>
            <a:pPr marL="0" indent="0">
              <a:buNone/>
            </a:pPr>
            <a:endParaRPr lang="en-US" altLang="zh-CN" sz="3600" b="1" dirty="0" smtClean="0">
              <a:ea typeface="黑体" panose="02010609060101010101" pitchFamily="49" charset="-122"/>
            </a:endParaRPr>
          </a:p>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约</a:t>
            </a:r>
            <a:r>
              <a:rPr lang="en-US" altLang="zh-CN" sz="3600" b="1" dirty="0">
                <a:ea typeface="黑体" panose="02010609060101010101" pitchFamily="49" charset="-122"/>
              </a:rPr>
              <a:t>John 16:7-8】</a:t>
            </a:r>
          </a:p>
          <a:p>
            <a:pPr marL="0" indent="0">
              <a:buNone/>
            </a:pPr>
            <a:r>
              <a:rPr lang="en-US" altLang="zh-CN" sz="3600" b="1" dirty="0">
                <a:ea typeface="黑体" panose="02010609060101010101" pitchFamily="49" charset="-122"/>
              </a:rPr>
              <a:t>7</a:t>
            </a:r>
            <a:r>
              <a:rPr lang="zh-CN" altLang="en-US" sz="3600" b="1" dirty="0">
                <a:ea typeface="黑体" panose="02010609060101010101" pitchFamily="49" charset="-122"/>
              </a:rPr>
              <a:t>然而我将真情告诉你们，我去是与你们有益的。我若不去，保惠师就不到你们这里来；我若去，就差他来。</a:t>
            </a:r>
          </a:p>
          <a:p>
            <a:pPr marL="0" indent="0">
              <a:buNone/>
            </a:pPr>
            <a:r>
              <a:rPr lang="en-US" altLang="zh-CN" sz="3600" b="1" dirty="0">
                <a:ea typeface="黑体" panose="02010609060101010101" pitchFamily="49" charset="-122"/>
              </a:rPr>
              <a:t>Nevertheless I tell you the truth. It is to your advantage that I go away; for if I do not go away, the Helper will not come to you; but if I depart, I will send Him to you.</a:t>
            </a:r>
          </a:p>
          <a:p>
            <a:pPr marL="0" indent="0">
              <a:buNone/>
            </a:pPr>
            <a:r>
              <a:rPr lang="en-US" altLang="zh-CN" sz="3600" b="1" dirty="0">
                <a:ea typeface="黑体" panose="02010609060101010101" pitchFamily="49" charset="-122"/>
              </a:rPr>
              <a:t>8</a:t>
            </a:r>
            <a:r>
              <a:rPr lang="zh-CN" altLang="en-US" sz="3600" b="1" dirty="0">
                <a:ea typeface="黑体" panose="02010609060101010101" pitchFamily="49" charset="-122"/>
              </a:rPr>
              <a:t>他既来了，就要叫世人为罪、为义、为审判，自己责备自己。</a:t>
            </a:r>
          </a:p>
          <a:p>
            <a:pPr marL="0" indent="0">
              <a:buNone/>
            </a:pPr>
            <a:r>
              <a:rPr lang="en-US" altLang="zh-CN" sz="3600" b="1" dirty="0">
                <a:ea typeface="黑体" panose="02010609060101010101" pitchFamily="49" charset="-122"/>
              </a:rPr>
              <a:t>And when He has come, He will convict the world of sin, and of righteousness, and of judgment:</a:t>
            </a:r>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91212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16632"/>
            <a:ext cx="7886700" cy="1008111"/>
          </a:xfrm>
        </p:spPr>
        <p:txBody>
          <a:bodyPr>
            <a:normAutofit/>
          </a:bodyPr>
          <a:lstStyle/>
          <a:p>
            <a:r>
              <a:rPr lang="zh-CN" altLang="en-US" b="1" dirty="0">
                <a:latin typeface="黑体" panose="02010609060101010101" pitchFamily="49" charset="-122"/>
                <a:ea typeface="黑体" panose="02010609060101010101" pitchFamily="49" charset="-122"/>
              </a:rPr>
              <a:t>	</a:t>
            </a:r>
            <a:r>
              <a:rPr lang="en-US" altLang="zh-CN" b="1" dirty="0" smtClean="0">
                <a:latin typeface="黑体" panose="02010609060101010101" pitchFamily="49" charset="-122"/>
                <a:ea typeface="黑体" panose="02010609060101010101" pitchFamily="49" charset="-122"/>
              </a:rPr>
              <a:t>【</a:t>
            </a:r>
            <a:r>
              <a:rPr lang="zh-CN" altLang="en-US" b="1" dirty="0" smtClean="0">
                <a:latin typeface="黑体" panose="02010609060101010101" pitchFamily="49" charset="-122"/>
                <a:ea typeface="黑体" panose="02010609060101010101" pitchFamily="49" charset="-122"/>
              </a:rPr>
              <a:t>问题：怎样知道自己对圣经的理解是在圣灵的引导之下？</a:t>
            </a:r>
            <a:r>
              <a:rPr lang="en-US" altLang="zh-CN" b="1" dirty="0" smtClean="0">
                <a:latin typeface="黑体" panose="02010609060101010101" pitchFamily="49" charset="-122"/>
                <a:ea typeface="黑体" panose="02010609060101010101" pitchFamily="49" charset="-122"/>
              </a:rPr>
              <a:t>】</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0" indent="0">
              <a:buNone/>
            </a:pPr>
            <a:r>
              <a:rPr lang="zh-CN" altLang="zh-CN" sz="2400" b="1" dirty="0">
                <a:latin typeface="黑体" panose="02010609060101010101" pitchFamily="49" charset="-122"/>
                <a:ea typeface="黑体" panose="02010609060101010101" pitchFamily="49" charset="-122"/>
              </a:rPr>
              <a:t>第二：被圣灵引导的解经使人的思想集中在主耶稣的教训上面，而不是集中在</a:t>
            </a:r>
            <a:r>
              <a:rPr lang="en-US" altLang="zh-CN" sz="2400" b="1" dirty="0">
                <a:latin typeface="黑体" panose="02010609060101010101" pitchFamily="49" charset="-122"/>
                <a:ea typeface="黑体" panose="02010609060101010101" pitchFamily="49" charset="-122"/>
              </a:rPr>
              <a:t>“</a:t>
            </a:r>
            <a:r>
              <a:rPr lang="zh-CN" altLang="zh-CN" sz="2400" b="1" dirty="0">
                <a:latin typeface="黑体" panose="02010609060101010101" pitchFamily="49" charset="-122"/>
                <a:ea typeface="黑体" panose="02010609060101010101" pitchFamily="49" charset="-122"/>
              </a:rPr>
              <a:t>找到圣经中支持自己想法的经文</a:t>
            </a:r>
            <a:r>
              <a:rPr lang="en-US" altLang="zh-CN" sz="2400" b="1" dirty="0">
                <a:latin typeface="黑体" panose="02010609060101010101" pitchFamily="49" charset="-122"/>
                <a:ea typeface="黑体" panose="02010609060101010101" pitchFamily="49" charset="-122"/>
              </a:rPr>
              <a:t>”</a:t>
            </a:r>
            <a:r>
              <a:rPr lang="zh-CN" altLang="zh-CN" sz="2400" b="1" dirty="0">
                <a:latin typeface="黑体" panose="02010609060101010101" pitchFamily="49" charset="-122"/>
                <a:ea typeface="黑体" panose="02010609060101010101" pitchFamily="49" charset="-122"/>
              </a:rPr>
              <a:t>上</a:t>
            </a:r>
            <a:r>
              <a:rPr lang="zh-CN" altLang="zh-CN" sz="2400" b="1" dirty="0" smtClean="0">
                <a:latin typeface="黑体" panose="02010609060101010101" pitchFamily="49" charset="-122"/>
                <a:ea typeface="黑体" panose="02010609060101010101" pitchFamily="49" charset="-122"/>
              </a:rPr>
              <a:t>。</a:t>
            </a:r>
            <a:endParaRPr lang="en-US" altLang="zh-CN" sz="2400" b="1" dirty="0" smtClean="0">
              <a:latin typeface="黑体" panose="02010609060101010101" pitchFamily="49" charset="-122"/>
              <a:ea typeface="黑体" panose="02010609060101010101" pitchFamily="49" charset="-122"/>
            </a:endParaRPr>
          </a:p>
          <a:p>
            <a:pPr marL="0" indent="0">
              <a:buNone/>
            </a:pPr>
            <a:endParaRPr lang="en-US" altLang="zh-CN" sz="3600" b="1" dirty="0" smtClean="0">
              <a:latin typeface="黑体" panose="02010609060101010101" pitchFamily="49" charset="-122"/>
              <a:ea typeface="黑体" panose="02010609060101010101" pitchFamily="49" charset="-122"/>
            </a:endParaRPr>
          </a:p>
          <a:p>
            <a:pPr marL="0" indent="0">
              <a:buNone/>
            </a:pPr>
            <a:r>
              <a:rPr lang="zh-CN" altLang="zh-CN" sz="2400" b="1" dirty="0">
                <a:ea typeface="黑体" panose="02010609060101010101" pitchFamily="49" charset="-122"/>
              </a:rPr>
              <a:t>【约</a:t>
            </a:r>
            <a:r>
              <a:rPr lang="en-US" altLang="zh-CN" sz="2400" b="1" dirty="0">
                <a:ea typeface="黑体" panose="02010609060101010101" pitchFamily="49" charset="-122"/>
              </a:rPr>
              <a:t>John 14:26</a:t>
            </a:r>
            <a:r>
              <a:rPr lang="zh-CN" altLang="zh-CN" sz="2400" b="1" dirty="0">
                <a:ea typeface="黑体" panose="02010609060101010101" pitchFamily="49" charset="-122"/>
              </a:rPr>
              <a:t>】</a:t>
            </a:r>
            <a:endParaRPr lang="zh-CN" altLang="zh-CN" sz="2400" dirty="0">
              <a:ea typeface="黑体" panose="02010609060101010101" pitchFamily="49" charset="-122"/>
            </a:endParaRPr>
          </a:p>
          <a:p>
            <a:pPr marL="0" indent="0">
              <a:buNone/>
            </a:pPr>
            <a:r>
              <a:rPr lang="zh-CN" altLang="zh-CN" sz="2400" b="1" dirty="0">
                <a:ea typeface="黑体" panose="02010609060101010101" pitchFamily="49" charset="-122"/>
              </a:rPr>
              <a:t>但保惠师，就是父因我的名所要差来的圣灵，他要将一切的事指教你们，并且要叫你们想起我对你们所说的一切话。</a:t>
            </a:r>
            <a:endParaRPr lang="zh-CN" altLang="zh-CN" sz="2400" dirty="0">
              <a:ea typeface="黑体" panose="02010609060101010101" pitchFamily="49" charset="-122"/>
            </a:endParaRPr>
          </a:p>
          <a:p>
            <a:pPr marL="0" indent="0">
              <a:buNone/>
            </a:pPr>
            <a:r>
              <a:rPr lang="en-US" altLang="zh-CN" sz="2400" b="1" dirty="0">
                <a:ea typeface="黑体" panose="02010609060101010101" pitchFamily="49" charset="-122"/>
              </a:rPr>
              <a:t>But the Helper, the Holy Spirit, whom the Father will send in My name, He will teach you all things, and bring to your remembrance all things that I said to you.</a:t>
            </a:r>
            <a:endParaRPr lang="zh-CN" altLang="zh-CN" sz="2400" dirty="0">
              <a:ea typeface="黑体" panose="02010609060101010101" pitchFamily="49" charset="-122"/>
            </a:endParaRPr>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9622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16632"/>
            <a:ext cx="7886700" cy="864095"/>
          </a:xfrm>
        </p:spPr>
        <p:txBody>
          <a:bodyPr>
            <a:normAutofit fontScale="90000"/>
          </a:bodyPr>
          <a:lstStyle/>
          <a:p>
            <a:r>
              <a:rPr lang="zh-CN" altLang="en-US" b="1" dirty="0">
                <a:latin typeface="黑体" panose="02010609060101010101" pitchFamily="49" charset="-122"/>
                <a:ea typeface="黑体" panose="02010609060101010101" pitchFamily="49" charset="-122"/>
              </a:rPr>
              <a:t>	</a:t>
            </a:r>
            <a:r>
              <a:rPr lang="en-US" altLang="zh-CN" b="1" dirty="0">
                <a:latin typeface="黑体" panose="02010609060101010101" pitchFamily="49" charset="-122"/>
                <a:ea typeface="黑体" panose="02010609060101010101" pitchFamily="49" charset="-122"/>
              </a:rPr>
              <a:t>【</a:t>
            </a:r>
            <a:r>
              <a:rPr lang="zh-CN" altLang="en-US" b="1" dirty="0">
                <a:latin typeface="黑体" panose="02010609060101010101" pitchFamily="49" charset="-122"/>
                <a:ea typeface="黑体" panose="02010609060101010101" pitchFamily="49" charset="-122"/>
              </a:rPr>
              <a:t>问题：怎样知道自己对圣经的理解是在圣灵的引导之下？</a:t>
            </a:r>
            <a:r>
              <a:rPr lang="en-US" altLang="zh-CN" b="1" dirty="0">
                <a:latin typeface="黑体" panose="02010609060101010101" pitchFamily="49" charset="-122"/>
                <a:ea typeface="黑体" panose="02010609060101010101" pitchFamily="49" charset="-122"/>
              </a:rPr>
              <a:t>】</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268760"/>
            <a:ext cx="7886700" cy="5256584"/>
          </a:xfrm>
        </p:spPr>
        <p:txBody>
          <a:bodyPr>
            <a:normAutofit fontScale="77500" lnSpcReduction="20000"/>
          </a:bodyPr>
          <a:lstStyle/>
          <a:p>
            <a:pPr marL="0" indent="0">
              <a:buNone/>
            </a:pPr>
            <a:r>
              <a:rPr lang="zh-CN" altLang="en-US" sz="3600" b="1" dirty="0" smtClean="0">
                <a:ea typeface="黑体" panose="02010609060101010101" pitchFamily="49" charset="-122"/>
              </a:rPr>
              <a:t>第三</a:t>
            </a:r>
            <a:r>
              <a:rPr lang="en-US" altLang="zh-CN" sz="3600" b="1" dirty="0" smtClean="0">
                <a:ea typeface="黑体" panose="02010609060101010101" pitchFamily="49" charset="-122"/>
              </a:rPr>
              <a:t>, </a:t>
            </a:r>
            <a:r>
              <a:rPr lang="zh-CN" altLang="en-US" sz="3600" b="1" dirty="0" smtClean="0">
                <a:ea typeface="黑体" panose="02010609060101010101" pitchFamily="49" charset="-122"/>
              </a:rPr>
              <a:t>被</a:t>
            </a:r>
            <a:r>
              <a:rPr lang="zh-CN" altLang="en-US" sz="3600" b="1" dirty="0">
                <a:ea typeface="黑体" panose="02010609060101010101" pitchFamily="49" charset="-122"/>
              </a:rPr>
              <a:t>圣灵引导的解经使人将荣耀归给主耶稣，而不是将荣耀归给人自己</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marL="0" indent="0">
              <a:buNone/>
            </a:pPr>
            <a:endParaRPr lang="en-US" altLang="zh-CN" sz="3600" b="1" dirty="0" smtClean="0">
              <a:ea typeface="黑体" panose="02010609060101010101" pitchFamily="49" charset="-122"/>
            </a:endParaRPr>
          </a:p>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约</a:t>
            </a:r>
            <a:r>
              <a:rPr lang="en-US" altLang="zh-CN" sz="3600" b="1" dirty="0">
                <a:ea typeface="黑体" panose="02010609060101010101" pitchFamily="49" charset="-122"/>
              </a:rPr>
              <a:t>John 16:13-14】</a:t>
            </a:r>
          </a:p>
          <a:p>
            <a:pPr marL="0" indent="0">
              <a:buNone/>
            </a:pPr>
            <a:r>
              <a:rPr lang="en-US" altLang="zh-CN" sz="3600" b="1" dirty="0">
                <a:ea typeface="黑体" panose="02010609060101010101" pitchFamily="49" charset="-122"/>
              </a:rPr>
              <a:t>13</a:t>
            </a:r>
            <a:r>
              <a:rPr lang="zh-CN" altLang="en-US" sz="3600" b="1" dirty="0">
                <a:ea typeface="黑体" panose="02010609060101010101" pitchFamily="49" charset="-122"/>
              </a:rPr>
              <a:t>只等真理的圣灵来了，他要引导你们明白（原文作“进入”）一切的真理；因为他不是凭自己说的，乃是把他所听见的都说出来，并要把将来的事告诉你们。</a:t>
            </a:r>
          </a:p>
          <a:p>
            <a:pPr marL="0" indent="0">
              <a:buNone/>
            </a:pPr>
            <a:r>
              <a:rPr lang="en-US" altLang="zh-CN" sz="3600" b="1" dirty="0">
                <a:ea typeface="黑体" panose="02010609060101010101" pitchFamily="49" charset="-122"/>
              </a:rPr>
              <a:t>However, when He, the Spirit of truth, has come, He will guide you into all truth; for He will not speak on His own authority, but whatever He hears He will speak; and He will tell you things to come.</a:t>
            </a:r>
          </a:p>
          <a:p>
            <a:pPr marL="0" indent="0">
              <a:buNone/>
            </a:pPr>
            <a:r>
              <a:rPr lang="en-US" altLang="zh-CN" sz="3600" b="1" dirty="0">
                <a:ea typeface="黑体" panose="02010609060101010101" pitchFamily="49" charset="-122"/>
              </a:rPr>
              <a:t>14</a:t>
            </a:r>
            <a:r>
              <a:rPr lang="zh-CN" altLang="en-US" sz="3600" b="1" dirty="0">
                <a:ea typeface="黑体" panose="02010609060101010101" pitchFamily="49" charset="-122"/>
              </a:rPr>
              <a:t>他要荣耀我，因为他要将受于我的告诉你们。</a:t>
            </a:r>
          </a:p>
          <a:p>
            <a:pPr marL="0" indent="0">
              <a:buNone/>
            </a:pPr>
            <a:r>
              <a:rPr lang="en-US" altLang="zh-CN" sz="3600" b="1" dirty="0">
                <a:ea typeface="黑体" panose="02010609060101010101" pitchFamily="49" charset="-122"/>
              </a:rPr>
              <a:t>He will glorify Me, for He will take of what is Mine and declare it to you.</a:t>
            </a:r>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90852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a:bodyPr>
          <a:lstStyle/>
          <a:p>
            <a:pPr marL="742950" indent="-742950">
              <a:buAutoNum type="arabicPeriod"/>
            </a:pPr>
            <a:r>
              <a:rPr lang="zh-CN" altLang="en-US" sz="3600" b="1" dirty="0" smtClean="0">
                <a:ea typeface="黑体" panose="02010609060101010101" pitchFamily="49" charset="-122"/>
              </a:rPr>
              <a:t>为什么</a:t>
            </a:r>
            <a:r>
              <a:rPr lang="zh-CN" altLang="en-US" sz="3600" b="1" dirty="0">
                <a:ea typeface="黑体" panose="02010609060101010101" pitchFamily="49" charset="-122"/>
              </a:rPr>
              <a:t>从头查圣经</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marL="742950" indent="-742950">
              <a:buAutoNum type="arabicPeriod"/>
            </a:pPr>
            <a:endParaRPr lang="zh-CN" altLang="en-US" sz="3600" b="1" dirty="0">
              <a:ea typeface="黑体" panose="02010609060101010101" pitchFamily="49" charset="-122"/>
            </a:endParaRPr>
          </a:p>
          <a:p>
            <a:pPr marL="0" indent="0">
              <a:buNone/>
            </a:pPr>
            <a:r>
              <a:rPr lang="en-US" altLang="zh-CN" sz="3600" b="1" dirty="0">
                <a:ea typeface="黑体" panose="02010609060101010101" pitchFamily="49" charset="-122"/>
              </a:rPr>
              <a:t>2.	</a:t>
            </a:r>
            <a:r>
              <a:rPr lang="zh-CN" altLang="en-US" sz="3600" b="1" dirty="0">
                <a:ea typeface="黑体" panose="02010609060101010101" pitchFamily="49" charset="-122"/>
              </a:rPr>
              <a:t>创世纪是一本怎样的书？</a:t>
            </a:r>
          </a:p>
          <a:p>
            <a:pPr marL="0" indent="0">
              <a:buNone/>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527770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15602"/>
          </a:xfrm>
        </p:spPr>
        <p:txBody>
          <a:bodyPr/>
          <a:lstStyle/>
          <a:p>
            <a:r>
              <a:rPr lang="zh-CN" altLang="en-US" b="1" dirty="0">
                <a:latin typeface="黑体" panose="02010609060101010101" pitchFamily="49" charset="-122"/>
                <a:ea typeface="黑体" panose="02010609060101010101" pitchFamily="49" charset="-122"/>
              </a:rPr>
              <a:t>创</a:t>
            </a:r>
            <a:r>
              <a:rPr lang="zh-CN" altLang="en-US" b="1" dirty="0" smtClean="0">
                <a:latin typeface="黑体" panose="02010609060101010101" pitchFamily="49" charset="-122"/>
                <a:ea typeface="黑体" panose="02010609060101010101" pitchFamily="49" charset="-122"/>
              </a:rPr>
              <a:t>世记查经</a:t>
            </a:r>
            <a:r>
              <a:rPr lang="en-US" altLang="zh-CN" b="1" dirty="0" smtClean="0">
                <a:latin typeface="黑体" panose="02010609060101010101" pitchFamily="49" charset="-122"/>
                <a:ea typeface="黑体" panose="02010609060101010101" pitchFamily="49" charset="-122"/>
              </a:rPr>
              <a:t>_1</a:t>
            </a:r>
            <a:endParaRPr lang="zh-CN" altLang="en-US" b="1" dirty="0">
              <a:latin typeface="黑体" panose="02010609060101010101" pitchFamily="49" charset="-122"/>
              <a:ea typeface="黑体" panose="02010609060101010101" pitchFamily="49" charset="-122"/>
            </a:endParaRPr>
          </a:p>
        </p:txBody>
      </p:sp>
      <p:sp>
        <p:nvSpPr>
          <p:cNvPr id="3" name="内容占位符 2"/>
          <p:cNvSpPr>
            <a:spLocks noGrp="1"/>
          </p:cNvSpPr>
          <p:nvPr>
            <p:ph idx="1"/>
          </p:nvPr>
        </p:nvSpPr>
        <p:spPr>
          <a:xfrm>
            <a:off x="628650" y="1124744"/>
            <a:ext cx="7886700" cy="5052219"/>
          </a:xfrm>
        </p:spPr>
        <p:txBody>
          <a:bodyPr>
            <a:normAutofit fontScale="85000" lnSpcReduction="20000"/>
          </a:bodyPr>
          <a:lstStyle/>
          <a:p>
            <a:pPr marL="0" indent="0">
              <a:buNone/>
            </a:pPr>
            <a:r>
              <a:rPr lang="en-US" altLang="zh-CN" sz="3600" b="1" dirty="0">
                <a:ea typeface="黑体" panose="02010609060101010101" pitchFamily="49" charset="-122"/>
              </a:rPr>
              <a:t>【</a:t>
            </a:r>
            <a:r>
              <a:rPr lang="zh-CN" altLang="en-US" sz="3600" b="1" dirty="0">
                <a:ea typeface="黑体" panose="02010609060101010101" pitchFamily="49" charset="-122"/>
              </a:rPr>
              <a:t>创</a:t>
            </a:r>
            <a:r>
              <a:rPr lang="en-US" altLang="zh-CN" sz="3600" b="1" dirty="0">
                <a:ea typeface="黑体" panose="02010609060101010101" pitchFamily="49" charset="-122"/>
              </a:rPr>
              <a:t>Genesis 1:1_2:3</a:t>
            </a:r>
            <a:r>
              <a:rPr lang="en-US" altLang="zh-CN" sz="3600" b="1" dirty="0" smtClean="0">
                <a:ea typeface="黑体" panose="02010609060101010101" pitchFamily="49" charset="-122"/>
              </a:rPr>
              <a:t>】</a:t>
            </a:r>
          </a:p>
          <a:p>
            <a:pPr marL="0" indent="0">
              <a:buNone/>
            </a:pPr>
            <a:r>
              <a:rPr lang="en-US" altLang="zh-CN" sz="3600" b="1" dirty="0" smtClean="0">
                <a:ea typeface="黑体" panose="02010609060101010101" pitchFamily="49" charset="-122"/>
              </a:rPr>
              <a:t>1 </a:t>
            </a:r>
            <a:r>
              <a:rPr lang="zh-CN" altLang="en-US" sz="3600" b="1" dirty="0" smtClean="0">
                <a:ea typeface="黑体" panose="02010609060101010101" pitchFamily="49" charset="-122"/>
              </a:rPr>
              <a:t>起初</a:t>
            </a:r>
            <a:r>
              <a:rPr lang="zh-CN" altLang="en-US" sz="3600" b="1" dirty="0">
                <a:ea typeface="黑体" panose="02010609060101010101" pitchFamily="49" charset="-122"/>
              </a:rPr>
              <a:t>　神创造天地。</a:t>
            </a:r>
          </a:p>
          <a:p>
            <a:pPr marL="0" indent="0">
              <a:buNone/>
            </a:pPr>
            <a:r>
              <a:rPr lang="en-US" altLang="zh-CN" sz="3600" b="1" dirty="0">
                <a:ea typeface="黑体" panose="02010609060101010101" pitchFamily="49" charset="-122"/>
              </a:rPr>
              <a:t>In the beginning God created the heavens and the earth.</a:t>
            </a:r>
          </a:p>
          <a:p>
            <a:pPr marL="0" indent="0">
              <a:buNone/>
            </a:pPr>
            <a:r>
              <a:rPr lang="en-US" altLang="zh-CN" sz="3600" b="1" dirty="0" smtClean="0">
                <a:ea typeface="黑体" panose="02010609060101010101" pitchFamily="49" charset="-122"/>
              </a:rPr>
              <a:t>2 </a:t>
            </a:r>
            <a:r>
              <a:rPr lang="zh-CN" altLang="en-US" sz="3600" b="1" dirty="0" smtClean="0">
                <a:ea typeface="黑体" panose="02010609060101010101" pitchFamily="49" charset="-122"/>
              </a:rPr>
              <a:t>地</a:t>
            </a:r>
            <a:r>
              <a:rPr lang="zh-CN" altLang="en-US" sz="3600" b="1" dirty="0">
                <a:ea typeface="黑体" panose="02010609060101010101" pitchFamily="49" charset="-122"/>
              </a:rPr>
              <a:t>是空虚混沌，渊面黑暗；　神的灵运行在水面上。</a:t>
            </a:r>
          </a:p>
          <a:p>
            <a:pPr marL="0" indent="0">
              <a:buNone/>
            </a:pPr>
            <a:r>
              <a:rPr lang="en-US" altLang="zh-CN" sz="3600" b="1" dirty="0">
                <a:ea typeface="黑体" panose="02010609060101010101" pitchFamily="49" charset="-122"/>
              </a:rPr>
              <a:t>The earth was without form, and void; and darkness was on the face of the deep. And the Spirit of God was hovering over the face of the waters.</a:t>
            </a:r>
          </a:p>
          <a:p>
            <a:pPr marL="0" indent="0">
              <a:buNone/>
            </a:pPr>
            <a:r>
              <a:rPr lang="en-US" altLang="zh-CN" sz="3600" b="1" dirty="0">
                <a:ea typeface="黑体" panose="02010609060101010101" pitchFamily="49" charset="-122"/>
              </a:rPr>
              <a:t>3</a:t>
            </a:r>
            <a:r>
              <a:rPr lang="zh-CN" altLang="en-US" sz="3600" b="1" dirty="0">
                <a:ea typeface="黑体" panose="02010609060101010101" pitchFamily="49" charset="-122"/>
              </a:rPr>
              <a:t>　神说：“要有光”，就有了光。</a:t>
            </a:r>
          </a:p>
          <a:p>
            <a:pPr marL="0" indent="0">
              <a:buNone/>
            </a:pPr>
            <a:r>
              <a:rPr lang="en-US" altLang="zh-CN" sz="3600" b="1" dirty="0">
                <a:ea typeface="黑体" panose="02010609060101010101" pitchFamily="49" charset="-122"/>
              </a:rPr>
              <a:t>Then God said, "Let there be light"; and there was light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5445208"/>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3481</TotalTime>
  <Words>1084</Words>
  <Application>Microsoft Office PowerPoint</Application>
  <PresentationFormat>全屏显示(4:3)</PresentationFormat>
  <Paragraphs>170</Paragraphs>
  <Slides>24</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24</vt:i4>
      </vt:variant>
    </vt:vector>
  </HeadingPairs>
  <TitlesOfParts>
    <vt:vector size="31" baseType="lpstr">
      <vt:lpstr>新細明體</vt:lpstr>
      <vt:lpstr>黑体</vt:lpstr>
      <vt:lpstr>宋体</vt:lpstr>
      <vt:lpstr>Arial</vt:lpstr>
      <vt:lpstr>Calibri</vt:lpstr>
      <vt:lpstr>Calibri Light</vt:lpstr>
      <vt:lpstr>1_Office 主题</vt:lpstr>
      <vt:lpstr>创世记查经_1</vt:lpstr>
      <vt:lpstr>查经原则</vt:lpstr>
      <vt:lpstr>查经原则</vt:lpstr>
      <vt:lpstr>查经原则</vt:lpstr>
      <vt:lpstr> 【问题：怎样知道自己对圣经的理解是在圣灵的引导之下？】</vt:lpstr>
      <vt:lpstr> 【问题：怎样知道自己对圣经的理解是在圣灵的引导之下？】</vt:lpstr>
      <vt:lpstr> 【问题：怎样知道自己对圣经的理解是在圣灵的引导之下？】</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vt:lpstr>
      <vt:lpstr>创世记查经_1（问题讨论）</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392</cp:revision>
  <dcterms:created xsi:type="dcterms:W3CDTF">2014-02-25T17:54:08Z</dcterms:created>
  <dcterms:modified xsi:type="dcterms:W3CDTF">2017-05-05T15:22:02Z</dcterms:modified>
</cp:coreProperties>
</file>