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622" r:id="rId2"/>
    <p:sldId id="681" r:id="rId3"/>
    <p:sldId id="682" r:id="rId4"/>
    <p:sldId id="683" r:id="rId5"/>
    <p:sldId id="684" r:id="rId6"/>
    <p:sldId id="685" r:id="rId7"/>
    <p:sldId id="686" r:id="rId8"/>
    <p:sldId id="687" r:id="rId9"/>
    <p:sldId id="688" r:id="rId10"/>
    <p:sldId id="659" r:id="rId11"/>
    <p:sldId id="661" r:id="rId12"/>
    <p:sldId id="662" r:id="rId13"/>
    <p:sldId id="667" r:id="rId14"/>
    <p:sldId id="677" r:id="rId15"/>
    <p:sldId id="668" r:id="rId16"/>
    <p:sldId id="670" r:id="rId17"/>
    <p:sldId id="689" r:id="rId18"/>
    <p:sldId id="690" r:id="rId19"/>
    <p:sldId id="691" r:id="rId20"/>
    <p:sldId id="692" r:id="rId21"/>
    <p:sldId id="693" r:id="rId22"/>
    <p:sldId id="665" r:id="rId2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105" d="100"/>
          <a:sy n="105" d="100"/>
        </p:scale>
        <p:origin x="60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创世记</a:t>
            </a:r>
            <a:r>
              <a:rPr lang="en-US" altLang="zh-CN" sz="3600" dirty="0">
                <a:ea typeface="黑体" panose="02010609060101010101" pitchFamily="49" charset="-122"/>
              </a:rPr>
              <a:t>2:4-25】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4</a:t>
            </a:r>
            <a:r>
              <a:rPr lang="zh-CN" altLang="en-US" sz="3600" dirty="0">
                <a:ea typeface="黑体" panose="02010609060101010101" pitchFamily="49" charset="-122"/>
              </a:rPr>
              <a:t>创造天地的来历，在耶和华　神造天地的日子，乃是这样</a:t>
            </a:r>
            <a:r>
              <a:rPr lang="zh-CN" altLang="en-US" sz="3600" dirty="0" smtClean="0">
                <a:ea typeface="黑体" panose="02010609060101010101" pitchFamily="49" charset="-122"/>
              </a:rPr>
              <a:t>：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5</a:t>
            </a:r>
            <a:r>
              <a:rPr lang="zh-CN" altLang="en-US" sz="3600" dirty="0">
                <a:ea typeface="黑体" panose="02010609060101010101" pitchFamily="49" charset="-122"/>
              </a:rPr>
              <a:t>野地还没有草木，田间的菜蔬还没有长起来，因为耶和华　神还没有降雨在地上，也没有人耕地</a:t>
            </a:r>
            <a:r>
              <a:rPr lang="zh-CN" altLang="en-US" sz="3600" dirty="0" smtClean="0">
                <a:ea typeface="黑体" panose="02010609060101010101" pitchFamily="49" charset="-122"/>
              </a:rPr>
              <a:t>，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6</a:t>
            </a:r>
            <a:r>
              <a:rPr lang="zh-CN" altLang="en-US" sz="3600" dirty="0">
                <a:ea typeface="黑体" panose="02010609060101010101" pitchFamily="49" charset="-122"/>
              </a:rPr>
              <a:t>但有雾气从地上腾，滋润遍地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人没有活出神（造物主）要求的形象，人身上神的形象被</a:t>
            </a:r>
            <a:r>
              <a:rPr lang="zh-CN" altLang="en-US" sz="3600" dirty="0" smtClean="0">
                <a:ea typeface="黑体" panose="02010609060101010101" pitchFamily="49" charset="-122"/>
              </a:rPr>
              <a:t>扭曲了，</a:t>
            </a:r>
            <a:r>
              <a:rPr lang="zh-CN" altLang="en-US" sz="3600" dirty="0">
                <a:ea typeface="黑体" panose="02010609060101010101" pitchFamily="49" charset="-122"/>
              </a:rPr>
              <a:t>就是罪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罗</a:t>
            </a:r>
            <a:r>
              <a:rPr lang="en-US" altLang="zh-CN" sz="3600" b="1" dirty="0">
                <a:ea typeface="黑体" panose="02010609060101010101" pitchFamily="49" charset="-122"/>
              </a:rPr>
              <a:t>3:23】</a:t>
            </a:r>
            <a:r>
              <a:rPr lang="zh-CN" altLang="en-US" sz="3600" b="1" dirty="0">
                <a:ea typeface="黑体" panose="02010609060101010101" pitchFamily="49" charset="-122"/>
              </a:rPr>
              <a:t>因为世人都犯了罪，亏缺了　神的荣耀，</a:t>
            </a: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在耶稣基督里的拯救：恢复人身上神的形象。</a:t>
            </a:r>
          </a:p>
        </p:txBody>
      </p:sp>
    </p:spTree>
    <p:extLst>
      <p:ext uri="{BB962C8B-B14F-4D97-AF65-F5344CB8AC3E}">
        <p14:creationId xmlns:p14="http://schemas.microsoft.com/office/powerpoint/2010/main" val="95738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	</a:t>
            </a:r>
            <a:r>
              <a:rPr lang="zh-CN" altLang="en-US" sz="3600" dirty="0" smtClean="0">
                <a:ea typeface="黑体" panose="02010609060101010101" pitchFamily="49" charset="-122"/>
              </a:rPr>
              <a:t>伊甸园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伊</a:t>
            </a:r>
            <a:r>
              <a:rPr lang="zh-CN" altLang="en-US" sz="3600" dirty="0">
                <a:ea typeface="黑体" panose="02010609060101010101" pitchFamily="49" charset="-122"/>
              </a:rPr>
              <a:t>甸意为「欢快或乐园」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圣经</a:t>
            </a:r>
            <a:r>
              <a:rPr lang="zh-CN" altLang="en-US" sz="3600" dirty="0">
                <a:ea typeface="黑体" panose="02010609060101010101" pitchFamily="49" charset="-122"/>
              </a:rPr>
              <a:t>中的最后三章（启</a:t>
            </a:r>
            <a:r>
              <a:rPr lang="en-US" altLang="zh-CN" sz="3600" dirty="0">
                <a:ea typeface="黑体" panose="02010609060101010101" pitchFamily="49" charset="-122"/>
              </a:rPr>
              <a:t>20</a:t>
            </a:r>
            <a:r>
              <a:rPr lang="zh-CN" altLang="en-US" sz="3600" dirty="0">
                <a:ea typeface="黑体" panose="02010609060101010101" pitchFamily="49" charset="-122"/>
              </a:rPr>
              <a:t>－</a:t>
            </a:r>
            <a:r>
              <a:rPr lang="en-US" altLang="zh-CN" sz="3600" dirty="0">
                <a:ea typeface="黑体" panose="02010609060101010101" pitchFamily="49" charset="-122"/>
              </a:rPr>
              <a:t>22</a:t>
            </a:r>
            <a:r>
              <a:rPr lang="zh-CN" altLang="en-US" sz="3600" dirty="0">
                <a:ea typeface="黑体" panose="02010609060101010101" pitchFamily="49" charset="-122"/>
              </a:rPr>
              <a:t>章）永远地扭转</a:t>
            </a:r>
            <a:r>
              <a:rPr lang="en-US" altLang="zh-CN" sz="3600" dirty="0">
                <a:ea typeface="黑体" panose="02010609060101010101" pitchFamily="49" charset="-122"/>
              </a:rPr>
              <a:t>/</a:t>
            </a:r>
            <a:r>
              <a:rPr lang="zh-CN" altLang="en-US" sz="3600" dirty="0">
                <a:ea typeface="黑体" panose="02010609060101010101" pitchFamily="49" charset="-122"/>
              </a:rPr>
              <a:t>挽回了圣经开始三章（创</a:t>
            </a:r>
            <a:r>
              <a:rPr lang="en-US" altLang="zh-CN" sz="3600" dirty="0">
                <a:ea typeface="黑体" panose="02010609060101010101" pitchFamily="49" charset="-122"/>
              </a:rPr>
              <a:t>1</a:t>
            </a:r>
            <a:r>
              <a:rPr lang="zh-CN" altLang="en-US" sz="3600" dirty="0">
                <a:ea typeface="黑体" panose="02010609060101010101" pitchFamily="49" charset="-122"/>
              </a:rPr>
              <a:t>－</a:t>
            </a:r>
            <a:r>
              <a:rPr lang="en-US" altLang="zh-CN" sz="3600" dirty="0">
                <a:ea typeface="黑体" panose="02010609060101010101" pitchFamily="49" charset="-122"/>
              </a:rPr>
              <a:t>3</a:t>
            </a:r>
            <a:r>
              <a:rPr lang="zh-CN" altLang="en-US" sz="3600" dirty="0">
                <a:ea typeface="黑体" panose="02010609060101010101" pitchFamily="49" charset="-122"/>
              </a:rPr>
              <a:t>章）所发生的事。</a:t>
            </a:r>
          </a:p>
        </p:txBody>
      </p:sp>
    </p:spTree>
    <p:extLst>
      <p:ext uri="{BB962C8B-B14F-4D97-AF65-F5344CB8AC3E}">
        <p14:creationId xmlns:p14="http://schemas.microsoft.com/office/powerpoint/2010/main" val="22939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</a:t>
            </a:r>
            <a:r>
              <a:rPr lang="zh-CN" altLang="en-US" sz="3600" dirty="0">
                <a:ea typeface="黑体" panose="02010609060101010101" pitchFamily="49" charset="-122"/>
              </a:rPr>
              <a:t>	</a:t>
            </a:r>
            <a:r>
              <a:rPr lang="zh-CN" altLang="en-US" sz="3600" u="sng" dirty="0">
                <a:solidFill>
                  <a:srgbClr val="C00000"/>
                </a:solidFill>
                <a:ea typeface="黑体" panose="02010609060101010101" pitchFamily="49" charset="-122"/>
              </a:rPr>
              <a:t>上帝给人自由</a:t>
            </a:r>
            <a:r>
              <a:rPr lang="zh-CN" altLang="en-US" sz="3600" dirty="0">
                <a:ea typeface="黑体" panose="02010609060101010101" pitchFamily="49" charset="-122"/>
              </a:rPr>
              <a:t>（因为上帝是自由的，上帝按祂自己的形象造人）</a:t>
            </a:r>
          </a:p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创</a:t>
            </a:r>
            <a:r>
              <a:rPr lang="en-US" altLang="zh-CN" sz="3600" b="1" dirty="0">
                <a:ea typeface="黑体" panose="02010609060101010101" pitchFamily="49" charset="-122"/>
              </a:rPr>
              <a:t>2:16】</a:t>
            </a:r>
            <a:r>
              <a:rPr lang="zh-CN" altLang="en-US" sz="3600" b="1" dirty="0">
                <a:ea typeface="黑体" panose="02010609060101010101" pitchFamily="49" charset="-122"/>
              </a:rPr>
              <a:t>耶和华　神吩咐他说：“园中各样树上的果子，你可以随意吃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</a:t>
            </a:r>
            <a:r>
              <a:rPr lang="zh-CN" altLang="en-US" sz="3600" u="sng" dirty="0">
                <a:solidFill>
                  <a:srgbClr val="C00000"/>
                </a:solidFill>
                <a:ea typeface="黑体" panose="02010609060101010101" pitchFamily="49" charset="-122"/>
              </a:rPr>
              <a:t>自由需要约束</a:t>
            </a:r>
            <a:r>
              <a:rPr lang="zh-CN" altLang="en-US" sz="3600" dirty="0">
                <a:ea typeface="黑体" panose="02010609060101010101" pitchFamily="49" charset="-122"/>
              </a:rPr>
              <a:t>（承担责任）</a:t>
            </a:r>
          </a:p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创</a:t>
            </a:r>
            <a:r>
              <a:rPr lang="en-US" altLang="zh-CN" sz="3600" b="1" dirty="0">
                <a:ea typeface="黑体" panose="02010609060101010101" pitchFamily="49" charset="-122"/>
              </a:rPr>
              <a:t>2:17】</a:t>
            </a:r>
            <a:r>
              <a:rPr lang="zh-CN" altLang="en-US" sz="3600" b="1" dirty="0">
                <a:ea typeface="黑体" panose="02010609060101010101" pitchFamily="49" charset="-122"/>
              </a:rPr>
              <a:t>只是分别善恶树上的果子，你不可吃，因为你吃的日子必定死。”</a:t>
            </a:r>
          </a:p>
        </p:txBody>
      </p:sp>
    </p:spTree>
    <p:extLst>
      <p:ext uri="{BB962C8B-B14F-4D97-AF65-F5344CB8AC3E}">
        <p14:creationId xmlns:p14="http://schemas.microsoft.com/office/powerpoint/2010/main" val="42884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自由的约束从上帝的本性出来。上帝是自由的，</a:t>
            </a:r>
            <a:r>
              <a:rPr lang="zh-CN" altLang="en-US" sz="3600" u="sng" dirty="0">
                <a:solidFill>
                  <a:srgbClr val="C00000"/>
                </a:solidFill>
                <a:ea typeface="黑体" panose="02010609060101010101" pitchFamily="49" charset="-122"/>
              </a:rPr>
              <a:t>上帝约束自己的自由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出</a:t>
            </a:r>
            <a:r>
              <a:rPr lang="en-US" altLang="zh-CN" sz="3600" b="1" dirty="0">
                <a:ea typeface="黑体" panose="02010609060101010101" pitchFamily="49" charset="-122"/>
              </a:rPr>
              <a:t>34:6】</a:t>
            </a:r>
            <a:r>
              <a:rPr lang="zh-CN" altLang="en-US" sz="3600" b="1" dirty="0">
                <a:ea typeface="黑体" panose="02010609060101010101" pitchFamily="49" charset="-122"/>
              </a:rPr>
              <a:t>耶和华在他面前宣告说：“耶和华，耶和华，是有怜悯、有恩典的　神，</a:t>
            </a:r>
            <a:r>
              <a:rPr lang="zh-CN" altLang="en-US" sz="3600" b="1" u="sng" dirty="0">
                <a:solidFill>
                  <a:srgbClr val="FF0000"/>
                </a:solidFill>
                <a:ea typeface="黑体" panose="02010609060101010101" pitchFamily="49" charset="-122"/>
              </a:rPr>
              <a:t>不轻易发怒</a:t>
            </a:r>
            <a:r>
              <a:rPr lang="zh-CN" altLang="en-US" sz="3600" b="1" dirty="0">
                <a:ea typeface="黑体" panose="02010609060101010101" pitchFamily="49" charset="-122"/>
              </a:rPr>
              <a:t>，并有丰盛的慈爱和诚实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b="1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提后</a:t>
            </a:r>
            <a:r>
              <a:rPr lang="en-US" altLang="zh-CN" sz="3600" b="1" dirty="0">
                <a:ea typeface="黑体" panose="02010609060101010101" pitchFamily="49" charset="-122"/>
              </a:rPr>
              <a:t>2:13】</a:t>
            </a:r>
            <a:r>
              <a:rPr lang="zh-CN" altLang="en-US" sz="3600" b="1" dirty="0">
                <a:ea typeface="黑体" panose="02010609060101010101" pitchFamily="49" charset="-122"/>
              </a:rPr>
              <a:t>我们纵然失信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，祂仍是</a:t>
            </a:r>
            <a:r>
              <a:rPr lang="zh-CN" altLang="en-US" sz="3600" b="1" dirty="0">
                <a:ea typeface="黑体" panose="02010609060101010101" pitchFamily="49" charset="-122"/>
              </a:rPr>
              <a:t>可信的，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因为祂</a:t>
            </a:r>
            <a:r>
              <a:rPr lang="zh-CN" altLang="en-US" sz="3600" b="1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不能</a:t>
            </a:r>
            <a:r>
              <a:rPr lang="zh-CN" altLang="en-US" sz="3600" b="1" u="sng" dirty="0">
                <a:solidFill>
                  <a:srgbClr val="FF0000"/>
                </a:solidFill>
                <a:ea typeface="黑体" panose="02010609060101010101" pitchFamily="49" charset="-122"/>
              </a:rPr>
              <a:t>背乎自己</a:t>
            </a:r>
            <a:r>
              <a:rPr lang="zh-CN" altLang="en-US" sz="3600" b="1" dirty="0">
                <a:ea typeface="黑体" panose="02010609060101010101" pitchFamily="49" charset="-122"/>
              </a:rPr>
              <a:t>。”</a:t>
            </a:r>
          </a:p>
        </p:txBody>
      </p:sp>
    </p:spTree>
    <p:extLst>
      <p:ext uri="{BB962C8B-B14F-4D97-AF65-F5344CB8AC3E}">
        <p14:creationId xmlns:p14="http://schemas.microsoft.com/office/powerpoint/2010/main" val="13233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约束的自由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         上帝</a:t>
            </a:r>
            <a:r>
              <a:rPr lang="zh-CN" altLang="en-US" sz="3600" dirty="0">
                <a:ea typeface="黑体" panose="02010609060101010101" pitchFamily="49" charset="-122"/>
              </a:rPr>
              <a:t>的爱约束了上帝的自由，上帝的信实约束了祂的自由，上帝的公义约束了上帝的自由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         自由</a:t>
            </a:r>
            <a:r>
              <a:rPr lang="zh-CN" altLang="en-US" sz="3600" dirty="0">
                <a:ea typeface="黑体" panose="02010609060101010101" pitchFamily="49" charset="-122"/>
              </a:rPr>
              <a:t>的本质决定了自由必须受到约束。因为上帝都约束祂自己的自由。所以，人的自由来源上帝，人的自由要被约束。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8498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5052219"/>
          </a:xfrm>
        </p:spPr>
        <p:txBody>
          <a:bodyPr>
            <a:normAutofit/>
          </a:bodyPr>
          <a:lstStyle/>
          <a:p>
            <a:pPr lvl="0"/>
            <a:r>
              <a:rPr lang="zh-CN" altLang="zh-CN" sz="3200" b="1" dirty="0"/>
              <a:t>男人和女人地位相同，角色不同</a:t>
            </a:r>
            <a:r>
              <a:rPr lang="zh-CN" altLang="zh-CN" sz="3200" b="1" dirty="0" smtClean="0"/>
              <a:t>。</a:t>
            </a:r>
            <a:endParaRPr lang="en-US" altLang="zh-CN" sz="3200" b="1" dirty="0" smtClean="0"/>
          </a:p>
          <a:p>
            <a:pPr marL="0" lvl="0" indent="0">
              <a:buNone/>
            </a:pPr>
            <a:endParaRPr lang="zh-CN" altLang="zh-CN" sz="3200" dirty="0"/>
          </a:p>
          <a:p>
            <a:pPr lvl="0"/>
            <a:r>
              <a:rPr lang="zh-CN" altLang="zh-CN" sz="3200" b="1" dirty="0"/>
              <a:t>男女都有神的</a:t>
            </a:r>
            <a:r>
              <a:rPr lang="zh-CN" altLang="zh-CN" sz="3200" b="1" dirty="0" smtClean="0"/>
              <a:t>形象</a:t>
            </a:r>
            <a:r>
              <a:rPr lang="zh-CN" altLang="en-US" sz="3200" b="1" dirty="0" smtClean="0"/>
              <a:t>。</a:t>
            </a:r>
            <a:endParaRPr lang="en-US" altLang="zh-CN" sz="3200" b="1" dirty="0" smtClean="0"/>
          </a:p>
          <a:p>
            <a:pPr marL="0" lvl="0" indent="0">
              <a:buNone/>
            </a:pPr>
            <a:endParaRPr lang="zh-CN" altLang="zh-CN" sz="3200" dirty="0"/>
          </a:p>
          <a:p>
            <a:pPr lvl="0"/>
            <a:r>
              <a:rPr lang="zh-CN" altLang="zh-CN" sz="3200" b="1" dirty="0"/>
              <a:t>男人女人在上帝眼中拥有同样的地位和价值</a:t>
            </a:r>
            <a:r>
              <a:rPr lang="zh-CN" altLang="zh-CN" sz="3200" b="1" dirty="0" smtClean="0"/>
              <a:t>。</a:t>
            </a:r>
            <a:endParaRPr lang="en-US" altLang="zh-CN" sz="3200" b="1" dirty="0" smtClean="0"/>
          </a:p>
          <a:p>
            <a:pPr marL="0" lvl="0" indent="0">
              <a:buNone/>
            </a:pPr>
            <a:endParaRPr lang="zh-CN" altLang="zh-CN" sz="3200" dirty="0"/>
          </a:p>
          <a:p>
            <a:pPr lvl="0"/>
            <a:r>
              <a:rPr lang="zh-CN" altLang="zh-CN" sz="3200" b="1" dirty="0"/>
              <a:t>其他一切被造物与男人不相配，只有女人和男人</a:t>
            </a:r>
            <a:r>
              <a:rPr lang="zh-CN" altLang="zh-CN" sz="3200" b="1" dirty="0" smtClean="0"/>
              <a:t>相配</a:t>
            </a:r>
            <a:r>
              <a:rPr lang="zh-CN" altLang="en-US" sz="3200" b="1" dirty="0" smtClean="0"/>
              <a:t>。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240631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/>
          </a:bodyPr>
          <a:lstStyle/>
          <a:p>
            <a:pPr lvl="0"/>
            <a:r>
              <a:rPr lang="zh-CN" altLang="zh-CN" sz="3600" b="1" dirty="0"/>
              <a:t>男人和女人有持久不变的差异</a:t>
            </a:r>
            <a:r>
              <a:rPr lang="zh-CN" altLang="zh-CN" sz="3600" b="1" dirty="0" smtClean="0"/>
              <a:t>。</a:t>
            </a:r>
            <a:endParaRPr lang="en-US" altLang="zh-CN" sz="3600" b="1" dirty="0" smtClean="0"/>
          </a:p>
          <a:p>
            <a:pPr lvl="0"/>
            <a:endParaRPr lang="zh-CN" altLang="zh-CN" sz="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b="1" u="sng" dirty="0" smtClean="0">
                <a:solidFill>
                  <a:srgbClr val="C00000"/>
                </a:solidFill>
              </a:rPr>
              <a:t>受造</a:t>
            </a:r>
            <a:r>
              <a:rPr lang="zh-CN" altLang="zh-CN" sz="3300" b="1" u="sng" dirty="0" smtClean="0">
                <a:solidFill>
                  <a:srgbClr val="C00000"/>
                </a:solidFill>
              </a:rPr>
              <a:t>先后</a:t>
            </a:r>
            <a:r>
              <a:rPr lang="zh-CN" altLang="zh-CN" sz="3300" b="1" u="sng" dirty="0">
                <a:solidFill>
                  <a:srgbClr val="C00000"/>
                </a:solidFill>
              </a:rPr>
              <a:t>的</a:t>
            </a:r>
            <a:r>
              <a:rPr lang="zh-CN" altLang="zh-CN" sz="3300" b="1" u="sng" dirty="0" smtClean="0">
                <a:solidFill>
                  <a:srgbClr val="C00000"/>
                </a:solidFill>
              </a:rPr>
              <a:t>差异</a:t>
            </a:r>
            <a:r>
              <a:rPr lang="en-US" altLang="zh-CN" sz="3300" b="1" u="sng" dirty="0" smtClean="0">
                <a:solidFill>
                  <a:srgbClr val="C00000"/>
                </a:solidFill>
              </a:rPr>
              <a:t> </a:t>
            </a:r>
            <a:r>
              <a:rPr lang="zh-CN" altLang="en-US" sz="3300" b="1" dirty="0" smtClean="0"/>
              <a:t>（</a:t>
            </a:r>
            <a:r>
              <a:rPr lang="zh-CN" altLang="zh-CN" sz="3600" dirty="0" smtClean="0"/>
              <a:t>先</a:t>
            </a:r>
            <a:r>
              <a:rPr lang="zh-CN" altLang="zh-CN" sz="3600" dirty="0"/>
              <a:t>造男人，后造</a:t>
            </a:r>
            <a:r>
              <a:rPr lang="zh-CN" altLang="zh-CN" sz="3600" dirty="0" smtClean="0"/>
              <a:t>女人</a:t>
            </a:r>
            <a:r>
              <a:rPr lang="zh-CN" altLang="en-US" sz="3600" dirty="0" smtClean="0"/>
              <a:t>）</a:t>
            </a:r>
            <a:endParaRPr lang="zh-CN" altLang="zh-CN" sz="3600" dirty="0"/>
          </a:p>
          <a:p>
            <a:pPr marL="0" indent="0">
              <a:buNone/>
            </a:pPr>
            <a:r>
              <a:rPr lang="zh-CN" altLang="zh-CN" sz="3600" b="1" dirty="0"/>
              <a:t>【提前</a:t>
            </a:r>
            <a:r>
              <a:rPr lang="en-US" altLang="zh-CN" sz="3600" b="1" dirty="0"/>
              <a:t>2:11-14</a:t>
            </a:r>
            <a:r>
              <a:rPr lang="zh-CN" altLang="zh-CN" sz="3600" b="1" dirty="0"/>
              <a:t>】</a:t>
            </a:r>
            <a:endParaRPr lang="zh-CN" altLang="zh-CN" sz="3600" dirty="0"/>
          </a:p>
          <a:p>
            <a:pPr marL="0" indent="0">
              <a:buNone/>
            </a:pPr>
            <a:r>
              <a:rPr lang="en-US" altLang="zh-CN" sz="3600" b="1" dirty="0"/>
              <a:t>11</a:t>
            </a:r>
            <a:r>
              <a:rPr lang="zh-CN" altLang="zh-CN" sz="3600" b="1" dirty="0"/>
              <a:t>女人要沉静学道，一味的顺服。</a:t>
            </a:r>
            <a:endParaRPr lang="zh-CN" altLang="zh-CN" sz="3600" dirty="0"/>
          </a:p>
          <a:p>
            <a:pPr marL="0" indent="0">
              <a:buNone/>
            </a:pPr>
            <a:r>
              <a:rPr lang="en-US" altLang="zh-CN" sz="3600" b="1" dirty="0"/>
              <a:t>12</a:t>
            </a:r>
            <a:r>
              <a:rPr lang="zh-CN" altLang="zh-CN" sz="3600" b="1" dirty="0"/>
              <a:t>我不许女人讲道，也不许她辖管男人，只要沉静。</a:t>
            </a:r>
            <a:endParaRPr lang="zh-CN" altLang="zh-CN" sz="3600" dirty="0"/>
          </a:p>
          <a:p>
            <a:pPr marL="0" indent="0">
              <a:buNone/>
            </a:pPr>
            <a:r>
              <a:rPr lang="en-US" altLang="zh-CN" sz="3600" b="1" dirty="0"/>
              <a:t>13</a:t>
            </a:r>
            <a:r>
              <a:rPr lang="zh-CN" altLang="zh-CN" sz="3600" b="1" dirty="0"/>
              <a:t>因为先造的是亚当，后造的是夏娃，</a:t>
            </a:r>
            <a:endParaRPr lang="zh-CN" altLang="zh-CN" sz="3600" dirty="0"/>
          </a:p>
          <a:p>
            <a:pPr marL="0" indent="0">
              <a:buNone/>
            </a:pPr>
            <a:r>
              <a:rPr lang="en-US" altLang="zh-CN" sz="3600" b="1" dirty="0"/>
              <a:t>14</a:t>
            </a:r>
            <a:r>
              <a:rPr lang="zh-CN" altLang="zh-CN" sz="3600" b="1" dirty="0"/>
              <a:t>且不是亚当被引诱，乃是女人被引诱，陷在罪里。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84601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 lnSpcReduction="10000"/>
          </a:bodyPr>
          <a:lstStyle/>
          <a:p>
            <a:pPr lvl="0"/>
            <a:r>
              <a:rPr lang="zh-CN" altLang="zh-CN" sz="3600" b="1" dirty="0"/>
              <a:t>男人和女人有持久不变的差异</a:t>
            </a:r>
            <a:r>
              <a:rPr lang="zh-CN" altLang="zh-CN" sz="3600" b="1" dirty="0" smtClean="0"/>
              <a:t>。</a:t>
            </a:r>
            <a:endParaRPr lang="en-US" altLang="zh-CN" sz="3600" b="1" dirty="0" smtClean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zh-CN" altLang="zh-CN" sz="3300" b="1" u="sng" dirty="0" smtClean="0">
                <a:solidFill>
                  <a:srgbClr val="C00000"/>
                </a:solidFill>
              </a:rPr>
              <a:t>权柄</a:t>
            </a:r>
            <a:r>
              <a:rPr lang="zh-CN" altLang="zh-CN" sz="3300" b="1" u="sng" dirty="0">
                <a:solidFill>
                  <a:srgbClr val="C00000"/>
                </a:solidFill>
              </a:rPr>
              <a:t>的差异</a:t>
            </a:r>
          </a:p>
          <a:p>
            <a:pPr lvl="2"/>
            <a:r>
              <a:rPr lang="zh-CN" altLang="zh-CN" sz="28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上帝为亚当造夏娃，不是为夏娃造亚当。</a:t>
            </a:r>
          </a:p>
          <a:p>
            <a:pPr marL="0" indent="0">
              <a:buNone/>
            </a:pPr>
            <a:r>
              <a:rPr lang="zh-CN" altLang="zh-CN" sz="3200" b="1" dirty="0" smtClean="0"/>
              <a:t>【</a:t>
            </a:r>
            <a:r>
              <a:rPr lang="zh-CN" altLang="zh-CN" sz="3200" b="1" dirty="0"/>
              <a:t>创</a:t>
            </a:r>
            <a:r>
              <a:rPr lang="en-US" altLang="zh-CN" sz="3200" b="1" dirty="0"/>
              <a:t>2:18</a:t>
            </a:r>
            <a:r>
              <a:rPr lang="zh-CN" altLang="zh-CN" sz="3200" b="1" dirty="0"/>
              <a:t>】耶和华　神说：“那人独居不好，我要为他造一个配偶帮助他。</a:t>
            </a:r>
            <a:r>
              <a:rPr lang="zh-CN" altLang="zh-CN" sz="3200" b="1" dirty="0" smtClean="0"/>
              <a:t>”</a:t>
            </a:r>
            <a:endParaRPr lang="en-US" altLang="zh-CN" sz="3200" b="1" dirty="0" smtClean="0"/>
          </a:p>
          <a:p>
            <a:pPr marL="0" indent="0">
              <a:buNone/>
            </a:pPr>
            <a:endParaRPr lang="zh-CN" altLang="zh-CN" sz="3200" dirty="0"/>
          </a:p>
          <a:p>
            <a:pPr marL="0" indent="0">
              <a:buNone/>
            </a:pPr>
            <a:r>
              <a:rPr lang="zh-CN" altLang="zh-CN" sz="3200" b="1" dirty="0" smtClean="0"/>
              <a:t>【林前</a:t>
            </a:r>
            <a:r>
              <a:rPr lang="en-US" altLang="zh-CN" sz="3200" b="1" dirty="0" smtClean="0"/>
              <a:t>11:3</a:t>
            </a:r>
            <a:r>
              <a:rPr lang="zh-CN" altLang="zh-CN" sz="3200" b="1" dirty="0" smtClean="0"/>
              <a:t>】我愿意你们知道，基督是各人的头，男人是女人的头，　神是基督的头。</a:t>
            </a:r>
            <a:endParaRPr lang="zh-CN" altLang="zh-CN" sz="3200" dirty="0" smtClean="0"/>
          </a:p>
          <a:p>
            <a:pPr marL="0" indent="0">
              <a:buNone/>
            </a:pPr>
            <a:r>
              <a:rPr lang="zh-CN" altLang="zh-CN" sz="3200" b="1" dirty="0" smtClean="0"/>
              <a:t>【</a:t>
            </a:r>
            <a:r>
              <a:rPr lang="zh-CN" altLang="zh-CN" sz="3200" b="1" dirty="0"/>
              <a:t>林前</a:t>
            </a:r>
            <a:r>
              <a:rPr lang="en-US" altLang="zh-CN" sz="3200" b="1" dirty="0"/>
              <a:t>11:9</a:t>
            </a:r>
            <a:r>
              <a:rPr lang="zh-CN" altLang="zh-CN" sz="3200" b="1" dirty="0"/>
              <a:t>】并且男人不是为女人造的，女人乃是为男人造的</a:t>
            </a:r>
            <a:r>
              <a:rPr lang="zh-CN" altLang="zh-CN" sz="3200" b="1" dirty="0" smtClean="0"/>
              <a:t>。</a:t>
            </a:r>
            <a:endParaRPr lang="en-US" altLang="zh-CN" sz="3200" b="1" dirty="0" smtClean="0"/>
          </a:p>
          <a:p>
            <a:pPr marL="0" indent="0">
              <a:buNone/>
            </a:pPr>
            <a:endParaRPr lang="zh-CN" altLang="zh-CN" sz="2400" dirty="0"/>
          </a:p>
          <a:p>
            <a:pPr lvl="2"/>
            <a:r>
              <a:rPr lang="zh-CN" altLang="zh-CN" sz="28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亚当为夏娃命名</a:t>
            </a:r>
          </a:p>
        </p:txBody>
      </p:sp>
    </p:spTree>
    <p:extLst>
      <p:ext uri="{BB962C8B-B14F-4D97-AF65-F5344CB8AC3E}">
        <p14:creationId xmlns:p14="http://schemas.microsoft.com/office/powerpoint/2010/main" val="328280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/>
          </a:bodyPr>
          <a:lstStyle/>
          <a:p>
            <a:pPr lvl="0"/>
            <a:r>
              <a:rPr lang="zh-CN" altLang="zh-CN" sz="3600" b="1" dirty="0"/>
              <a:t>男人和女人有持久不变的差异</a:t>
            </a:r>
            <a:r>
              <a:rPr lang="zh-CN" altLang="zh-CN" sz="3600" b="1" dirty="0" smtClean="0"/>
              <a:t>。</a:t>
            </a:r>
            <a:endParaRPr lang="en-US" altLang="zh-CN" sz="3600" b="1" dirty="0" smtClean="0"/>
          </a:p>
          <a:p>
            <a:pPr lvl="0"/>
            <a:endParaRPr lang="zh-CN" altLang="zh-CN" sz="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b="1" u="sng" dirty="0" smtClean="0">
                <a:solidFill>
                  <a:srgbClr val="C00000"/>
                </a:solidFill>
              </a:rPr>
              <a:t>上帝</a:t>
            </a:r>
            <a:r>
              <a:rPr lang="zh-CN" altLang="en-US" sz="3300" b="1" u="sng" dirty="0">
                <a:solidFill>
                  <a:srgbClr val="C00000"/>
                </a:solidFill>
              </a:rPr>
              <a:t>不喜悦人混乱性别的差异</a:t>
            </a:r>
          </a:p>
          <a:p>
            <a:pPr marL="342900" lvl="1" indent="0">
              <a:buNone/>
            </a:pPr>
            <a:endParaRPr lang="en-US" altLang="zh-CN" sz="3300" b="1" dirty="0" smtClean="0"/>
          </a:p>
          <a:p>
            <a:pPr marL="342900" lvl="1" indent="0">
              <a:buNone/>
            </a:pPr>
            <a:r>
              <a:rPr lang="en-US" altLang="zh-CN" sz="3300" b="1" dirty="0" smtClean="0"/>
              <a:t>【</a:t>
            </a:r>
            <a:r>
              <a:rPr lang="zh-CN" altLang="en-US" sz="3300" b="1" dirty="0"/>
              <a:t>申</a:t>
            </a:r>
            <a:r>
              <a:rPr lang="en-US" altLang="zh-CN" sz="3300" b="1" dirty="0"/>
              <a:t>22:5</a:t>
            </a:r>
            <a:r>
              <a:rPr lang="en-US" altLang="zh-CN" sz="3300" b="1" dirty="0" smtClean="0"/>
              <a:t>】</a:t>
            </a:r>
          </a:p>
          <a:p>
            <a:pPr marL="342900" lvl="1" indent="0">
              <a:buNone/>
            </a:pPr>
            <a:r>
              <a:rPr lang="en-US" altLang="zh-CN" sz="3300" b="1" dirty="0" smtClean="0"/>
              <a:t>“</a:t>
            </a:r>
            <a:r>
              <a:rPr lang="zh-CN" altLang="en-US" sz="3300" b="1" dirty="0"/>
              <a:t>妇女不可穿戴男子所穿戴的；男子也不可穿妇女的衣服，因为这样行都是耶和华你　神所憎恶的。</a:t>
            </a:r>
          </a:p>
        </p:txBody>
      </p:sp>
    </p:spTree>
    <p:extLst>
      <p:ext uri="{BB962C8B-B14F-4D97-AF65-F5344CB8AC3E}">
        <p14:creationId xmlns:p14="http://schemas.microsoft.com/office/powerpoint/2010/main" val="51950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/>
              <a:t>	</a:t>
            </a:r>
            <a:r>
              <a:rPr lang="zh-CN" altLang="en-US" sz="3600" b="1" dirty="0" smtClean="0"/>
              <a:t>婚姻</a:t>
            </a:r>
            <a:endParaRPr lang="en-US" altLang="zh-CN" sz="3600" b="1" dirty="0" smtClean="0"/>
          </a:p>
          <a:p>
            <a:r>
              <a:rPr lang="en-US" altLang="zh-CN" sz="3200" b="1" dirty="0"/>
              <a:t>1) </a:t>
            </a:r>
            <a:r>
              <a:rPr lang="zh-CN" altLang="zh-CN" sz="3200" b="1" dirty="0"/>
              <a:t>神圣 （神所立的关系，人</a:t>
            </a:r>
            <a:r>
              <a:rPr lang="zh-CN" altLang="zh-CN" sz="3200" b="1" dirty="0" smtClean="0"/>
              <a:t>不能</a:t>
            </a:r>
            <a:r>
              <a:rPr lang="zh-CN" altLang="en-US" sz="3200" b="1" dirty="0" smtClean="0"/>
              <a:t>破坏</a:t>
            </a:r>
            <a:r>
              <a:rPr lang="zh-CN" altLang="zh-CN" sz="3200" b="1" dirty="0" smtClean="0"/>
              <a:t>）</a:t>
            </a:r>
            <a:endParaRPr lang="en-US" altLang="zh-CN" sz="3200" b="1" dirty="0" smtClean="0"/>
          </a:p>
          <a:p>
            <a:pPr marL="0" indent="0">
              <a:buNone/>
            </a:pPr>
            <a:r>
              <a:rPr lang="zh-CN" altLang="en-US" sz="3200" dirty="0" smtClean="0"/>
              <a:t>      </a:t>
            </a:r>
            <a:r>
              <a:rPr lang="zh-CN" altLang="en-US" sz="3200" b="1" u="sng" dirty="0" smtClean="0">
                <a:solidFill>
                  <a:srgbClr val="0070C0"/>
                </a:solidFill>
              </a:rPr>
              <a:t>上帝亲自将夏娃交给亚当。</a:t>
            </a:r>
            <a:endParaRPr lang="en-US" altLang="zh-CN" sz="3200" b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</a:rPr>
              <a:t>领她到那人跟前。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”（创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22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zh-CN" sz="600" b="1" dirty="0">
              <a:solidFill>
                <a:srgbClr val="FF0000"/>
              </a:solidFill>
            </a:endParaRPr>
          </a:p>
          <a:p>
            <a:r>
              <a:rPr lang="en-US" altLang="zh-CN" sz="3200" b="1" dirty="0"/>
              <a:t>2) </a:t>
            </a:r>
            <a:r>
              <a:rPr lang="zh-CN" altLang="zh-CN" sz="3200" b="1" dirty="0"/>
              <a:t>誓约 （一生的、到死才止的委身、交托</a:t>
            </a:r>
            <a:r>
              <a:rPr lang="zh-CN" altLang="zh-CN" sz="3200" b="1" dirty="0" smtClean="0"/>
              <a:t>）</a:t>
            </a:r>
            <a:endParaRPr lang="en-US" altLang="zh-CN" sz="3200" b="1" dirty="0" smtClean="0"/>
          </a:p>
          <a:p>
            <a:endParaRPr lang="zh-CN" altLang="zh-CN" sz="600" dirty="0"/>
          </a:p>
          <a:p>
            <a:r>
              <a:rPr lang="en-US" altLang="zh-CN" sz="3200" b="1" dirty="0"/>
              <a:t>3) </a:t>
            </a:r>
            <a:r>
              <a:rPr lang="zh-CN" altLang="zh-CN" sz="3200" b="1" dirty="0"/>
              <a:t>伴侣 （交通；共度时光；共同的兴趣与活动</a:t>
            </a:r>
            <a:r>
              <a:rPr lang="zh-CN" altLang="zh-CN" sz="3200" b="1" dirty="0" smtClean="0"/>
              <a:t>）</a:t>
            </a:r>
            <a:endParaRPr lang="en-US" altLang="zh-CN" sz="3200" b="1" dirty="0" smtClean="0"/>
          </a:p>
          <a:p>
            <a:endParaRPr lang="zh-CN" altLang="zh-CN" sz="600" dirty="0"/>
          </a:p>
          <a:p>
            <a:r>
              <a:rPr lang="en-US" altLang="zh-CN" sz="3200" b="1" dirty="0"/>
              <a:t>4) </a:t>
            </a:r>
            <a:r>
              <a:rPr lang="zh-CN" altLang="en-US" sz="3200" b="1" dirty="0" smtClean="0"/>
              <a:t>合一</a:t>
            </a:r>
            <a:r>
              <a:rPr lang="zh-CN" altLang="zh-CN" sz="3200" b="1" dirty="0" smtClean="0"/>
              <a:t> </a:t>
            </a:r>
            <a:r>
              <a:rPr lang="zh-CN" altLang="zh-CN" sz="3200" b="1" dirty="0"/>
              <a:t>（亲密的灵魂和身体的联合</a:t>
            </a:r>
            <a:r>
              <a:rPr lang="zh-CN" altLang="zh-CN" sz="3200" b="1" dirty="0" smtClean="0"/>
              <a:t>，合而为一）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247867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7</a:t>
            </a:r>
            <a:r>
              <a:rPr lang="zh-CN" altLang="en-US" sz="3600" dirty="0">
                <a:ea typeface="黑体" panose="02010609060101010101" pitchFamily="49" charset="-122"/>
              </a:rPr>
              <a:t>耶和华　神用地上的尘土造人，将生气吹在他鼻孔里，他就成了有灵的活人，名叫亚当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8</a:t>
            </a:r>
            <a:r>
              <a:rPr lang="zh-CN" altLang="en-US" sz="3600" dirty="0">
                <a:ea typeface="黑体" panose="02010609060101010101" pitchFamily="49" charset="-122"/>
              </a:rPr>
              <a:t>耶和华　神在东方的伊甸立了一个园子，把所造的人安置在那里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9</a:t>
            </a:r>
            <a:r>
              <a:rPr lang="zh-CN" altLang="en-US" sz="3600" dirty="0">
                <a:ea typeface="黑体" panose="02010609060101010101" pitchFamily="49" charset="-122"/>
              </a:rPr>
              <a:t>耶和华　神使各样的树从地里长出来，可以悦人的眼目，其上的果子好作食物。园子当中又有生命树和分别善恶的树。</a:t>
            </a:r>
          </a:p>
          <a:p>
            <a:pPr marL="0" indent="0">
              <a:buNone/>
            </a:pP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95161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/>
              <a:t>	</a:t>
            </a:r>
            <a:r>
              <a:rPr lang="zh-CN" altLang="en-US" sz="3600" b="1" dirty="0" smtClean="0"/>
              <a:t>婚姻</a:t>
            </a:r>
            <a:endParaRPr lang="en-US" altLang="zh-CN" sz="3600" b="1" dirty="0" smtClean="0"/>
          </a:p>
          <a:p>
            <a:pPr marL="0" lvl="0" indent="0">
              <a:buNone/>
            </a:pPr>
            <a:r>
              <a:rPr lang="zh-CN" altLang="zh-CN" sz="3200" b="1" dirty="0" smtClean="0">
                <a:solidFill>
                  <a:srgbClr val="FF0000"/>
                </a:solidFill>
              </a:rPr>
              <a:t>【</a:t>
            </a:r>
            <a:r>
              <a:rPr lang="zh-CN" altLang="zh-CN" sz="3200" b="1" dirty="0">
                <a:solidFill>
                  <a:srgbClr val="FF0000"/>
                </a:solidFill>
              </a:rPr>
              <a:t>创</a:t>
            </a:r>
            <a:r>
              <a:rPr lang="en-US" altLang="zh-CN" sz="3200" b="1" dirty="0">
                <a:solidFill>
                  <a:srgbClr val="FF0000"/>
                </a:solidFill>
              </a:rPr>
              <a:t>2</a:t>
            </a:r>
            <a:r>
              <a:rPr lang="zh-CN" altLang="zh-CN" sz="3200" b="1" dirty="0">
                <a:solidFill>
                  <a:srgbClr val="FF0000"/>
                </a:solidFill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</a:rPr>
              <a:t>24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】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zh-CN" altLang="zh-CN" sz="3200" b="1" dirty="0" smtClean="0">
                <a:solidFill>
                  <a:srgbClr val="FF0000"/>
                </a:solidFill>
              </a:rPr>
              <a:t>因此</a:t>
            </a:r>
            <a:r>
              <a:rPr lang="zh-CN" altLang="zh-CN" sz="3200" b="1" dirty="0">
                <a:solidFill>
                  <a:srgbClr val="FF0000"/>
                </a:solidFill>
              </a:rPr>
              <a:t>，人要离开父母与妻子连合，二人成为一体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。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900" b="1" dirty="0" smtClean="0"/>
              <a:t>离开</a:t>
            </a:r>
            <a:endParaRPr lang="en-US" altLang="zh-CN" sz="2900" b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zh-CN" altLang="zh-CN" sz="29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sz="2900" b="1" dirty="0" smtClean="0"/>
              <a:t>联合</a:t>
            </a:r>
            <a:endParaRPr lang="en-US" altLang="zh-CN" sz="2900" b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zh-CN" altLang="zh-CN" sz="29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2900" b="1" dirty="0">
                <a:solidFill>
                  <a:srgbClr val="FF0000"/>
                </a:solidFill>
              </a:rPr>
              <a:t>“</a:t>
            </a:r>
            <a:r>
              <a:rPr lang="zh-CN" altLang="zh-CN" sz="2900" b="1" dirty="0" smtClean="0">
                <a:solidFill>
                  <a:srgbClr val="FF0000"/>
                </a:solidFill>
              </a:rPr>
              <a:t>神</a:t>
            </a:r>
            <a:r>
              <a:rPr lang="zh-CN" altLang="zh-CN" sz="2900" b="1" dirty="0">
                <a:solidFill>
                  <a:srgbClr val="FF0000"/>
                </a:solidFill>
              </a:rPr>
              <a:t>配合的，人不可</a:t>
            </a:r>
            <a:r>
              <a:rPr lang="zh-CN" altLang="zh-CN" sz="2900" b="1" dirty="0" smtClean="0">
                <a:solidFill>
                  <a:srgbClr val="FF0000"/>
                </a:solidFill>
              </a:rPr>
              <a:t>分开</a:t>
            </a:r>
            <a:r>
              <a:rPr lang="zh-CN" altLang="en-US" sz="2900" b="1" dirty="0" smtClean="0">
                <a:solidFill>
                  <a:srgbClr val="FF0000"/>
                </a:solidFill>
              </a:rPr>
              <a:t>”</a:t>
            </a:r>
            <a:r>
              <a:rPr lang="zh-CN" altLang="zh-CN" sz="2900" b="1" dirty="0" smtClean="0">
                <a:solidFill>
                  <a:srgbClr val="FF0000"/>
                </a:solidFill>
              </a:rPr>
              <a:t>（</a:t>
            </a:r>
            <a:r>
              <a:rPr lang="zh-CN" altLang="zh-CN" sz="2900" b="1" dirty="0">
                <a:solidFill>
                  <a:srgbClr val="FF0000"/>
                </a:solidFill>
              </a:rPr>
              <a:t>太</a:t>
            </a:r>
            <a:r>
              <a:rPr lang="en-US" altLang="zh-CN" sz="2900" b="1" dirty="0">
                <a:solidFill>
                  <a:srgbClr val="FF0000"/>
                </a:solidFill>
              </a:rPr>
              <a:t>19</a:t>
            </a:r>
            <a:r>
              <a:rPr lang="zh-CN" altLang="zh-CN" sz="2900" b="1" dirty="0">
                <a:solidFill>
                  <a:srgbClr val="FF0000"/>
                </a:solidFill>
              </a:rPr>
              <a:t>：</a:t>
            </a:r>
            <a:r>
              <a:rPr lang="en-US" altLang="zh-CN" sz="2900" b="1" dirty="0">
                <a:solidFill>
                  <a:srgbClr val="FF0000"/>
                </a:solidFill>
              </a:rPr>
              <a:t>6</a:t>
            </a:r>
            <a:r>
              <a:rPr lang="zh-CN" altLang="zh-CN" sz="2900" b="1" dirty="0">
                <a:solidFill>
                  <a:srgbClr val="FF0000"/>
                </a:solidFill>
              </a:rPr>
              <a:t>）</a:t>
            </a:r>
            <a:endParaRPr lang="zh-CN" altLang="zh-CN" sz="2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8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80729"/>
            <a:ext cx="8856984" cy="5760639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/>
              <a:t>	</a:t>
            </a:r>
            <a:r>
              <a:rPr lang="zh-CN" altLang="en-US" sz="3600" b="1" dirty="0" smtClean="0"/>
              <a:t>婚姻</a:t>
            </a:r>
            <a:endParaRPr lang="en-US" altLang="zh-CN" sz="3600" b="1" dirty="0" smtClean="0"/>
          </a:p>
          <a:p>
            <a:pPr marL="0" indent="0">
              <a:buNone/>
            </a:pPr>
            <a:endParaRPr lang="en-US" altLang="zh-CN" sz="3200" b="1" dirty="0" smtClean="0"/>
          </a:p>
          <a:p>
            <a:pPr marL="0" indent="0">
              <a:buNone/>
            </a:pPr>
            <a:r>
              <a:rPr lang="zh-CN" altLang="zh-CN" sz="3200" b="1" dirty="0" smtClean="0">
                <a:solidFill>
                  <a:srgbClr val="FF0000"/>
                </a:solidFill>
              </a:rPr>
              <a:t>【</a:t>
            </a:r>
            <a:r>
              <a:rPr lang="zh-CN" altLang="zh-CN" sz="3200" b="1" dirty="0">
                <a:solidFill>
                  <a:srgbClr val="FF0000"/>
                </a:solidFill>
              </a:rPr>
              <a:t>歌罗西书</a:t>
            </a:r>
            <a:r>
              <a:rPr lang="en-US" altLang="zh-CN" sz="3200" b="1" dirty="0">
                <a:solidFill>
                  <a:srgbClr val="FF0000"/>
                </a:solidFill>
              </a:rPr>
              <a:t>3:18-19</a:t>
            </a:r>
            <a:r>
              <a:rPr lang="zh-CN" altLang="zh-CN" sz="3200" b="1" dirty="0">
                <a:solidFill>
                  <a:srgbClr val="FF0000"/>
                </a:solidFill>
              </a:rPr>
              <a:t>】</a:t>
            </a:r>
            <a:endParaRPr lang="zh-CN" altLang="zh-CN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FF0000"/>
                </a:solidFill>
              </a:rPr>
              <a:t>18</a:t>
            </a:r>
            <a:r>
              <a:rPr lang="zh-CN" altLang="zh-CN" sz="3200" b="1" dirty="0">
                <a:solidFill>
                  <a:srgbClr val="FF0000"/>
                </a:solidFill>
              </a:rPr>
              <a:t>你们作妻子的，当顺服自己的丈夫，这在主里面是相宜的。</a:t>
            </a:r>
            <a:endParaRPr lang="zh-CN" altLang="zh-CN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FF0000"/>
                </a:solidFill>
              </a:rPr>
              <a:t>19</a:t>
            </a:r>
            <a:r>
              <a:rPr lang="zh-CN" altLang="zh-CN" sz="3200" b="1" dirty="0">
                <a:solidFill>
                  <a:srgbClr val="FF0000"/>
                </a:solidFill>
              </a:rPr>
              <a:t>你们作丈夫的，要爱你们的妻子，不可苦待她们。</a:t>
            </a:r>
            <a:endParaRPr lang="zh-CN" altLang="zh-C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59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648072"/>
          </a:xfrm>
        </p:spPr>
        <p:txBody>
          <a:bodyPr/>
          <a:lstStyle/>
          <a:p>
            <a:pPr lvl="0"/>
            <a:r>
              <a:rPr lang="zh-CN" altLang="zh-CN" sz="3200" b="1" dirty="0"/>
              <a:t>问题讨论：</a:t>
            </a:r>
            <a:endParaRPr lang="zh-CN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836712"/>
            <a:ext cx="8335838" cy="590465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你是否可以按着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自己真实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感受而诚实地说，你认为作为男人好，还是作为女人好？你很乐意接受神赐给你得性别吗？还是你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宁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愿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成为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另一个性别？你认为神希望你对这个问题有什么样的感受？</a:t>
            </a:r>
          </a:p>
          <a:p>
            <a:pPr>
              <a:lnSpc>
                <a:spcPct val="150000"/>
              </a:lnSpc>
            </a:pPr>
            <a:endParaRPr lang="zh-CN" altLang="zh-CN" sz="600" dirty="0"/>
          </a:p>
          <a:p>
            <a:pPr>
              <a:lnSpc>
                <a:spcPct val="150000"/>
              </a:lnSpc>
            </a:pP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如果你是丈夫，你认为自己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哪些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地方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需要改变？如果你是妻子，你认为自己在哪些方面需要改变？</a:t>
            </a:r>
          </a:p>
        </p:txBody>
      </p:sp>
    </p:spTree>
    <p:extLst>
      <p:ext uri="{BB962C8B-B14F-4D97-AF65-F5344CB8AC3E}">
        <p14:creationId xmlns:p14="http://schemas.microsoft.com/office/powerpoint/2010/main" val="167882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10</a:t>
            </a:r>
            <a:r>
              <a:rPr lang="zh-CN" altLang="en-US" sz="3600" dirty="0">
                <a:ea typeface="黑体" panose="02010609060101010101" pitchFamily="49" charset="-122"/>
              </a:rPr>
              <a:t>有河从伊甸流出来滋润那园子，从那里分为四道</a:t>
            </a:r>
            <a:r>
              <a:rPr lang="zh-CN" altLang="en-US" sz="3600" dirty="0" smtClean="0">
                <a:ea typeface="黑体" panose="02010609060101010101" pitchFamily="49" charset="-122"/>
              </a:rPr>
              <a:t>：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11</a:t>
            </a:r>
            <a:r>
              <a:rPr lang="zh-CN" altLang="en-US" sz="3600" dirty="0">
                <a:ea typeface="黑体" panose="02010609060101010101" pitchFamily="49" charset="-122"/>
              </a:rPr>
              <a:t>第一道名叫比逊，就是环绕哈腓拉全地的。在那里有金子</a:t>
            </a:r>
            <a:r>
              <a:rPr lang="zh-CN" altLang="en-US" sz="3600" dirty="0" smtClean="0">
                <a:ea typeface="黑体" panose="02010609060101010101" pitchFamily="49" charset="-122"/>
              </a:rPr>
              <a:t>，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12</a:t>
            </a:r>
            <a:r>
              <a:rPr lang="zh-CN" altLang="en-US" sz="3600" dirty="0">
                <a:ea typeface="黑体" panose="02010609060101010101" pitchFamily="49" charset="-122"/>
              </a:rPr>
              <a:t>并且那地的金子是好的；在那里又有珍珠和红玛瑙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38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13</a:t>
            </a:r>
            <a:r>
              <a:rPr lang="zh-CN" altLang="en-US" sz="3600" dirty="0">
                <a:ea typeface="黑体" panose="02010609060101010101" pitchFamily="49" charset="-122"/>
              </a:rPr>
              <a:t>第二道河名叫基训，就是环绕古实全地的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14</a:t>
            </a:r>
            <a:r>
              <a:rPr lang="zh-CN" altLang="en-US" sz="3600" dirty="0">
                <a:ea typeface="黑体" panose="02010609060101010101" pitchFamily="49" charset="-122"/>
              </a:rPr>
              <a:t>第三道河名叫底格里斯，流在亚述的东边。第四道河就是幼发拉底河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15</a:t>
            </a:r>
            <a:r>
              <a:rPr lang="zh-CN" altLang="en-US" sz="3600" dirty="0">
                <a:ea typeface="黑体" panose="02010609060101010101" pitchFamily="49" charset="-122"/>
              </a:rPr>
              <a:t>耶和华　神将那人安置在伊甸园，使他修理看守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182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16</a:t>
            </a:r>
            <a:r>
              <a:rPr lang="zh-CN" altLang="en-US" sz="3600" dirty="0">
                <a:ea typeface="黑体" panose="02010609060101010101" pitchFamily="49" charset="-122"/>
              </a:rPr>
              <a:t>耶和华　神吩咐他说：“园中各样树上的果子，你可以随意吃</a:t>
            </a:r>
            <a:r>
              <a:rPr lang="zh-CN" altLang="en-US" sz="3600" dirty="0" smtClean="0">
                <a:ea typeface="黑体" panose="02010609060101010101" pitchFamily="49" charset="-122"/>
              </a:rPr>
              <a:t>，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17</a:t>
            </a:r>
            <a:r>
              <a:rPr lang="zh-CN" altLang="en-US" sz="3600" dirty="0">
                <a:ea typeface="黑体" panose="02010609060101010101" pitchFamily="49" charset="-122"/>
              </a:rPr>
              <a:t>只是分别善恶树上的果子，你不可吃，因为你吃的日子必定死。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18</a:t>
            </a:r>
            <a:r>
              <a:rPr lang="zh-CN" altLang="en-US" sz="3600" dirty="0">
                <a:ea typeface="黑体" panose="02010609060101010101" pitchFamily="49" charset="-122"/>
              </a:rPr>
              <a:t>耶和华　神说：“那人独居不好，我要为他造一个配偶帮助他。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11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19</a:t>
            </a:r>
            <a:r>
              <a:rPr lang="zh-CN" altLang="en-US" sz="3600" dirty="0">
                <a:ea typeface="黑体" panose="02010609060101010101" pitchFamily="49" charset="-122"/>
              </a:rPr>
              <a:t>耶和华　神用土所造成的野地各样走兽和空中各样飞鸟都带到那人面前，看他叫什么。那人怎样叫各样的活物，那就是它的名字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20</a:t>
            </a:r>
            <a:r>
              <a:rPr lang="zh-CN" altLang="en-US" sz="3600" dirty="0">
                <a:ea typeface="黑体" panose="02010609060101010101" pitchFamily="49" charset="-122"/>
              </a:rPr>
              <a:t>那人便给一切牲畜和空中飞鸟、野地走兽都起了名，只是那人没有遇见配偶帮助他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21</a:t>
            </a:r>
            <a:r>
              <a:rPr lang="zh-CN" altLang="en-US" sz="3600" dirty="0">
                <a:ea typeface="黑体" panose="02010609060101010101" pitchFamily="49" charset="-122"/>
              </a:rPr>
              <a:t>耶和华　神使他沉睡，他就睡了；于是取下他的一条肋骨，又把肉合起来。</a:t>
            </a:r>
          </a:p>
          <a:p>
            <a:pPr marL="0" indent="0">
              <a:buNone/>
            </a:pP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2494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22</a:t>
            </a:r>
            <a:r>
              <a:rPr lang="zh-CN" altLang="en-US" sz="3600" dirty="0">
                <a:ea typeface="黑体" panose="02010609060101010101" pitchFamily="49" charset="-122"/>
              </a:rPr>
              <a:t>耶和华　神就用那人身上所取的肋骨造成一个女人，领她到那人跟前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23</a:t>
            </a:r>
            <a:r>
              <a:rPr lang="zh-CN" altLang="en-US" sz="3600" dirty="0">
                <a:ea typeface="黑体" panose="02010609060101010101" pitchFamily="49" charset="-122"/>
              </a:rPr>
              <a:t>那人说：“这是我骨中的骨，肉中的肉，可以称她为女人，因为她是从男人身上取出来的。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24</a:t>
            </a:r>
            <a:r>
              <a:rPr lang="zh-CN" altLang="en-US" sz="3600" dirty="0">
                <a:ea typeface="黑体" panose="02010609060101010101" pitchFamily="49" charset="-122"/>
              </a:rPr>
              <a:t>因此，人要离开父母与妻子连合，二人成为一体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25</a:t>
            </a:r>
            <a:r>
              <a:rPr lang="zh-CN" altLang="en-US" sz="3600" dirty="0">
                <a:ea typeface="黑体" panose="02010609060101010101" pitchFamily="49" charset="-122"/>
              </a:rPr>
              <a:t>当时夫妻二人赤身露体并不羞耻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r>
              <a:rPr lang="en-US" altLang="zh-CN" sz="3600" dirty="0" smtClean="0"/>
              <a:t>   </a:t>
            </a:r>
            <a:endParaRPr lang="zh-CN" altLang="zh-CN" sz="3600" dirty="0"/>
          </a:p>
          <a:p>
            <a:pPr marL="0" indent="0">
              <a:buNone/>
            </a:pP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223920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	回顾创造（</a:t>
            </a:r>
            <a:r>
              <a:rPr lang="en-US" altLang="zh-CN" sz="3600" dirty="0">
                <a:ea typeface="黑体" panose="02010609060101010101" pitchFamily="49" charset="-122"/>
              </a:rPr>
              <a:t>2</a:t>
            </a:r>
            <a:r>
              <a:rPr lang="zh-CN" altLang="en-US" sz="3600" dirty="0">
                <a:ea typeface="黑体" panose="02010609060101010101" pitchFamily="49" charset="-122"/>
              </a:rPr>
              <a:t>：</a:t>
            </a:r>
            <a:r>
              <a:rPr lang="en-US" altLang="zh-CN" sz="3600" dirty="0">
                <a:ea typeface="黑体" panose="02010609060101010101" pitchFamily="49" charset="-122"/>
              </a:rPr>
              <a:t>4</a:t>
            </a:r>
            <a:r>
              <a:rPr lang="zh-CN" altLang="en-US" sz="3600" dirty="0">
                <a:ea typeface="黑体" panose="02010609060101010101" pitchFamily="49" charset="-122"/>
              </a:rPr>
              <a:t>－</a:t>
            </a:r>
            <a:r>
              <a:rPr lang="en-US" altLang="zh-CN" sz="3600" dirty="0">
                <a:ea typeface="黑体" panose="02010609060101010101" pitchFamily="49" charset="-122"/>
              </a:rPr>
              <a:t>6</a:t>
            </a:r>
            <a:r>
              <a:rPr lang="zh-CN" altLang="en-US" sz="3600" dirty="0" smtClean="0">
                <a:ea typeface="黑体" panose="02010609060101010101" pitchFamily="49" charset="-122"/>
              </a:rPr>
              <a:t>）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	造男人（</a:t>
            </a:r>
            <a:r>
              <a:rPr lang="en-US" altLang="zh-CN" sz="3600" dirty="0">
                <a:ea typeface="黑体" panose="02010609060101010101" pitchFamily="49" charset="-122"/>
              </a:rPr>
              <a:t>2</a:t>
            </a:r>
            <a:r>
              <a:rPr lang="zh-CN" altLang="en-US" sz="3600" dirty="0">
                <a:ea typeface="黑体" panose="02010609060101010101" pitchFamily="49" charset="-122"/>
              </a:rPr>
              <a:t>：</a:t>
            </a:r>
            <a:r>
              <a:rPr lang="en-US" altLang="zh-CN" sz="3600" dirty="0">
                <a:ea typeface="黑体" panose="02010609060101010101" pitchFamily="49" charset="-122"/>
              </a:rPr>
              <a:t>7</a:t>
            </a:r>
            <a:r>
              <a:rPr lang="zh-CN" altLang="en-US" sz="3600" dirty="0">
                <a:ea typeface="黑体" panose="02010609060101010101" pitchFamily="49" charset="-122"/>
              </a:rPr>
              <a:t>）</a:t>
            </a:r>
          </a:p>
          <a:p>
            <a:pPr marL="0" indent="0">
              <a:buNone/>
            </a:pPr>
            <a:r>
              <a:rPr lang="zh-CN" altLang="en-US" sz="3600" dirty="0" smtClean="0">
                <a:ea typeface="黑体" panose="02010609060101010101" pitchFamily="49" charset="-122"/>
              </a:rPr>
              <a:t>耶和华</a:t>
            </a:r>
            <a:r>
              <a:rPr lang="zh-CN" altLang="en-US" sz="3600" dirty="0">
                <a:ea typeface="黑体" panose="02010609060101010101" pitchFamily="49" charset="-122"/>
              </a:rPr>
              <a:t>　神用地上的尘土造人，将生气吹在他鼻孔里，他就成了有灵的活人，名叫亚当。</a:t>
            </a:r>
          </a:p>
        </p:txBody>
      </p:sp>
    </p:spTree>
    <p:extLst>
      <p:ext uri="{BB962C8B-B14F-4D97-AF65-F5344CB8AC3E}">
        <p14:creationId xmlns:p14="http://schemas.microsoft.com/office/powerpoint/2010/main" val="71935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_4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神为什么造人</a:t>
            </a:r>
            <a:r>
              <a:rPr lang="zh-CN" altLang="en-US" sz="3600" dirty="0" smtClean="0">
                <a:ea typeface="黑体" panose="02010609060101010101" pitchFamily="49" charset="-122"/>
              </a:rPr>
              <a:t>？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人生的终极目的</a:t>
            </a:r>
            <a:r>
              <a:rPr lang="zh-CN" altLang="en-US" sz="3600" dirty="0" smtClean="0">
                <a:ea typeface="黑体" panose="02010609060101010101" pitchFamily="49" charset="-122"/>
              </a:rPr>
              <a:t>？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dirty="0">
                <a:ea typeface="黑体" panose="02010609060101010101" pitchFamily="49" charset="-122"/>
              </a:rPr>
              <a:t>	人具有神的</a:t>
            </a:r>
            <a:r>
              <a:rPr lang="zh-CN" altLang="en-US" sz="3600" dirty="0" smtClean="0">
                <a:ea typeface="黑体" panose="02010609060101010101" pitchFamily="49" charset="-122"/>
              </a:rPr>
              <a:t>形象。</a:t>
            </a: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91453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3637</TotalTime>
  <Words>629</Words>
  <Application>Microsoft Office PowerPoint</Application>
  <PresentationFormat>全屏显示(4:3)</PresentationFormat>
  <Paragraphs>149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新細明體</vt:lpstr>
      <vt:lpstr>黑体</vt:lpstr>
      <vt:lpstr>宋体</vt:lpstr>
      <vt:lpstr>Arial</vt:lpstr>
      <vt:lpstr>Calibri</vt:lpstr>
      <vt:lpstr>Calibri Light</vt:lpstr>
      <vt:lpstr>Wingdings</vt:lpstr>
      <vt:lpstr>1_Office 主题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创世记查经_4</vt:lpstr>
      <vt:lpstr>问题讨论：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418</cp:revision>
  <dcterms:created xsi:type="dcterms:W3CDTF">2014-02-25T17:54:08Z</dcterms:created>
  <dcterms:modified xsi:type="dcterms:W3CDTF">2017-06-02T18:10:11Z</dcterms:modified>
</cp:coreProperties>
</file>