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622" r:id="rId2"/>
    <p:sldId id="694" r:id="rId3"/>
    <p:sldId id="695" r:id="rId4"/>
    <p:sldId id="696" r:id="rId5"/>
    <p:sldId id="697" r:id="rId6"/>
    <p:sldId id="704" r:id="rId7"/>
    <p:sldId id="705" r:id="rId8"/>
    <p:sldId id="706" r:id="rId9"/>
    <p:sldId id="711" r:id="rId10"/>
    <p:sldId id="712" r:id="rId11"/>
    <p:sldId id="714" r:id="rId12"/>
    <p:sldId id="717" r:id="rId13"/>
    <p:sldId id="715" r:id="rId14"/>
    <p:sldId id="716" r:id="rId15"/>
    <p:sldId id="718" r:id="rId16"/>
    <p:sldId id="713" r:id="rId17"/>
    <p:sldId id="719" r:id="rId18"/>
    <p:sldId id="665" r:id="rId19"/>
    <p:sldId id="720" r:id="rId2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2" y="7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2017/6/8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30"/>
            <a:ext cx="8407846" cy="5760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创世记</a:t>
            </a:r>
            <a:r>
              <a:rPr lang="en-US" altLang="zh-CN" sz="3600" dirty="0">
                <a:ea typeface="黑体" panose="02010609060101010101" pitchFamily="49" charset="-122"/>
              </a:rPr>
              <a:t>3:1-6】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</a:t>
            </a:r>
            <a:r>
              <a:rPr lang="zh-CN" altLang="en-US" sz="3600" dirty="0">
                <a:ea typeface="黑体" panose="02010609060101010101" pitchFamily="49" charset="-122"/>
              </a:rPr>
              <a:t>耶和华　神所造的，惟有蛇比田野一切的活物更狡猾。蛇对女人说：</a:t>
            </a:r>
            <a:r>
              <a:rPr lang="zh-CN" altLang="en-US" sz="3600" dirty="0" smtClean="0">
                <a:ea typeface="黑体" panose="02010609060101010101" pitchFamily="49" charset="-122"/>
              </a:rPr>
              <a:t>“神</a:t>
            </a:r>
            <a:r>
              <a:rPr lang="zh-CN" altLang="en-US" sz="3600" dirty="0">
                <a:ea typeface="黑体" panose="02010609060101010101" pitchFamily="49" charset="-122"/>
              </a:rPr>
              <a:t>岂是真说不许你们吃园中所有树上的果子吗？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2</a:t>
            </a:r>
            <a:r>
              <a:rPr lang="zh-CN" altLang="en-US" sz="3600" dirty="0">
                <a:ea typeface="黑体" panose="02010609060101010101" pitchFamily="49" charset="-122"/>
              </a:rPr>
              <a:t>女人对蛇说：“园中树上的果子，我们可以吃</a:t>
            </a:r>
            <a:r>
              <a:rPr lang="zh-CN" altLang="en-US" sz="3600" dirty="0" smtClean="0">
                <a:ea typeface="黑体" panose="02010609060101010101" pitchFamily="49" charset="-122"/>
              </a:rPr>
              <a:t>；</a:t>
            </a: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3</a:t>
            </a:r>
            <a:r>
              <a:rPr lang="zh-CN" altLang="en-US" sz="3600" dirty="0" smtClean="0">
                <a:ea typeface="黑体" panose="02010609060101010101" pitchFamily="49" charset="-122"/>
              </a:rPr>
              <a:t>惟有园当中那棵树上的果子，神曾说：‘你们不可吃，也不可摸，免得你们死。’”</a:t>
            </a: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诡计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第一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步：</a:t>
            </a:r>
          </a:p>
          <a:p>
            <a:pPr lvl="2"/>
            <a:r>
              <a:rPr lang="zh-CN" altLang="zh-CN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质疑上帝话语的绝对性</a:t>
            </a:r>
          </a:p>
          <a:p>
            <a:pPr marL="0" indent="0">
              <a:buNone/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【创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世记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3:1b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】蛇对女人说：“　神 </a:t>
            </a:r>
            <a:r>
              <a:rPr lang="zh-CN" altLang="zh-CN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岂是真说</a:t>
            </a:r>
            <a:r>
              <a:rPr lang="zh-CN" altLang="zh-CN" sz="36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不许你们吃园中所有树上的果子吗？”</a:t>
            </a:r>
          </a:p>
          <a:p>
            <a:pPr lvl="2"/>
            <a:r>
              <a:rPr lang="zh-CN" altLang="zh-CN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改变上帝的话语</a:t>
            </a:r>
          </a:p>
          <a:p>
            <a:pPr marL="0" indent="0">
              <a:buNone/>
            </a:pP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【创世记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3:1b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】蛇对女人说：“　神 岂是真说 不许你们吃园中 </a:t>
            </a:r>
            <a:r>
              <a:rPr lang="zh-CN" altLang="zh-CN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所有树上</a:t>
            </a:r>
            <a:r>
              <a:rPr lang="zh-CN" altLang="zh-CN" sz="3600" i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的果子吗？”</a:t>
            </a:r>
          </a:p>
        </p:txBody>
      </p:sp>
    </p:spTree>
    <p:extLst>
      <p:ext uri="{BB962C8B-B14F-4D97-AF65-F5344CB8AC3E}">
        <p14:creationId xmlns:p14="http://schemas.microsoft.com/office/powerpoint/2010/main" val="35783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诡计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步：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（当夏娃与魔鬼对话之后）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2"/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	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编造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谎言</a:t>
            </a:r>
            <a:endParaRPr lang="en-US" altLang="zh-CN" sz="36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85800" lvl="2" indent="0">
              <a:buNone/>
            </a:pP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神說</a:t>
            </a:r>
            <a:r>
              <a:rPr lang="en-US" altLang="zh-TW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「你 </a:t>
            </a:r>
            <a:r>
              <a:rPr lang="zh-TW" altLang="en-US" sz="3600" b="1" i="1" u="sng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必定</a:t>
            </a:r>
            <a:r>
              <a:rPr lang="zh-TW" altLang="en-US" sz="36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死」（</a:t>
            </a:r>
            <a:r>
              <a:rPr lang="en-US" altLang="zh-TW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TW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</a:p>
          <a:p>
            <a:pPr marL="685800" lvl="2" indent="0">
              <a:buNone/>
            </a:pP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撒旦</a:t>
            </a:r>
            <a:r>
              <a:rPr lang="zh-TW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說</a:t>
            </a:r>
            <a:r>
              <a:rPr lang="en-US" altLang="zh-TW" sz="36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TW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「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你 </a:t>
            </a:r>
            <a:r>
              <a:rPr lang="zh-TW" altLang="en-US" sz="3600" b="1" i="1" u="sng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不一定</a:t>
            </a:r>
            <a:r>
              <a:rPr lang="zh-TW" altLang="en-US" sz="36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死</a:t>
            </a:r>
            <a:r>
              <a:rPr lang="zh-TW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」（</a:t>
            </a:r>
            <a:r>
              <a:rPr lang="en-US" altLang="zh-TW" sz="36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TW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TW" sz="36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TW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TW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85800" lvl="2" indent="0">
              <a:buNone/>
            </a:pPr>
            <a:endParaRPr lang="en-US" altLang="zh-TW" sz="2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2"/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满足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（激发）人心中的骄傲和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悖逆</a:t>
            </a:r>
            <a:endParaRPr lang="en-US" altLang="zh-CN" sz="3600" u="sng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3:5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】因为　神知道，你们吃的日子眼睛就明亮了，</a:t>
            </a:r>
            <a:r>
              <a:rPr lang="zh-CN" altLang="zh-CN" sz="3600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你们便如　神</a:t>
            </a:r>
            <a:r>
              <a:rPr lang="zh-CN" altLang="zh-CN" sz="3600" i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36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能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知道善恶。</a:t>
            </a:r>
            <a:r>
              <a:rPr lang="zh-CN" altLang="zh-CN" sz="3600" b="1" dirty="0" smtClean="0"/>
              <a:t>”</a:t>
            </a:r>
            <a:endParaRPr lang="en-US" altLang="zh-CN" sz="3600" b="1" dirty="0" smtClean="0"/>
          </a:p>
          <a:p>
            <a:pPr marL="0" indent="0">
              <a:buNone/>
            </a:pP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36160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诡计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步：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（当夏娃与魔鬼对话之后）</a:t>
            </a:r>
            <a:endParaRPr lang="zh-CN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2"/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编造谎言</a:t>
            </a:r>
            <a:endParaRPr lang="en-US" altLang="zh-CN" sz="36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85800" lvl="2" indent="0">
              <a:buNone/>
            </a:pPr>
            <a:endParaRPr lang="en-US" altLang="zh-TW" sz="2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2"/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满足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（激发）人心中的骄傲和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悖逆</a:t>
            </a:r>
            <a:endParaRPr lang="en-US" altLang="zh-CN" sz="36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685800" lvl="2" indent="0">
              <a:buNone/>
            </a:pP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2"/>
            <a:r>
              <a:rPr lang="zh-CN" altLang="en-US" sz="3600" b="1" dirty="0" smtClean="0"/>
              <a:t>  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引诱</a:t>
            </a:r>
            <a:r>
              <a:rPr lang="zh-CN" altLang="zh-CN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人</a:t>
            </a:r>
            <a:r>
              <a:rPr lang="zh-CN" altLang="zh-CN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去评判上帝</a:t>
            </a:r>
          </a:p>
          <a:p>
            <a:pPr lvl="2"/>
            <a:endParaRPr lang="en-US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0456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诡计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要达成的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目的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1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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让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人忘记神的恩典，怀疑神的良善</a:t>
            </a:r>
          </a:p>
          <a:p>
            <a:pPr marL="342900" lvl="1" indent="0">
              <a:buNone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（注意：不是让人怀疑神的存在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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让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人和牠一样不守本位（堕落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3600" u="sng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3600" u="sng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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让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人离开生命的源头</a:t>
            </a:r>
            <a:r>
              <a:rPr lang="en-US" altLang="zh-CN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神，最后去死。</a:t>
            </a:r>
          </a:p>
          <a:p>
            <a:pPr marL="0" indent="0">
              <a:buNone/>
            </a:pP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111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夏娃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跌倒的原因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随意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曲解上帝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的话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167810"/>
              </p:ext>
            </p:extLst>
          </p:nvPr>
        </p:nvGraphicFramePr>
        <p:xfrm>
          <a:off x="971600" y="2276873"/>
          <a:ext cx="7992888" cy="3248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60040"/>
                <a:gridCol w="3816424"/>
              </a:tblGrid>
              <a:tr h="79208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神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夏娃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“各样”“随意吃”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“分别善恶的树”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“园当中的那棵树”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  <a:tr h="87220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“不可吃”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“不可吃，不可摸”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616361"/>
              </p:ext>
            </p:extLst>
          </p:nvPr>
        </p:nvGraphicFramePr>
        <p:xfrm>
          <a:off x="971600" y="5546584"/>
          <a:ext cx="7992888" cy="834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60040"/>
                <a:gridCol w="3816424"/>
              </a:tblGrid>
              <a:tr h="83474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“必定死”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3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“免得死”</a:t>
                      </a:r>
                      <a:endParaRPr lang="zh-CN" altLang="en-US" sz="33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375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夏娃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跌倒的原因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私欲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3:6】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于是，女人见那棵树的果子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好作食物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，也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悦人的眼目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，且是可喜爱的，能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使人有智慧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，就摘下果子来吃了；又给她丈夫，她丈夫也吃了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1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约壹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2:16】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因为凡世界上的事，就像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肉体的情欲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眼目的情欲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，并</a:t>
            </a:r>
            <a:r>
              <a:rPr lang="zh-CN" altLang="en-US" sz="3600" b="1" i="1" u="sng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今生的骄傲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，都不是从父来的，乃是从世界来的。</a:t>
            </a:r>
          </a:p>
          <a:p>
            <a:pPr marL="0" indent="0">
              <a:buNone/>
            </a:pP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38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夏娃跌倒的原因</a:t>
            </a: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随意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曲解上帝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的话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私欲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没有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伏在丈夫的权柄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之下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	相信魔鬼的话，而不是相信上帝的话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48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夏娃跌倒的原因</a:t>
            </a: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我们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怎样对待上帝的话（圣经），决定了我们是否会重复亚当夏娃的错误。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52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648072"/>
          </a:xfrm>
        </p:spPr>
        <p:txBody>
          <a:bodyPr/>
          <a:lstStyle/>
          <a:p>
            <a:pPr lvl="0"/>
            <a:r>
              <a:rPr lang="zh-CN" altLang="zh-CN" sz="3200" b="1" dirty="0"/>
              <a:t>问题讨论：</a:t>
            </a:r>
            <a:endParaRPr lang="zh-CN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692696"/>
            <a:ext cx="8515350" cy="616530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40000"/>
              </a:lnSpc>
              <a:buNone/>
            </a:pP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拣选最“狡猾（聪明）”的蛇作为牠的代言人，去诱惑人犯罪背叛上帝。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上帝拣选怎样的人作为祂的使者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，向世人传福音，让世人信靠顺服上帝？上帝为什么拣选这样的人？</a:t>
            </a:r>
            <a:endParaRPr lang="zh-CN" altLang="zh-CN" sz="600" dirty="0"/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为什么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说魔鬼向夏娃表达的所谓“关心，爱心”是有毒的？今天我们有没有听到看到这样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3600" u="sng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有毒的爱心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？请举例说明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40000"/>
              </a:lnSpc>
              <a:buNone/>
            </a:pP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为什么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说夏娃向亚当表达的所谓“关心，爱心”是愚昧的？今天我们有没有听到看到这样“</a:t>
            </a:r>
            <a:r>
              <a:rPr lang="zh-CN" altLang="en-US" sz="3600" u="sng" dirty="0">
                <a:latin typeface="黑体" panose="02010609060101010101" pitchFamily="49" charset="-122"/>
                <a:ea typeface="黑体" panose="02010609060101010101" pitchFamily="49" charset="-122"/>
              </a:rPr>
              <a:t>愚昧的爱心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”？请举例说明。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882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44624"/>
            <a:ext cx="7886700" cy="864095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/>
              <a:t>思考</a:t>
            </a:r>
            <a:r>
              <a:rPr lang="zh-CN" altLang="zh-CN" sz="3600" b="1" dirty="0" smtClean="0"/>
              <a:t>问题：</a:t>
            </a:r>
            <a:r>
              <a:rPr lang="zh-CN" altLang="zh-CN" sz="3600" b="1" dirty="0" smtClean="0"/>
              <a:t>（回家</a:t>
            </a:r>
            <a:r>
              <a:rPr lang="zh-CN" altLang="zh-CN" sz="3600" b="1" dirty="0"/>
              <a:t>思考，这次</a:t>
            </a:r>
            <a:r>
              <a:rPr lang="zh-CN" altLang="zh-CN" sz="3600" b="1" dirty="0" smtClean="0"/>
              <a:t>不讨论</a:t>
            </a:r>
            <a:r>
              <a:rPr lang="zh-CN" altLang="zh-CN" sz="3600" b="1" dirty="0"/>
              <a:t>）</a:t>
            </a:r>
            <a:endParaRPr lang="zh-CN" altLang="zh-CN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484785"/>
            <a:ext cx="8335838" cy="5256582"/>
          </a:xfrm>
        </p:spPr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buNone/>
            </a:pP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为什么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上帝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只向亚当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夏娃颁布命令，而不给他们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说明颁布这样的命令的原因是什么？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以至于魔鬼可以钻空子，给夏娃错误地解释上帝颁布命令的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原因？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27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124744"/>
            <a:ext cx="8407846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创世记</a:t>
            </a:r>
            <a:r>
              <a:rPr lang="en-US" altLang="zh-CN" sz="3600" dirty="0">
                <a:ea typeface="黑体" panose="02010609060101010101" pitchFamily="49" charset="-122"/>
              </a:rPr>
              <a:t>3:1-6】</a:t>
            </a: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4</a:t>
            </a:r>
            <a:r>
              <a:rPr lang="zh-CN" altLang="en-US" sz="3600" dirty="0">
                <a:ea typeface="黑体" panose="02010609060101010101" pitchFamily="49" charset="-122"/>
              </a:rPr>
              <a:t>蛇对女人说：“你们不一定死</a:t>
            </a:r>
            <a:r>
              <a:rPr lang="zh-CN" altLang="en-US" sz="3600" dirty="0" smtClean="0">
                <a:ea typeface="黑体" panose="02010609060101010101" pitchFamily="49" charset="-122"/>
              </a:rPr>
              <a:t>，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5</a:t>
            </a:r>
            <a:r>
              <a:rPr lang="zh-CN" altLang="en-US" sz="3600" dirty="0" smtClean="0">
                <a:ea typeface="黑体" panose="02010609060101010101" pitchFamily="49" charset="-122"/>
              </a:rPr>
              <a:t>因为神</a:t>
            </a:r>
            <a:r>
              <a:rPr lang="zh-CN" altLang="en-US" sz="3600" dirty="0">
                <a:ea typeface="黑体" panose="02010609060101010101" pitchFamily="49" charset="-122"/>
              </a:rPr>
              <a:t>知道，你们吃的日子眼睛就明亮了，你们便</a:t>
            </a:r>
            <a:r>
              <a:rPr lang="zh-CN" altLang="en-US" sz="3600" dirty="0" smtClean="0">
                <a:ea typeface="黑体" panose="02010609060101010101" pitchFamily="49" charset="-122"/>
              </a:rPr>
              <a:t>如神</a:t>
            </a:r>
            <a:r>
              <a:rPr lang="zh-CN" altLang="en-US" sz="3600" dirty="0">
                <a:ea typeface="黑体" panose="02010609060101010101" pitchFamily="49" charset="-122"/>
              </a:rPr>
              <a:t>能知道善恶。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6</a:t>
            </a:r>
            <a:r>
              <a:rPr lang="zh-CN" altLang="en-US" sz="3600" dirty="0">
                <a:ea typeface="黑体" panose="02010609060101010101" pitchFamily="49" charset="-122"/>
              </a:rPr>
              <a:t>于是，女人见那棵树的果子好作食物，也悦人的眼目，且是可喜爱的，能使人有智慧，就摘下果子来吃了；又给她丈夫，她丈夫也吃了。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152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蛇</a:t>
            </a:r>
            <a:endParaRPr lang="zh-CN" altLang="en-US" sz="3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 蛇</a:t>
            </a:r>
            <a:r>
              <a:rPr lang="zh-CN" altLang="en-US" sz="3300" dirty="0">
                <a:ea typeface="黑体" panose="02010609060101010101" pitchFamily="49" charset="-122"/>
              </a:rPr>
              <a:t>是神造的，神看一切被造的都为好。</a:t>
            </a:r>
          </a:p>
          <a:p>
            <a:pPr marL="0" indent="0">
              <a:buNone/>
            </a:pPr>
            <a:r>
              <a:rPr lang="zh-CN" altLang="en-US" sz="3300" u="sng" dirty="0">
                <a:ea typeface="黑体" panose="02010609060101010101" pitchFamily="49" charset="-122"/>
              </a:rPr>
              <a:t>“狡猾”：意为“谨慎、灵巧、灵敏”</a:t>
            </a:r>
            <a:r>
              <a:rPr lang="zh-CN" altLang="en-US" sz="3600" dirty="0">
                <a:ea typeface="黑体" panose="02010609060101010101" pitchFamily="49" charset="-122"/>
              </a:rPr>
              <a:t>。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太</a:t>
            </a:r>
            <a:r>
              <a:rPr lang="en-US" altLang="zh-CN" sz="3600" dirty="0">
                <a:ea typeface="黑体" panose="02010609060101010101" pitchFamily="49" charset="-122"/>
              </a:rPr>
              <a:t>10:16】“</a:t>
            </a:r>
            <a:r>
              <a:rPr lang="zh-CN" altLang="en-US" sz="3600" dirty="0">
                <a:ea typeface="黑体" panose="02010609060101010101" pitchFamily="49" charset="-122"/>
              </a:rPr>
              <a:t>我差你们</a:t>
            </a:r>
            <a:r>
              <a:rPr lang="zh-CN" altLang="en-US" sz="3600" dirty="0" smtClean="0">
                <a:ea typeface="黑体" panose="02010609060101010101" pitchFamily="49" charset="-122"/>
              </a:rPr>
              <a:t>去</a:t>
            </a:r>
            <a:r>
              <a:rPr lang="en-US" altLang="zh-CN" sz="3600" dirty="0" smtClean="0">
                <a:ea typeface="黑体" panose="02010609060101010101" pitchFamily="49" charset="-122"/>
              </a:rPr>
              <a:t>……</a:t>
            </a:r>
            <a:r>
              <a:rPr lang="zh-CN" altLang="en-US" sz="3600" dirty="0" smtClean="0">
                <a:ea typeface="黑体" panose="02010609060101010101" pitchFamily="49" charset="-122"/>
              </a:rPr>
              <a:t>你们</a:t>
            </a:r>
            <a:r>
              <a:rPr lang="zh-CN" altLang="en-US" sz="3600" dirty="0">
                <a:ea typeface="黑体" panose="02010609060101010101" pitchFamily="49" charset="-122"/>
              </a:rPr>
              <a:t>要灵巧像蛇，驯良像鸽子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民</a:t>
            </a:r>
            <a:r>
              <a:rPr lang="en-US" altLang="zh-CN" sz="3600" dirty="0">
                <a:ea typeface="黑体" panose="02010609060101010101" pitchFamily="49" charset="-122"/>
              </a:rPr>
              <a:t>21:9】</a:t>
            </a:r>
            <a:r>
              <a:rPr lang="zh-CN" altLang="en-US" sz="3600" dirty="0">
                <a:ea typeface="黑体" panose="02010609060101010101" pitchFamily="49" charset="-122"/>
              </a:rPr>
              <a:t>摩西便制造一条铜</a:t>
            </a:r>
            <a:r>
              <a:rPr lang="zh-CN" altLang="en-US" sz="3600" dirty="0" smtClean="0">
                <a:ea typeface="黑体" panose="02010609060101010101" pitchFamily="49" charset="-122"/>
              </a:rPr>
              <a:t>蛇，挂在杆子上，凡</a:t>
            </a:r>
            <a:r>
              <a:rPr lang="zh-CN" altLang="en-US" sz="3600" dirty="0">
                <a:ea typeface="黑体" panose="02010609060101010101" pitchFamily="49" charset="-122"/>
              </a:rPr>
              <a:t>被蛇咬的，一望这铜蛇，就活了。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约</a:t>
            </a:r>
            <a:r>
              <a:rPr lang="en-US" altLang="zh-CN" sz="3600" dirty="0">
                <a:ea typeface="黑体" panose="02010609060101010101" pitchFamily="49" charset="-122"/>
              </a:rPr>
              <a:t>12:32】</a:t>
            </a:r>
            <a:r>
              <a:rPr lang="zh-CN" altLang="en-US" sz="3600" dirty="0">
                <a:ea typeface="黑体" panose="02010609060101010101" pitchFamily="49" charset="-122"/>
              </a:rPr>
              <a:t>我若从地上被举起来，就要吸引万人来归我。</a:t>
            </a:r>
            <a:r>
              <a:rPr lang="zh-CN" altLang="en-US" sz="3600" dirty="0" smtClean="0">
                <a:ea typeface="黑体" panose="02010609060101010101" pitchFamily="49" charset="-122"/>
              </a:rPr>
              <a:t>”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31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蛇</a:t>
            </a:r>
            <a:endParaRPr lang="zh-CN" altLang="en-US" sz="3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>
                <a:ea typeface="黑体" panose="02010609060101010101" pitchFamily="49" charset="-122"/>
              </a:rPr>
              <a:t> </a:t>
            </a:r>
            <a:r>
              <a:rPr lang="zh-CN" altLang="en-US" sz="3300" dirty="0" smtClean="0">
                <a:ea typeface="黑体" panose="02010609060101010101" pitchFamily="49" charset="-122"/>
              </a:rPr>
              <a:t> 蛇</a:t>
            </a:r>
            <a:r>
              <a:rPr lang="zh-CN" altLang="en-US" sz="3300" dirty="0">
                <a:ea typeface="黑体" panose="02010609060101010101" pitchFamily="49" charset="-122"/>
              </a:rPr>
              <a:t>被撒旦利用，成为其代言人</a:t>
            </a:r>
            <a:r>
              <a:rPr lang="zh-CN" altLang="en-US" sz="3300" dirty="0" smtClean="0">
                <a:ea typeface="黑体" panose="02010609060101010101" pitchFamily="49" charset="-122"/>
              </a:rPr>
              <a:t>。</a:t>
            </a:r>
            <a:endParaRPr lang="en-US" altLang="zh-CN" sz="33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33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 蛇</a:t>
            </a:r>
            <a:r>
              <a:rPr lang="zh-CN" altLang="en-US" sz="3300" dirty="0">
                <a:ea typeface="黑体" panose="02010609060101010101" pitchFamily="49" charset="-122"/>
              </a:rPr>
              <a:t>渺小，看似无害，让夏娃放松</a:t>
            </a:r>
            <a:r>
              <a:rPr lang="zh-CN" altLang="en-US" sz="3300" dirty="0" smtClean="0">
                <a:ea typeface="黑体" panose="02010609060101010101" pitchFamily="49" charset="-122"/>
              </a:rPr>
              <a:t>警惕。</a:t>
            </a:r>
            <a:endParaRPr lang="zh-CN" altLang="en-US" sz="33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235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ea typeface="黑体" panose="02010609060101010101" pitchFamily="49" charset="-122"/>
              </a:rPr>
              <a:t>（撒旦）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上帝</a:t>
            </a:r>
            <a:r>
              <a:rPr lang="zh-CN" altLang="en-US" sz="3300" dirty="0">
                <a:ea typeface="黑体" panose="02010609060101010101" pitchFamily="49" charset="-122"/>
              </a:rPr>
              <a:t>没有造魔鬼，上帝造了</a:t>
            </a:r>
            <a:r>
              <a:rPr lang="zh-CN" altLang="en-US" sz="3300" dirty="0" smtClean="0">
                <a:ea typeface="黑体" panose="02010609060101010101" pitchFamily="49" charset="-122"/>
              </a:rPr>
              <a:t>天使。</a:t>
            </a:r>
            <a:endParaRPr lang="en-US" altLang="zh-CN" sz="33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en-US" altLang="zh-CN" sz="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堕落</a:t>
            </a:r>
            <a:r>
              <a:rPr lang="zh-CN" altLang="en-US" sz="3300" dirty="0">
                <a:ea typeface="黑体" panose="02010609060101010101" pitchFamily="49" charset="-122"/>
              </a:rPr>
              <a:t>的天使成为</a:t>
            </a:r>
            <a:r>
              <a:rPr lang="zh-CN" altLang="en-US" sz="3300" dirty="0" smtClean="0">
                <a:ea typeface="黑体" panose="02010609060101010101" pitchFamily="49" charset="-122"/>
              </a:rPr>
              <a:t>魔鬼。</a:t>
            </a:r>
            <a:endParaRPr lang="zh-CN" altLang="en-US" sz="33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赛</a:t>
            </a:r>
            <a:r>
              <a:rPr lang="en-US" altLang="zh-CN" sz="3600" dirty="0">
                <a:ea typeface="黑体" panose="02010609060101010101" pitchFamily="49" charset="-122"/>
              </a:rPr>
              <a:t>14:12-15】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12“</a:t>
            </a:r>
            <a:r>
              <a:rPr lang="zh-CN" altLang="en-US" sz="3600" dirty="0">
                <a:ea typeface="黑体" panose="02010609060101010101" pitchFamily="49" charset="-122"/>
              </a:rPr>
              <a:t>明亮之星，早晨之子啊！你何竟从天坠落？你这攻败列国的，何竟被砍倒在地上</a:t>
            </a:r>
            <a:r>
              <a:rPr lang="zh-CN" altLang="en-US" sz="3600" dirty="0" smtClean="0">
                <a:ea typeface="黑体" panose="02010609060101010101" pitchFamily="49" charset="-122"/>
              </a:rPr>
              <a:t>？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86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ea typeface="黑体" panose="02010609060101010101" pitchFamily="49" charset="-122"/>
              </a:rPr>
              <a:t>（撒旦）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上帝</a:t>
            </a:r>
            <a:r>
              <a:rPr lang="zh-CN" altLang="en-US" sz="3300" dirty="0">
                <a:ea typeface="黑体" panose="02010609060101010101" pitchFamily="49" charset="-122"/>
              </a:rPr>
              <a:t>没有造魔鬼，上帝造了</a:t>
            </a:r>
            <a:r>
              <a:rPr lang="zh-CN" altLang="en-US" sz="3300" dirty="0" smtClean="0">
                <a:ea typeface="黑体" panose="02010609060101010101" pitchFamily="49" charset="-122"/>
              </a:rPr>
              <a:t>天使</a:t>
            </a:r>
            <a:endParaRPr lang="en-US" altLang="zh-CN" sz="33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堕落</a:t>
            </a:r>
            <a:r>
              <a:rPr lang="zh-CN" altLang="en-US" sz="3300" dirty="0">
                <a:ea typeface="黑体" panose="02010609060101010101" pitchFamily="49" charset="-122"/>
              </a:rPr>
              <a:t>的天使成为魔鬼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赛</a:t>
            </a:r>
            <a:r>
              <a:rPr lang="en-US" altLang="zh-CN" sz="3600" dirty="0">
                <a:ea typeface="黑体" panose="02010609060101010101" pitchFamily="49" charset="-122"/>
              </a:rPr>
              <a:t>14:12-15】</a:t>
            </a: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13</a:t>
            </a:r>
            <a:r>
              <a:rPr lang="zh-CN" altLang="en-US" sz="3600" dirty="0">
                <a:ea typeface="黑体" panose="02010609060101010101" pitchFamily="49" charset="-122"/>
              </a:rPr>
              <a:t>你心里曾说：‘我要升到天上，我要高举我的宝座在　神众星以上；我要坐在聚会的山上，在北方的极处</a:t>
            </a:r>
            <a:r>
              <a:rPr lang="zh-CN" altLang="en-US" sz="3600" dirty="0" smtClean="0">
                <a:ea typeface="黑体" panose="02010609060101010101" pitchFamily="49" charset="-122"/>
              </a:rPr>
              <a:t>；</a:t>
            </a:r>
            <a:endParaRPr lang="zh-CN" altLang="en-US" sz="3600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6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ea typeface="黑体" panose="02010609060101010101" pitchFamily="49" charset="-122"/>
              </a:rPr>
              <a:t>（撒旦）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上帝</a:t>
            </a:r>
            <a:r>
              <a:rPr lang="zh-CN" altLang="en-US" sz="3300" dirty="0">
                <a:ea typeface="黑体" panose="02010609060101010101" pitchFamily="49" charset="-122"/>
              </a:rPr>
              <a:t>没有造魔鬼，上帝造了</a:t>
            </a:r>
            <a:r>
              <a:rPr lang="zh-CN" altLang="en-US" sz="3300" dirty="0" smtClean="0">
                <a:ea typeface="黑体" panose="02010609060101010101" pitchFamily="49" charset="-122"/>
              </a:rPr>
              <a:t>天使</a:t>
            </a:r>
            <a:endParaRPr lang="en-US" altLang="zh-CN" sz="33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300" dirty="0" smtClean="0">
                <a:ea typeface="黑体" panose="02010609060101010101" pitchFamily="49" charset="-122"/>
              </a:rPr>
              <a:t>堕落</a:t>
            </a:r>
            <a:r>
              <a:rPr lang="zh-CN" altLang="en-US" sz="3300" dirty="0">
                <a:ea typeface="黑体" panose="02010609060101010101" pitchFamily="49" charset="-122"/>
              </a:rPr>
              <a:t>的天使成为魔鬼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赛</a:t>
            </a:r>
            <a:r>
              <a:rPr lang="en-US" altLang="zh-CN" sz="3600" dirty="0">
                <a:ea typeface="黑体" panose="02010609060101010101" pitchFamily="49" charset="-122"/>
              </a:rPr>
              <a:t>14:12-15】</a:t>
            </a:r>
          </a:p>
          <a:p>
            <a:pPr marL="0" indent="0">
              <a:buNone/>
            </a:pPr>
            <a:r>
              <a:rPr lang="en-US" altLang="zh-CN" sz="3600" dirty="0" smtClean="0">
                <a:ea typeface="黑体" panose="02010609060101010101" pitchFamily="49" charset="-122"/>
              </a:rPr>
              <a:t>14</a:t>
            </a:r>
            <a:r>
              <a:rPr lang="zh-CN" altLang="en-US" sz="3600" dirty="0">
                <a:ea typeface="黑体" panose="02010609060101010101" pitchFamily="49" charset="-122"/>
              </a:rPr>
              <a:t>我要升到高云之上，我要与至上者同等。’</a:t>
            </a: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15</a:t>
            </a:r>
            <a:r>
              <a:rPr lang="zh-CN" altLang="en-US" sz="3600" dirty="0">
                <a:ea typeface="黑体" panose="02010609060101010101" pitchFamily="49" charset="-122"/>
              </a:rPr>
              <a:t>然而你必坠落阴间，到坑中极深之处。</a:t>
            </a:r>
          </a:p>
        </p:txBody>
      </p:sp>
    </p:spTree>
    <p:extLst>
      <p:ext uri="{BB962C8B-B14F-4D97-AF65-F5344CB8AC3E}">
        <p14:creationId xmlns:p14="http://schemas.microsoft.com/office/powerpoint/2010/main" val="248534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魔鬼</a:t>
            </a:r>
            <a:r>
              <a:rPr lang="zh-CN" altLang="en-US" sz="3600" dirty="0">
                <a:ea typeface="黑体" panose="02010609060101010101" pitchFamily="49" charset="-122"/>
              </a:rPr>
              <a:t>（撒旦</a:t>
            </a:r>
            <a:r>
              <a:rPr lang="zh-CN" altLang="en-US" sz="3600" dirty="0" smtClean="0">
                <a:ea typeface="黑体" panose="02010609060101010101" pitchFamily="49" charset="-122"/>
              </a:rPr>
              <a:t>）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上帝</a:t>
            </a:r>
            <a:r>
              <a:rPr lang="zh-CN" altLang="en-US" sz="3600" dirty="0">
                <a:ea typeface="黑体" panose="02010609060101010101" pitchFamily="49" charset="-122"/>
              </a:rPr>
              <a:t>没有造魔鬼，上帝造了</a:t>
            </a:r>
            <a:r>
              <a:rPr lang="zh-CN" altLang="en-US" sz="3600" dirty="0" smtClean="0">
                <a:ea typeface="黑体" panose="02010609060101010101" pitchFamily="49" charset="-122"/>
              </a:rPr>
              <a:t>天使。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en-US" altLang="zh-CN" sz="3600" dirty="0" smtClean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 堕落</a:t>
            </a:r>
            <a:r>
              <a:rPr lang="zh-CN" altLang="en-US" sz="3600" dirty="0">
                <a:ea typeface="黑体" panose="02010609060101010101" pitchFamily="49" charset="-122"/>
              </a:rPr>
              <a:t>的天使成为</a:t>
            </a:r>
            <a:r>
              <a:rPr lang="zh-CN" altLang="en-US" sz="3600" dirty="0" smtClean="0">
                <a:ea typeface="黑体" panose="02010609060101010101" pitchFamily="49" charset="-122"/>
              </a:rPr>
              <a:t>魔鬼。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亚当</a:t>
            </a:r>
            <a:r>
              <a:rPr lang="zh-CN" altLang="en-US" sz="3600" dirty="0">
                <a:ea typeface="黑体" panose="02010609060101010101" pitchFamily="49" charset="-122"/>
              </a:rPr>
              <a:t>犯罪之后，魔鬼成了这世界的王</a:t>
            </a:r>
            <a:r>
              <a:rPr lang="zh-CN" altLang="en-US" sz="3600" dirty="0" smtClean="0">
                <a:ea typeface="黑体" panose="02010609060101010101" pitchFamily="49" charset="-122"/>
              </a:rPr>
              <a:t>。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zh-CN" altLang="en-US" sz="3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>
                <a:ea typeface="黑体" panose="02010609060101010101" pitchFamily="49" charset="-122"/>
              </a:rPr>
              <a:t>末世的时候，魔鬼最终被上帝审判。</a:t>
            </a:r>
          </a:p>
        </p:txBody>
      </p:sp>
    </p:spTree>
    <p:extLst>
      <p:ext uri="{BB962C8B-B14F-4D97-AF65-F5344CB8AC3E}">
        <p14:creationId xmlns:p14="http://schemas.microsoft.com/office/powerpoint/2010/main" val="13152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15602"/>
          </a:xfrm>
        </p:spPr>
        <p:txBody>
          <a:bodyPr/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980729"/>
            <a:ext cx="8407846" cy="57606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3600" dirty="0">
                <a:ea typeface="黑体" panose="02010609060101010101" pitchFamily="49" charset="-122"/>
              </a:rPr>
              <a:t> </a:t>
            </a:r>
            <a:r>
              <a:rPr lang="zh-CN" altLang="en-US" sz="3600" dirty="0" smtClean="0">
                <a:ea typeface="黑体" panose="02010609060101010101" pitchFamily="49" charset="-122"/>
              </a:rPr>
              <a:t>罪</a:t>
            </a:r>
            <a:endParaRPr lang="zh-CN" altLang="en-US" sz="3600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ea typeface="黑体" panose="02010609060101010101" pitchFamily="49" charset="-122"/>
              </a:rPr>
              <a:t>【</a:t>
            </a:r>
            <a:r>
              <a:rPr lang="zh-CN" altLang="en-US" sz="3600" dirty="0">
                <a:ea typeface="黑体" panose="02010609060101010101" pitchFamily="49" charset="-122"/>
              </a:rPr>
              <a:t>罗</a:t>
            </a:r>
            <a:r>
              <a:rPr lang="en-US" altLang="zh-CN" sz="3600" dirty="0">
                <a:ea typeface="黑体" panose="02010609060101010101" pitchFamily="49" charset="-122"/>
              </a:rPr>
              <a:t>5:12a】</a:t>
            </a:r>
            <a:r>
              <a:rPr lang="zh-CN" altLang="en-US" sz="3600" dirty="0">
                <a:ea typeface="黑体" panose="02010609060101010101" pitchFamily="49" charset="-122"/>
              </a:rPr>
              <a:t>这就如罪是从一人入了世界，死又是从罪来的</a:t>
            </a:r>
            <a:r>
              <a:rPr lang="en-US" altLang="zh-CN" sz="3600" dirty="0" smtClean="0">
                <a:ea typeface="黑体" panose="02010609060101010101" pitchFamily="49" charset="-122"/>
              </a:rPr>
              <a:t>……</a:t>
            </a:r>
          </a:p>
          <a:p>
            <a:pPr marL="0" indent="0">
              <a:buNone/>
            </a:pPr>
            <a:endParaRPr lang="en-US" altLang="zh-CN" sz="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上帝</a:t>
            </a:r>
            <a:r>
              <a:rPr lang="zh-CN" altLang="en-US" sz="3600" dirty="0">
                <a:ea typeface="黑体" panose="02010609060101010101" pitchFamily="49" charset="-122"/>
              </a:rPr>
              <a:t>不是罪的</a:t>
            </a:r>
            <a:r>
              <a:rPr lang="zh-CN" altLang="en-US" sz="3600" dirty="0" smtClean="0">
                <a:ea typeface="黑体" panose="02010609060101010101" pitchFamily="49" charset="-122"/>
              </a:rPr>
              <a:t>源头</a:t>
            </a:r>
            <a:endParaRPr lang="en-US" altLang="zh-CN" sz="3600" dirty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2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罪</a:t>
            </a:r>
            <a:r>
              <a:rPr lang="zh-CN" altLang="en-US" sz="3600" dirty="0">
                <a:ea typeface="黑体" panose="02010609060101010101" pitchFamily="49" charset="-122"/>
              </a:rPr>
              <a:t>的责任在人自己</a:t>
            </a:r>
            <a:r>
              <a:rPr lang="zh-CN" altLang="en-US" sz="3600" dirty="0" smtClean="0">
                <a:ea typeface="黑体" panose="02010609060101010101" pitchFamily="49" charset="-122"/>
              </a:rPr>
              <a:t>身上</a:t>
            </a:r>
            <a:endParaRPr lang="en-US" altLang="zh-CN" sz="3600" dirty="0" smtClean="0">
              <a:ea typeface="黑体" panose="02010609060101010101" pitchFamily="49" charset="-122"/>
            </a:endParaRPr>
          </a:p>
          <a:p>
            <a:pPr marL="342900" lvl="1" indent="0">
              <a:buNone/>
            </a:pPr>
            <a:endParaRPr lang="zh-CN" altLang="en-US" sz="2600" dirty="0">
              <a:ea typeface="黑体" panose="02010609060101010101" pitchFamily="49" charset="-122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ea typeface="黑体" panose="02010609060101010101" pitchFamily="49" charset="-122"/>
              </a:rPr>
              <a:t>女人</a:t>
            </a:r>
            <a:r>
              <a:rPr lang="zh-CN" altLang="en-US" sz="3600" dirty="0">
                <a:ea typeface="黑体" panose="02010609060101010101" pitchFamily="49" charset="-122"/>
              </a:rPr>
              <a:t>（夏娃）先犯罪，但是罪责由男人（亚当）担负</a:t>
            </a:r>
          </a:p>
        </p:txBody>
      </p:sp>
    </p:spTree>
    <p:extLst>
      <p:ext uri="{BB962C8B-B14F-4D97-AF65-F5344CB8AC3E}">
        <p14:creationId xmlns:p14="http://schemas.microsoft.com/office/powerpoint/2010/main" val="309393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3738</TotalTime>
  <Words>1069</Words>
  <Application>Microsoft Office PowerPoint</Application>
  <PresentationFormat>全屏显示(4:3)</PresentationFormat>
  <Paragraphs>138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7" baseType="lpstr">
      <vt:lpstr>新細明體</vt:lpstr>
      <vt:lpstr>黑体</vt:lpstr>
      <vt:lpstr>宋体</vt:lpstr>
      <vt:lpstr>Arial</vt:lpstr>
      <vt:lpstr>Calibri</vt:lpstr>
      <vt:lpstr>Calibri Light</vt:lpstr>
      <vt:lpstr>Wingdings</vt:lpstr>
      <vt:lpstr>1_Office 主题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创世记查经_5</vt:lpstr>
      <vt:lpstr>问题讨论：</vt:lpstr>
      <vt:lpstr>思考问题：（回家思考，这次不讨论）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430</cp:revision>
  <dcterms:created xsi:type="dcterms:W3CDTF">2014-02-25T17:54:08Z</dcterms:created>
  <dcterms:modified xsi:type="dcterms:W3CDTF">2017-06-09T04:21:31Z</dcterms:modified>
</cp:coreProperties>
</file>