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6"/>
  </p:notesMasterIdLst>
  <p:handoutMasterIdLst>
    <p:handoutMasterId r:id="rId27"/>
  </p:handoutMasterIdLst>
  <p:sldIdLst>
    <p:sldId id="622" r:id="rId2"/>
    <p:sldId id="803" r:id="rId3"/>
    <p:sldId id="804" r:id="rId4"/>
    <p:sldId id="805" r:id="rId5"/>
    <p:sldId id="806" r:id="rId6"/>
    <p:sldId id="807" r:id="rId7"/>
    <p:sldId id="808" r:id="rId8"/>
    <p:sldId id="809" r:id="rId9"/>
    <p:sldId id="810" r:id="rId10"/>
    <p:sldId id="811" r:id="rId11"/>
    <p:sldId id="812" r:id="rId12"/>
    <p:sldId id="785" r:id="rId13"/>
    <p:sldId id="786" r:id="rId14"/>
    <p:sldId id="787" r:id="rId15"/>
    <p:sldId id="813" r:id="rId16"/>
    <p:sldId id="788" r:id="rId17"/>
    <p:sldId id="814" r:id="rId18"/>
    <p:sldId id="815" r:id="rId19"/>
    <p:sldId id="816" r:id="rId20"/>
    <p:sldId id="817" r:id="rId21"/>
    <p:sldId id="818" r:id="rId22"/>
    <p:sldId id="789" r:id="rId23"/>
    <p:sldId id="790" r:id="rId24"/>
    <p:sldId id="74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2" d="100"/>
          <a:sy n="72" d="100"/>
        </p:scale>
        <p:origin x="54" y="13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2017/8/18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2017/8/18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2017/8/18</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2017/8/18</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2017/8/18</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2017/8/18</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2017/8/18</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2017/8/18</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2017/8/18</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2017/8/18</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2017/8/18</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2017/8/18</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2017/8/18</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2017/8/18</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神记念挪亚和挪亚方舟里的一切走兽牲畜。　神叫风吹地，水势渐落。</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remembered Noah, and every living thing, and all the animals that were with him in the ark. And God made a wind to pass over the earth, and the waters subsided.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渊源和天上的窗户都闭塞了，天上的大雨也止住了。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fountains of the deep and the windows of heaven were also stopped, and the rain from heaven was restrained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一切走兽、昆虫、飞鸟，和地上所有的动物，各从其类，也都出了方舟。</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Every animal, every creeping thing, every bird, and whatever creeps on the earth, according to their families, went out of the ark.</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挪亚为耶和华筑了一座坛，拿各类洁净的牲畜、飞鸟献在坛上为燔祭。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Noah built an altar to the LORD, and took of every clean animal and of every clean bird, and offered burnt offerings on the altar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952082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耶和华闻那馨香之气，就心里说：“我不再因人的缘故咒诅地（人从小时心里怀着恶念），也不再按着我才行的，灭各种的活物了。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LORD smelled a soothing aroma. Then the LORD said in His heart, "I will never again curse the ground for man's sake, although the imagination of man's heart is evil from his youth; nor will I again destroy every living thing as I have done.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地还存留的时候，稼穑、寒暑、冬夏、昼夜就永不停息了。”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"While the earth remains, Seedtime and harvest, Cold and heat, Winter and summer, And day and night Shall not cease."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306072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lvl="0"/>
            <a:r>
              <a:rPr lang="zh-CN" altLang="zh-CN" sz="3600" b="1" dirty="0">
                <a:latin typeface="黑体" panose="02010609060101010101" pitchFamily="49" charset="-122"/>
                <a:ea typeface="黑体" panose="02010609060101010101" pitchFamily="49" charset="-122"/>
              </a:rPr>
              <a:t>洪水显明了神</a:t>
            </a:r>
            <a:r>
              <a:rPr lang="zh-CN" altLang="zh-CN" sz="3600" b="1" dirty="0" smtClean="0">
                <a:latin typeface="黑体" panose="02010609060101010101" pitchFamily="49" charset="-122"/>
                <a:ea typeface="黑体" panose="02010609060101010101" pitchFamily="49" charset="-122"/>
              </a:rPr>
              <a:t>……</a:t>
            </a:r>
            <a:endParaRPr lang="zh-CN" altLang="zh-CN" sz="3600" b="1" dirty="0">
              <a:latin typeface="黑体" panose="02010609060101010101" pitchFamily="49" charset="-122"/>
              <a:ea typeface="黑体" panose="02010609060101010101" pitchFamily="49" charset="-122"/>
            </a:endParaRPr>
          </a:p>
          <a:p>
            <a:pPr marL="742950" indent="-742950">
              <a:buAutoNum type="ea1ChsPeriod"/>
            </a:pPr>
            <a:r>
              <a:rPr lang="zh-CN" altLang="zh-CN" sz="3600" b="1" dirty="0" smtClean="0">
                <a:latin typeface="黑体" panose="02010609060101010101" pitchFamily="49" charset="-122"/>
                <a:ea typeface="黑体" panose="02010609060101010101" pitchFamily="49" charset="-122"/>
              </a:rPr>
              <a:t>神</a:t>
            </a:r>
            <a:r>
              <a:rPr lang="zh-CN" altLang="zh-CN" sz="3600" b="1" dirty="0">
                <a:latin typeface="黑体" panose="02010609060101010101" pitchFamily="49" charset="-122"/>
                <a:ea typeface="黑体" panose="02010609060101010101" pitchFamily="49" charset="-122"/>
              </a:rPr>
              <a:t>对受造之物的统治</a:t>
            </a:r>
            <a:r>
              <a:rPr lang="zh-CN" altLang="zh-CN" sz="3600" b="1" dirty="0" smtClean="0">
                <a:latin typeface="黑体" panose="02010609060101010101" pitchFamily="49" charset="-122"/>
                <a:ea typeface="黑体" panose="02010609060101010101" pitchFamily="49" charset="-122"/>
              </a:rPr>
              <a:t>力</a:t>
            </a:r>
            <a:endParaRPr lang="en-US" altLang="zh-CN" sz="3600" b="1" dirty="0" smtClean="0">
              <a:latin typeface="黑体" panose="02010609060101010101" pitchFamily="49" charset="-122"/>
              <a:ea typeface="黑体" panose="02010609060101010101" pitchFamily="49" charset="-122"/>
            </a:endParaRPr>
          </a:p>
          <a:p>
            <a:pPr marL="742950" indent="-742950">
              <a:buAutoNum type="ea1ChsPeriod"/>
            </a:pPr>
            <a:endParaRPr lang="zh-CN" altLang="zh-CN" sz="3600" b="1" dirty="0">
              <a:latin typeface="黑体" panose="02010609060101010101" pitchFamily="49" charset="-122"/>
              <a:ea typeface="黑体" panose="02010609060101010101" pitchFamily="49" charset="-122"/>
            </a:endParaRPr>
          </a:p>
          <a:p>
            <a:pPr marL="0" indent="0">
              <a:buNone/>
            </a:pPr>
            <a:r>
              <a:rPr lang="zh-CN" altLang="zh-CN" sz="3600" b="1" dirty="0">
                <a:latin typeface="黑体" panose="02010609060101010101" pitchFamily="49" charset="-122"/>
                <a:ea typeface="黑体" panose="02010609060101010101" pitchFamily="49" charset="-122"/>
              </a:rPr>
              <a:t>二</a:t>
            </a:r>
            <a:r>
              <a:rPr lang="en-US" altLang="zh-CN" sz="3600" b="1" dirty="0">
                <a:latin typeface="黑体" panose="02010609060101010101" pitchFamily="49" charset="-122"/>
                <a:ea typeface="黑体" panose="02010609060101010101" pitchFamily="49" charset="-122"/>
              </a:rPr>
              <a:t>. </a:t>
            </a:r>
            <a:r>
              <a:rPr lang="zh-CN" altLang="zh-CN" sz="3600" b="1" dirty="0">
                <a:latin typeface="黑体" panose="02010609060101010101" pitchFamily="49" charset="-122"/>
                <a:ea typeface="黑体" panose="02010609060101010101" pitchFamily="49" charset="-122"/>
              </a:rPr>
              <a:t>神对罪的绝对</a:t>
            </a:r>
            <a:r>
              <a:rPr lang="zh-CN" altLang="zh-CN" sz="3600" b="1" dirty="0" smtClean="0">
                <a:latin typeface="黑体" panose="02010609060101010101" pitchFamily="49" charset="-122"/>
                <a:ea typeface="黑体" panose="02010609060101010101" pitchFamily="49" charset="-122"/>
              </a:rPr>
              <a:t>憎恶</a:t>
            </a:r>
            <a:endParaRPr lang="en-US" altLang="zh-CN" sz="3600" b="1" dirty="0" smtClean="0">
              <a:latin typeface="黑体" panose="02010609060101010101" pitchFamily="49" charset="-122"/>
              <a:ea typeface="黑体" panose="02010609060101010101" pitchFamily="49" charset="-122"/>
            </a:endParaRPr>
          </a:p>
          <a:p>
            <a:pPr marL="0" indent="0">
              <a:buNone/>
            </a:pPr>
            <a:endParaRPr lang="zh-CN" altLang="zh-CN" sz="3600" b="1" dirty="0">
              <a:latin typeface="黑体" panose="02010609060101010101" pitchFamily="49" charset="-122"/>
              <a:ea typeface="黑体" panose="02010609060101010101" pitchFamily="49" charset="-122"/>
            </a:endParaRPr>
          </a:p>
          <a:p>
            <a:pPr marL="0" indent="0">
              <a:buNone/>
            </a:pPr>
            <a:r>
              <a:rPr lang="zh-CN" altLang="zh-CN" sz="3600" b="1" dirty="0">
                <a:latin typeface="黑体" panose="02010609060101010101" pitchFamily="49" charset="-122"/>
                <a:ea typeface="黑体" panose="02010609060101010101" pitchFamily="49" charset="-122"/>
              </a:rPr>
              <a:t>三</a:t>
            </a:r>
            <a:r>
              <a:rPr lang="en-US" altLang="zh-CN" sz="3600" b="1" dirty="0">
                <a:latin typeface="黑体" panose="02010609060101010101" pitchFamily="49" charset="-122"/>
                <a:ea typeface="黑体" panose="02010609060101010101" pitchFamily="49" charset="-122"/>
              </a:rPr>
              <a:t>. </a:t>
            </a:r>
            <a:r>
              <a:rPr lang="zh-CN" altLang="zh-CN" sz="3600" b="1" dirty="0">
                <a:latin typeface="黑体" panose="02010609060101010101" pitchFamily="49" charset="-122"/>
                <a:ea typeface="黑体" panose="02010609060101010101" pitchFamily="49" charset="-122"/>
              </a:rPr>
              <a:t>神对罪人的</a:t>
            </a:r>
            <a:r>
              <a:rPr lang="zh-CN" altLang="zh-CN" sz="3600" b="1" dirty="0" smtClean="0">
                <a:latin typeface="黑体" panose="02010609060101010101" pitchFamily="49" charset="-122"/>
                <a:ea typeface="黑体" panose="02010609060101010101" pitchFamily="49" charset="-122"/>
              </a:rPr>
              <a:t>审判</a:t>
            </a:r>
            <a:endParaRPr lang="en-US" altLang="zh-CN" sz="3600" b="1" dirty="0" smtClean="0">
              <a:latin typeface="黑体" panose="02010609060101010101" pitchFamily="49" charset="-122"/>
              <a:ea typeface="黑体" panose="02010609060101010101" pitchFamily="49" charset="-122"/>
            </a:endParaRPr>
          </a:p>
          <a:p>
            <a:pPr marL="0" indent="0">
              <a:buNone/>
            </a:pPr>
            <a:endParaRPr lang="zh-CN" altLang="zh-CN" sz="3600" b="1" dirty="0">
              <a:latin typeface="黑体" panose="02010609060101010101" pitchFamily="49" charset="-122"/>
              <a:ea typeface="黑体" panose="02010609060101010101" pitchFamily="49" charset="-122"/>
            </a:endParaRPr>
          </a:p>
          <a:p>
            <a:pPr marL="0" indent="0">
              <a:buNone/>
            </a:pPr>
            <a:r>
              <a:rPr lang="zh-CN" altLang="zh-CN" sz="3600" b="1" dirty="0">
                <a:latin typeface="黑体" panose="02010609060101010101" pitchFamily="49" charset="-122"/>
                <a:ea typeface="黑体" panose="02010609060101010101" pitchFamily="49" charset="-122"/>
              </a:rPr>
              <a:t>四</a:t>
            </a:r>
            <a:r>
              <a:rPr lang="en-US" altLang="zh-CN" sz="3600" b="1" dirty="0">
                <a:latin typeface="黑体" panose="02010609060101010101" pitchFamily="49" charset="-122"/>
                <a:ea typeface="黑体" panose="02010609060101010101" pitchFamily="49" charset="-122"/>
              </a:rPr>
              <a:t>. </a:t>
            </a:r>
            <a:r>
              <a:rPr lang="zh-CN" altLang="zh-CN" sz="3600" b="1" dirty="0" smtClean="0">
                <a:latin typeface="黑体" panose="02010609060101010101" pitchFamily="49" charset="-122"/>
                <a:ea typeface="黑体" panose="02010609060101010101" pitchFamily="49" charset="-122"/>
              </a:rPr>
              <a:t>神</a:t>
            </a:r>
            <a:r>
              <a:rPr lang="zh-CN" altLang="zh-CN" sz="3600" b="1" dirty="0">
                <a:latin typeface="黑体" panose="02010609060101010101" pitchFamily="49" charset="-122"/>
                <a:ea typeface="黑体" panose="02010609060101010101" pitchFamily="49" charset="-122"/>
              </a:rPr>
              <a:t>对罪人</a:t>
            </a:r>
            <a:r>
              <a:rPr lang="zh-CN" altLang="zh-CN" sz="3600" b="1" dirty="0" smtClean="0">
                <a:latin typeface="黑体" panose="02010609060101010101" pitchFamily="49" charset="-122"/>
                <a:ea typeface="黑体" panose="02010609060101010101" pitchFamily="49" charset="-122"/>
              </a:rPr>
              <a:t>的忍耐</a:t>
            </a:r>
            <a:endParaRPr lang="en-US" altLang="zh-CN" sz="3600" b="1" dirty="0" smtClean="0">
              <a:latin typeface="黑体" panose="02010609060101010101" pitchFamily="49" charset="-122"/>
              <a:ea typeface="黑体" panose="02010609060101010101" pitchFamily="49" charset="-122"/>
            </a:endParaRPr>
          </a:p>
          <a:p>
            <a:pPr marL="0" indent="0">
              <a:buNone/>
            </a:pPr>
            <a:r>
              <a:rPr lang="en-US" altLang="zh-CN" sz="3600" b="1" dirty="0">
                <a:latin typeface="黑体" panose="02010609060101010101" pitchFamily="49" charset="-122"/>
                <a:ea typeface="黑体" panose="02010609060101010101" pitchFamily="49" charset="-122"/>
              </a:rPr>
              <a:t> </a:t>
            </a:r>
            <a:r>
              <a:rPr lang="en-US" altLang="zh-CN" sz="3600" b="1" dirty="0" smtClean="0">
                <a:latin typeface="黑体" panose="02010609060101010101" pitchFamily="49" charset="-122"/>
                <a:ea typeface="黑体" panose="02010609060101010101" pitchFamily="49" charset="-122"/>
              </a:rPr>
              <a:t>   </a:t>
            </a:r>
            <a:r>
              <a:rPr lang="zh-CN" altLang="en-US" sz="3600" b="1" dirty="0" smtClean="0">
                <a:latin typeface="黑体" panose="02010609060101010101" pitchFamily="49" charset="-122"/>
                <a:ea typeface="黑体" panose="02010609060101010101" pitchFamily="49" charset="-122"/>
              </a:rPr>
              <a:t>（</a:t>
            </a:r>
            <a:r>
              <a:rPr lang="zh-CN" altLang="zh-CN" sz="3600" b="1" dirty="0" smtClean="0">
                <a:latin typeface="黑体" panose="02010609060101010101" pitchFamily="49" charset="-122"/>
                <a:ea typeface="黑体" panose="02010609060101010101" pitchFamily="49" charset="-122"/>
              </a:rPr>
              <a:t>提前</a:t>
            </a:r>
            <a:r>
              <a:rPr lang="en-US" altLang="zh-CN" sz="3600" b="1" dirty="0">
                <a:latin typeface="黑体" panose="02010609060101010101" pitchFamily="49" charset="-122"/>
                <a:ea typeface="黑体" panose="02010609060101010101" pitchFamily="49" charset="-122"/>
              </a:rPr>
              <a:t>120</a:t>
            </a:r>
            <a:r>
              <a:rPr lang="zh-CN" altLang="zh-CN" sz="3600" b="1" dirty="0">
                <a:latin typeface="黑体" panose="02010609060101010101" pitchFamily="49" charset="-122"/>
                <a:ea typeface="黑体" panose="02010609060101010101" pitchFamily="49" charset="-122"/>
              </a:rPr>
              <a:t>年的</a:t>
            </a:r>
            <a:r>
              <a:rPr lang="zh-CN" altLang="zh-CN" sz="3600" b="1" dirty="0" smtClean="0">
                <a:latin typeface="黑体" panose="02010609060101010101" pitchFamily="49" charset="-122"/>
                <a:ea typeface="黑体" panose="02010609060101010101" pitchFamily="49" charset="-122"/>
              </a:rPr>
              <a:t>警告</a:t>
            </a:r>
            <a:r>
              <a:rPr lang="zh-CN" altLang="en-US" sz="3600" b="1" dirty="0" smtClean="0">
                <a:latin typeface="黑体" panose="02010609060101010101" pitchFamily="49" charset="-122"/>
                <a:ea typeface="黑体" panose="02010609060101010101" pitchFamily="49" charset="-122"/>
              </a:rPr>
              <a:t>）</a:t>
            </a:r>
            <a:endParaRPr lang="en-US" altLang="zh-CN" sz="3600" b="1" dirty="0" smtClean="0">
              <a:latin typeface="黑体" panose="02010609060101010101" pitchFamily="49" charset="-122"/>
              <a:ea typeface="黑体" panose="02010609060101010101" pitchFamily="49" charset="-122"/>
            </a:endParaRPr>
          </a:p>
          <a:p>
            <a:pPr marL="0" indent="0">
              <a:buNone/>
            </a:pPr>
            <a:endParaRPr lang="en-US" altLang="zh-CN" sz="3600" b="1" dirty="0" smtClean="0">
              <a:latin typeface="黑体" panose="02010609060101010101" pitchFamily="49" charset="-122"/>
              <a:ea typeface="黑体" panose="02010609060101010101" pitchFamily="49" charset="-122"/>
            </a:endParaRPr>
          </a:p>
          <a:p>
            <a:pPr marL="0" indent="0">
              <a:buNone/>
            </a:pPr>
            <a:r>
              <a:rPr lang="zh-CN" altLang="zh-CN" sz="3600" b="1" dirty="0" smtClean="0">
                <a:latin typeface="黑体" panose="02010609060101010101" pitchFamily="49" charset="-122"/>
                <a:ea typeface="黑体" panose="02010609060101010101" pitchFamily="49" charset="-122"/>
              </a:rPr>
              <a:t>五</a:t>
            </a:r>
            <a:r>
              <a:rPr lang="en-US" altLang="zh-CN" sz="3600" b="1" dirty="0">
                <a:latin typeface="黑体" panose="02010609060101010101" pitchFamily="49" charset="-122"/>
                <a:ea typeface="黑体" panose="02010609060101010101" pitchFamily="49" charset="-122"/>
              </a:rPr>
              <a:t>. </a:t>
            </a:r>
            <a:r>
              <a:rPr lang="zh-CN" altLang="zh-CN" sz="3600" b="1" dirty="0">
                <a:latin typeface="黑体" panose="02010609060101010101" pitchFamily="49" charset="-122"/>
                <a:ea typeface="黑体" panose="02010609060101010101" pitchFamily="49" charset="-122"/>
              </a:rPr>
              <a:t>神对义人的保守</a:t>
            </a:r>
          </a:p>
        </p:txBody>
      </p:sp>
    </p:spTree>
    <p:extLst>
      <p:ext uri="{BB962C8B-B14F-4D97-AF65-F5344CB8AC3E}">
        <p14:creationId xmlns:p14="http://schemas.microsoft.com/office/powerpoint/2010/main" val="3716032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buNone/>
            </a:pPr>
            <a:r>
              <a:rPr lang="zh-CN" altLang="zh-CN" sz="3600" b="1" dirty="0">
                <a:latin typeface="黑体" panose="02010609060101010101" pitchFamily="49" charset="-122"/>
                <a:ea typeface="黑体" panose="02010609060101010101" pitchFamily="49" charset="-122"/>
              </a:rPr>
              <a:t>结论</a:t>
            </a:r>
            <a:r>
              <a:rPr lang="zh-CN" altLang="zh-CN" sz="3600" b="1" dirty="0" smtClean="0">
                <a:latin typeface="黑体" panose="02010609060101010101" pitchFamily="49" charset="-122"/>
                <a:ea typeface="黑体" panose="02010609060101010101" pitchFamily="49" charset="-122"/>
              </a:rPr>
              <a:t>：</a:t>
            </a:r>
            <a:endParaRPr lang="en-US" altLang="zh-CN" sz="3600" b="1" dirty="0" smtClean="0">
              <a:latin typeface="黑体" panose="02010609060101010101" pitchFamily="49" charset="-122"/>
              <a:ea typeface="黑体" panose="02010609060101010101" pitchFamily="49" charset="-122"/>
            </a:endParaRPr>
          </a:p>
          <a:p>
            <a:pPr marL="0" indent="0">
              <a:buNone/>
            </a:pPr>
            <a:endParaRPr lang="zh-CN" altLang="zh-CN" sz="3600" dirty="0">
              <a:latin typeface="黑体" panose="02010609060101010101" pitchFamily="49" charset="-122"/>
              <a:ea typeface="黑体" panose="02010609060101010101" pitchFamily="49" charset="-122"/>
            </a:endParaRPr>
          </a:p>
          <a:p>
            <a:pPr lvl="0"/>
            <a:r>
              <a:rPr lang="zh-CN" altLang="zh-CN" sz="3600" b="1" dirty="0">
                <a:latin typeface="黑体" panose="02010609060101010101" pitchFamily="49" charset="-122"/>
                <a:ea typeface="黑体" panose="02010609060101010101" pitchFamily="49" charset="-122"/>
              </a:rPr>
              <a:t>洪水表明神如何审判罪人，以及神保护信靠祂的人</a:t>
            </a:r>
            <a:r>
              <a:rPr lang="zh-CN" altLang="zh-CN" sz="3600" b="1" dirty="0" smtClean="0">
                <a:latin typeface="黑体" panose="02010609060101010101" pitchFamily="49" charset="-122"/>
                <a:ea typeface="黑体" panose="02010609060101010101" pitchFamily="49" charset="-122"/>
              </a:rPr>
              <a:t>。</a:t>
            </a:r>
            <a:endParaRPr lang="en-US" altLang="zh-CN" sz="3600" b="1" dirty="0" smtClean="0">
              <a:latin typeface="黑体" panose="02010609060101010101" pitchFamily="49" charset="-122"/>
              <a:ea typeface="黑体" panose="02010609060101010101" pitchFamily="49" charset="-122"/>
            </a:endParaRPr>
          </a:p>
          <a:p>
            <a:pPr lvl="0"/>
            <a:endParaRPr lang="zh-CN" altLang="zh-CN" sz="3600" dirty="0">
              <a:latin typeface="黑体" panose="02010609060101010101" pitchFamily="49" charset="-122"/>
              <a:ea typeface="黑体" panose="02010609060101010101" pitchFamily="49" charset="-122"/>
            </a:endParaRPr>
          </a:p>
          <a:p>
            <a:pPr lvl="0"/>
            <a:r>
              <a:rPr lang="zh-CN" altLang="zh-CN" sz="3600" b="1" dirty="0">
                <a:latin typeface="黑体" panose="02010609060101010101" pitchFamily="49" charset="-122"/>
                <a:ea typeface="黑体" panose="02010609060101010101" pitchFamily="49" charset="-122"/>
              </a:rPr>
              <a:t>洪水是一个严厉警戒</a:t>
            </a:r>
            <a:r>
              <a:rPr lang="zh-CN" altLang="zh-CN" sz="3600" b="1" dirty="0" smtClean="0">
                <a:latin typeface="黑体" panose="02010609060101010101" pitchFamily="49" charset="-122"/>
                <a:ea typeface="黑体" panose="02010609060101010101" pitchFamily="49" charset="-122"/>
              </a:rPr>
              <a:t>，</a:t>
            </a:r>
            <a:r>
              <a:rPr lang="zh-CN" altLang="en-US" sz="3600" b="1" dirty="0" smtClean="0">
                <a:latin typeface="黑体" panose="02010609060101010101" pitchFamily="49" charset="-122"/>
                <a:ea typeface="黑体" panose="02010609060101010101" pitchFamily="49" charset="-122"/>
              </a:rPr>
              <a:t>指向</a:t>
            </a:r>
            <a:r>
              <a:rPr lang="zh-CN" altLang="zh-CN" sz="3600" b="1" dirty="0" smtClean="0">
                <a:latin typeface="黑体" panose="02010609060101010101" pitchFamily="49" charset="-122"/>
                <a:ea typeface="黑体" panose="02010609060101010101" pitchFamily="49" charset="-122"/>
              </a:rPr>
              <a:t>最后</a:t>
            </a:r>
            <a:r>
              <a:rPr lang="zh-CN" altLang="zh-CN" sz="3600" b="1" dirty="0">
                <a:latin typeface="黑体" panose="02010609060101010101" pitchFamily="49" charset="-122"/>
                <a:ea typeface="黑体" panose="02010609060101010101" pitchFamily="49" charset="-122"/>
              </a:rPr>
              <a:t>的审判──火的审判</a:t>
            </a:r>
            <a:r>
              <a:rPr lang="zh-CN" altLang="zh-CN" sz="3600" b="1" dirty="0" smtClean="0">
                <a:latin typeface="黑体" panose="02010609060101010101" pitchFamily="49" charset="-122"/>
                <a:ea typeface="黑体" panose="02010609060101010101" pitchFamily="49" charset="-122"/>
              </a:rPr>
              <a:t>。</a:t>
            </a:r>
            <a:endParaRPr lang="en-US" altLang="zh-CN" sz="3600" b="1" dirty="0" smtClean="0">
              <a:latin typeface="黑体" panose="02010609060101010101" pitchFamily="49" charset="-122"/>
              <a:ea typeface="黑体" panose="02010609060101010101" pitchFamily="49" charset="-122"/>
            </a:endParaRPr>
          </a:p>
          <a:p>
            <a:pPr marL="0" lvl="0" indent="0">
              <a:buNone/>
            </a:pPr>
            <a:r>
              <a:rPr lang="zh-CN" altLang="zh-CN" sz="3600" b="1" dirty="0" smtClean="0">
                <a:latin typeface="黑体" panose="02010609060101010101" pitchFamily="49" charset="-122"/>
                <a:ea typeface="黑体" panose="02010609060101010101" pitchFamily="49" charset="-122"/>
              </a:rPr>
              <a:t>（</a:t>
            </a:r>
            <a:r>
              <a:rPr lang="zh-CN" altLang="zh-CN" sz="3600" b="1" dirty="0">
                <a:latin typeface="黑体" panose="02010609060101010101" pitchFamily="49" charset="-122"/>
                <a:ea typeface="黑体" panose="02010609060101010101" pitchFamily="49" charset="-122"/>
              </a:rPr>
              <a:t>太</a:t>
            </a:r>
            <a:r>
              <a:rPr lang="en-US" altLang="zh-CN" sz="3600" b="1" dirty="0">
                <a:latin typeface="黑体" panose="02010609060101010101" pitchFamily="49" charset="-122"/>
                <a:ea typeface="黑体" panose="02010609060101010101" pitchFamily="49" charset="-122"/>
              </a:rPr>
              <a:t>24</a:t>
            </a:r>
            <a:r>
              <a:rPr lang="zh-CN" altLang="zh-CN" sz="3600" b="1" dirty="0">
                <a:latin typeface="黑体" panose="02010609060101010101" pitchFamily="49" charset="-122"/>
                <a:ea typeface="黑体" panose="02010609060101010101" pitchFamily="49" charset="-122"/>
              </a:rPr>
              <a:t>：</a:t>
            </a:r>
            <a:r>
              <a:rPr lang="en-US" altLang="zh-CN" sz="3600" b="1" dirty="0">
                <a:latin typeface="黑体" panose="02010609060101010101" pitchFamily="49" charset="-122"/>
                <a:ea typeface="黑体" panose="02010609060101010101" pitchFamily="49" charset="-122"/>
              </a:rPr>
              <a:t>37-39</a:t>
            </a:r>
            <a:r>
              <a:rPr lang="zh-CN" altLang="zh-CN" sz="3600" b="1" dirty="0">
                <a:latin typeface="黑体" panose="02010609060101010101" pitchFamily="49" charset="-122"/>
                <a:ea typeface="黑体" panose="02010609060101010101" pitchFamily="49" charset="-122"/>
              </a:rPr>
              <a:t>；彼后</a:t>
            </a:r>
            <a:r>
              <a:rPr lang="en-US" altLang="zh-CN" sz="3600" b="1" dirty="0">
                <a:latin typeface="黑体" panose="02010609060101010101" pitchFamily="49" charset="-122"/>
                <a:ea typeface="黑体" panose="02010609060101010101" pitchFamily="49" charset="-122"/>
              </a:rPr>
              <a:t>3</a:t>
            </a:r>
            <a:r>
              <a:rPr lang="zh-CN" altLang="zh-CN" sz="3600" b="1" dirty="0">
                <a:latin typeface="黑体" panose="02010609060101010101" pitchFamily="49" charset="-122"/>
                <a:ea typeface="黑体" panose="02010609060101010101" pitchFamily="49" charset="-122"/>
              </a:rPr>
              <a:t>：</a:t>
            </a:r>
            <a:r>
              <a:rPr lang="en-US" altLang="zh-CN" sz="3600" b="1" dirty="0">
                <a:latin typeface="黑体" panose="02010609060101010101" pitchFamily="49" charset="-122"/>
                <a:ea typeface="黑体" panose="02010609060101010101" pitchFamily="49" charset="-122"/>
              </a:rPr>
              <a:t>2</a:t>
            </a:r>
            <a:r>
              <a:rPr lang="zh-CN" altLang="zh-CN" sz="3600" b="1" dirty="0">
                <a:latin typeface="黑体" panose="02010609060101010101" pitchFamily="49" charset="-122"/>
                <a:ea typeface="黑体" panose="02010609060101010101" pitchFamily="49" charset="-122"/>
              </a:rPr>
              <a:t>－</a:t>
            </a:r>
            <a:r>
              <a:rPr lang="en-US" altLang="zh-CN" sz="3600" b="1" dirty="0">
                <a:latin typeface="黑体" panose="02010609060101010101" pitchFamily="49" charset="-122"/>
                <a:ea typeface="黑体" panose="02010609060101010101" pitchFamily="49" charset="-122"/>
              </a:rPr>
              <a:t>14</a:t>
            </a:r>
            <a:r>
              <a:rPr lang="zh-CN" altLang="zh-CN" sz="3600" b="1" dirty="0">
                <a:latin typeface="黑体" panose="02010609060101010101" pitchFamily="49" charset="-122"/>
                <a:ea typeface="黑体" panose="02010609060101010101" pitchFamily="49" charset="-122"/>
              </a:rPr>
              <a:t>；启</a:t>
            </a:r>
            <a:r>
              <a:rPr lang="en-US" altLang="zh-CN" sz="3600" b="1" dirty="0">
                <a:latin typeface="黑体" panose="02010609060101010101" pitchFamily="49" charset="-122"/>
                <a:ea typeface="黑体" panose="02010609060101010101" pitchFamily="49" charset="-122"/>
              </a:rPr>
              <a:t>19</a:t>
            </a:r>
            <a:r>
              <a:rPr lang="zh-CN" altLang="zh-CN" sz="3600" b="1" dirty="0">
                <a:latin typeface="黑体" panose="02010609060101010101" pitchFamily="49" charset="-122"/>
                <a:ea typeface="黑体" panose="02010609060101010101" pitchFamily="49" charset="-122"/>
              </a:rPr>
              <a:t>：</a:t>
            </a:r>
            <a:r>
              <a:rPr lang="en-US" altLang="zh-CN" sz="3600" b="1" dirty="0">
                <a:latin typeface="黑体" panose="02010609060101010101" pitchFamily="49" charset="-122"/>
                <a:ea typeface="黑体" panose="02010609060101010101" pitchFamily="49" charset="-122"/>
              </a:rPr>
              <a:t>11</a:t>
            </a:r>
            <a:r>
              <a:rPr lang="zh-CN" altLang="zh-CN" sz="3600" b="1" dirty="0">
                <a:latin typeface="黑体" panose="02010609060101010101" pitchFamily="49" charset="-122"/>
                <a:ea typeface="黑体" panose="02010609060101010101" pitchFamily="49" charset="-122"/>
              </a:rPr>
              <a:t>－</a:t>
            </a:r>
            <a:r>
              <a:rPr lang="en-US" altLang="zh-CN" sz="3600" b="1" dirty="0">
                <a:latin typeface="黑体" panose="02010609060101010101" pitchFamily="49" charset="-122"/>
                <a:ea typeface="黑体" panose="02010609060101010101" pitchFamily="49" charset="-122"/>
              </a:rPr>
              <a:t>16</a:t>
            </a:r>
            <a:r>
              <a:rPr lang="zh-CN" altLang="zh-CN" sz="3600" b="1" dirty="0">
                <a:latin typeface="黑体" panose="02010609060101010101" pitchFamily="49" charset="-122"/>
                <a:ea typeface="黑体" panose="02010609060101010101" pitchFamily="49" charset="-122"/>
              </a:rPr>
              <a:t>；）</a:t>
            </a:r>
            <a:endParaRPr lang="zh-CN" altLang="zh-CN" sz="36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293941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马太福音</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Matthew 24:37-39】</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挪亚的日子怎样，人子降临也要怎样。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as the days of Noah were, so also will the coming of the Son of Man be.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当洪水以前的日子，人照常吃喝嫁娶，直到挪亚进方舟的那日，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as in the days before the flood, they were eating and drinking, marrying and giving in marriage, until the day that Noah entered the ark</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83044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马太福音</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Matthew 24:37-39】</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不知不觉洪水来了，把他们全都冲去。人子降临也要这样。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did not know until the flood came and took them all away, so also will the coming of the Son of Man be.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175453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叫你们记念圣先知预先所说的话和主救主的命令，就是使徒所传给你们的。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you may be mindful of the words which were spoken before by the holy prophets, and of the commandment of us, the apostles of the Lord and Savior,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第一要紧的，该知道在末世必有好讥诮的人，随从自己的私欲出来讥诮说：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knowing this first: that scoffers will come in the last days, walking according to their own lusts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287080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4</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主要降临的应许在哪里呢？因为从列祖睡了以来，万物与起初创造的时候仍是一样。”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saying, "Where is the promise of His coming? For since the fathers fell asleep, all things continue as they were from the beginning of creation."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他们故意忘记，从太古凭　神的命有了天，并从水而出、藉水而成的地。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this they willfully forget: that by the word of God the heavens were of old, and the earth standing out of water and in the water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10881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故此，当时的世界被水淹没就消灭了。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which the world that then existed perished, being flooded with water.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但现在的天地还是凭着那命存留，直留到不敬虔之人受审判遭沉沦的日子，用火焚烧。</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heavens and the earth which are now preserved by the same word, are reserved for fire until the day of judgment and perdition of ungodly men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14786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亲爱的弟兄啊，有一件事你们不可忘记，就是主看一日如千年，千年如一日。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beloved, do not forget this one thing, that with the Lord one day is as a thousand years, and a thousand years as one day.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主所应许的尚未成就，有人以为他是耽延，其实不是耽延，乃是宽容你们，不愿有一人沉沦，乃愿人人都悔改。</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Lord is not slack concerning His promise, as some count slackness, but is longsuffering toward us, not willing that any should perish but that all should come to repentance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12461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水从地上渐退。过了一百五十天，水就渐消。</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waters receded continually from the earth. At the end of the hundred and fifty days the waters decreased.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七月十七日，方舟停在亚拉腊山上。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ark rested in the seventh month, the seventeenth day of the month, on the mountains of Ararat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639435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但主的日子要像贼来到一样，那日，天必大有响声废去，有形质的都要被烈火销化，地和其上的物都要烧尽了。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day of the Lord will come as a thief in the night, in which the heavens will pass away with a great noise, and the elements will melt with fervent heat; both the earth and the works that are in it will be burned up.</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这一切既然都要如此销化，你们为人该当怎样圣洁、怎样敬虔，</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Therefore, since all these things will be dissolved, what manner of persons ought you to be in holy conduct and godliness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728061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切切仰望　神的日子来到。在那日，天被火烧就销化了，有形质的都要被烈火熔化。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looking for and hastening the coming of the day of God, because of which the heavens will be dissolved, being on fire, and the elements will melt with fervent heat?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但我们照他的应许，盼望新天新地，有义居在其中。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Nevertheless we, according to His promise, look for new heavens and a new earth in which righteousness dwells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026319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彼得后书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Peter 3:2-14】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亲爱的弟兄啊，你们既盼望这些事，就当殷勤，使自己没有玷污，无可指摘，安然见主。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Therefore, beloved, looking forward to these things, be diligent to be found by Him in peace, without spot and blameless;</a:t>
            </a:r>
          </a:p>
        </p:txBody>
      </p:sp>
    </p:spTree>
    <p:extLst>
      <p:ext uri="{BB962C8B-B14F-4D97-AF65-F5344CB8AC3E}">
        <p14:creationId xmlns:p14="http://schemas.microsoft.com/office/powerpoint/2010/main" val="4249765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今天世界上的两大</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谎言</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谎言</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好人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谎言</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：神是慈爱的，神不会审判，没有地狱。</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439901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1901"/>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 </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323528" y="603701"/>
            <a:ext cx="8820472" cy="6254299"/>
          </a:xfrm>
        </p:spPr>
        <p:txBody>
          <a:bodyPr>
            <a:noAutofit/>
          </a:bodyPr>
          <a:lstStyle/>
          <a:p>
            <a:pPr marL="742950" indent="-742950">
              <a:buAutoNum type="arabicPeriod"/>
            </a:pPr>
            <a:r>
              <a:rPr lang="zh-CN" altLang="zh-CN" sz="3600" b="1" dirty="0" smtClean="0"/>
              <a:t>为什么</a:t>
            </a:r>
            <a:r>
              <a:rPr lang="zh-CN" altLang="zh-CN" sz="3600" b="1" dirty="0"/>
              <a:t>神决意要除去地上所有的生命？这对今天的我们有什么提醒</a:t>
            </a:r>
            <a:r>
              <a:rPr lang="zh-CN" altLang="zh-CN" sz="3600" b="1" dirty="0" smtClean="0"/>
              <a:t>？</a:t>
            </a:r>
            <a:endParaRPr lang="en-US" altLang="zh-CN" sz="3600" b="1" dirty="0" smtClean="0"/>
          </a:p>
          <a:p>
            <a:pPr marL="742950" indent="-742950">
              <a:buAutoNum type="arabicPeriod"/>
            </a:pPr>
            <a:endParaRPr lang="en-US" altLang="zh-CN" sz="3600" b="1" dirty="0" smtClean="0"/>
          </a:p>
          <a:p>
            <a:pPr marL="742950" indent="-742950">
              <a:buAutoNum type="arabicPeriod" startAt="2"/>
            </a:pPr>
            <a:r>
              <a:rPr lang="zh-CN" altLang="zh-CN" sz="3600" b="1" dirty="0" smtClean="0"/>
              <a:t>当</a:t>
            </a:r>
            <a:r>
              <a:rPr lang="zh-CN" altLang="zh-CN" sz="3600" b="1" dirty="0"/>
              <a:t>你读到 </a:t>
            </a:r>
            <a:r>
              <a:rPr lang="en-US" altLang="zh-CN" sz="3600" b="1" dirty="0"/>
              <a:t>“</a:t>
            </a:r>
            <a:r>
              <a:rPr lang="zh-CN" altLang="zh-CN" sz="3600" b="1" dirty="0"/>
              <a:t>【创</a:t>
            </a:r>
            <a:r>
              <a:rPr lang="en-US" altLang="zh-CN" sz="3600" b="1" dirty="0"/>
              <a:t>7:18</a:t>
            </a:r>
            <a:r>
              <a:rPr lang="zh-CN" altLang="zh-CN" sz="3600" b="1" dirty="0"/>
              <a:t>】水势浩大，在地上大大地往上涨，方舟在水面上漂来漂去。</a:t>
            </a:r>
            <a:r>
              <a:rPr lang="en-US" altLang="zh-CN" sz="3600" b="1" dirty="0"/>
              <a:t>“ </a:t>
            </a:r>
            <a:r>
              <a:rPr lang="zh-CN" altLang="zh-CN" sz="3600" b="1" dirty="0"/>
              <a:t>你有何体会</a:t>
            </a:r>
            <a:r>
              <a:rPr lang="zh-CN" altLang="zh-CN" sz="3600" b="1" dirty="0" smtClean="0"/>
              <a:t>？</a:t>
            </a:r>
            <a:endParaRPr lang="en-US" altLang="zh-CN" sz="3600" b="1" dirty="0" smtClean="0"/>
          </a:p>
          <a:p>
            <a:pPr marL="742950" indent="-742950">
              <a:buAutoNum type="arabicPeriod" startAt="2"/>
            </a:pPr>
            <a:endParaRPr lang="zh-CN" altLang="zh-CN" sz="3600" dirty="0"/>
          </a:p>
          <a:p>
            <a:pPr marL="0" indent="0">
              <a:buNone/>
            </a:pPr>
            <a:r>
              <a:rPr lang="en-US" altLang="zh-CN" sz="3600" b="1" dirty="0"/>
              <a:t>3</a:t>
            </a:r>
            <a:r>
              <a:rPr lang="en-US" altLang="zh-CN" sz="3600" b="1" dirty="0" smtClean="0"/>
              <a:t>.  </a:t>
            </a:r>
            <a:r>
              <a:rPr lang="zh-CN" altLang="zh-CN" sz="3600" b="1" dirty="0" smtClean="0"/>
              <a:t>如果</a:t>
            </a:r>
            <a:r>
              <a:rPr lang="zh-CN" altLang="zh-CN" sz="3600" b="1" dirty="0"/>
              <a:t>我是活下来的</a:t>
            </a:r>
            <a:r>
              <a:rPr lang="en-US" altLang="zh-CN" sz="3600" b="1" dirty="0"/>
              <a:t>8</a:t>
            </a:r>
            <a:r>
              <a:rPr lang="zh-CN" altLang="zh-CN" sz="3600" b="1" dirty="0"/>
              <a:t>个人当中的一个，我该怎样继续活下去？</a:t>
            </a:r>
            <a:endParaRPr lang="zh-CN" altLang="zh-CN" sz="3600" dirty="0"/>
          </a:p>
          <a:p>
            <a:pPr marL="0" lvl="0" indent="0" algn="just">
              <a:lnSpc>
                <a:spcPct val="130000"/>
              </a:lnSpc>
              <a:spcAft>
                <a:spcPts val="0"/>
              </a:spcAft>
              <a:buNone/>
            </a:pPr>
            <a:endParaRPr lang="zh-CN" altLang="zh-CN" sz="3300" kern="100" dirty="0">
              <a:latin typeface="黑体" panose="02010609060101010101" pitchFamily="49" charset="-122"/>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53396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水又渐消，到十月初一日，山顶都现出来了。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waters decreased continually until the tenth month. In the tenth month, on the first day of the month, the tops of the mountains were seen.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过了四十天，挪亚开了方舟的窗户，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it came to pass, at the end of forty days, that Noah opened the window of the ark which he had made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73075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放出一只乌鸦去。那乌鸦飞来飞去，直到地上的水都干了。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sent out a raven, which kept going to and fro until the waters had dried up from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他又放出一只鸽子去，要看看水从地上退了没有。</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also sent out from himself a dove, to see if the waters had receded from the face of the ground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0569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但遍地上都是水，鸽子找不着落脚之地，就回到方舟挪亚那里，挪亚伸手把鸽子接进方舟来。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dove found no resting place for the sole of her foot, and she returned into the ark to him, for the waters were on the face of the whole earth. So he put out his hand and took her, and drew her into the ark to himself.</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他又等了七天，再把鸽子从方舟放出去。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waited yet another seven days, and again he sent the dove out from the ark</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868330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到了晚上，鸽子回到他那里，嘴里叼着一个新拧下来的橄榄叶子，挪亚就知道地上的水退了。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dove came to him in the evening, and behold, a freshly plucked olive leaf was in her mouth; and Noah knew that the waters had receded from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他又等了七天，放出鸽子去，鸽子就不再回来了。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waited yet another seven days and sent out the dove, which did not return again to him anymore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87898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到挪亚六百零一岁，正月初一日，地上的水都干了。挪亚撤去方舟的盖观看，便见地面上干了。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it came to pass in the six hundred and first year, in the first month, the first day of the month, that the waters were dried up from the earth; and Noah removed the covering of the ark and looked, and indeed the surface of the ground was dry.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到了二月二十七日，地就都干了。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in the second month, on the twenty-seventh day of the month, the earth was dried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55899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神对挪亚说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God spoke to Noah, saying,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你和你的妻子、儿子、儿妇都可以出方舟。</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"Go out of the ark, you and your wife, and your sons and your sons' wives with you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9928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_10</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8:1-22】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在你那里凡有血肉的活物，就是飞鸟、牲畜，和一切爬在地上的昆虫，都要带出来，叫它在地上多多滋生，大大兴旺。”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Bring out with you every living thing of all flesh that is with you: birds and cattle and every creeping thing that creeps on the earth, so that they may abound on the earth, and be fruitful and multiply on the earth."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于是挪亚和他的妻子、儿子、儿妇都出来了。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Noah went out, and his sons and his wife and his sons' wives with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44551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3916</TotalTime>
  <Words>1094</Words>
  <Application>Microsoft Office PowerPoint</Application>
  <PresentationFormat>全屏显示(4:3)</PresentationFormat>
  <Paragraphs>147</Paragraphs>
  <Slides>24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新細明體</vt:lpstr>
      <vt:lpstr>黑体</vt:lpstr>
      <vt:lpstr>宋体</vt:lpstr>
      <vt:lpstr>Arial</vt:lpstr>
      <vt:lpstr>Calibri</vt:lpstr>
      <vt:lpstr>Calibri Light</vt:lpstr>
      <vt:lpstr>Times New Roman</vt:lpstr>
      <vt:lpstr>1_Office 主题</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vt:lpstr>
      <vt:lpstr>创世记查经_10 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458</cp:revision>
  <dcterms:created xsi:type="dcterms:W3CDTF">2014-02-25T17:54:08Z</dcterms:created>
  <dcterms:modified xsi:type="dcterms:W3CDTF">2017-08-18T07:11:03Z</dcterms:modified>
</cp:coreProperties>
</file>