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8"/>
  </p:notesMasterIdLst>
  <p:handoutMasterIdLst>
    <p:handoutMasterId r:id="rId19"/>
  </p:handoutMasterIdLst>
  <p:sldIdLst>
    <p:sldId id="622" r:id="rId2"/>
    <p:sldId id="819" r:id="rId3"/>
    <p:sldId id="844" r:id="rId4"/>
    <p:sldId id="845" r:id="rId5"/>
    <p:sldId id="846" r:id="rId6"/>
    <p:sldId id="847" r:id="rId7"/>
    <p:sldId id="848" r:id="rId8"/>
    <p:sldId id="866" r:id="rId9"/>
    <p:sldId id="850" r:id="rId10"/>
    <p:sldId id="861" r:id="rId11"/>
    <p:sldId id="862" r:id="rId12"/>
    <p:sldId id="863" r:id="rId13"/>
    <p:sldId id="864" r:id="rId14"/>
    <p:sldId id="851" r:id="rId15"/>
    <p:sldId id="852" r:id="rId16"/>
    <p:sldId id="853" r:id="rId1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>
      <p:cViewPr varScale="1">
        <p:scale>
          <a:sx n="72" d="100"/>
          <a:sy n="72" d="100"/>
        </p:scale>
        <p:origin x="84" y="13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2017/9/15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2017/9/15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2017/9/15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2017/9/15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2017/9/15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2017/9/15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2017/9/15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2017/9/15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2017/9/15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2017/9/15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2017/9/15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2017/9/15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2017/9/15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2017/9/15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_12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圣经脉络：上帝的国和上帝的救赎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46:5】“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你们将谁与我相比，与我同等，可以与我比较，使我们相同呢？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46:9】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你们要追念上古的事，因为我是　神，并无别神；我是　神，再没有能比我的。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46:10】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我从起初指明末后的事，从古时言明未成的事，说：‘我的筹算必立定，凡我所喜悦的，我必成就。’</a:t>
            </a: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启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11:15】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第七位天使吹号，天上就有大声音说：“世上的国成了我主和主基督的国；祂要作王，直到永永远远。”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45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6781061"/>
              </p:ext>
            </p:extLst>
          </p:nvPr>
        </p:nvGraphicFramePr>
        <p:xfrm>
          <a:off x="179512" y="152928"/>
          <a:ext cx="8784975" cy="6588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088"/>
                <a:gridCol w="3384376"/>
                <a:gridCol w="936104"/>
                <a:gridCol w="3672407"/>
              </a:tblGrid>
              <a:tr h="141348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1-7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洪水之前的世界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r>
                        <a:rPr lang="en-US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8-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启</a:t>
                      </a:r>
                      <a:r>
                        <a:rPr lang="en-US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22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洪水之后的世界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2186059">
                <a:tc rowSpan="2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30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30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30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亚当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人按神的形象被造（创</a:t>
                      </a:r>
                      <a:r>
                        <a:rPr lang="en-US" sz="30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  <a:r>
                        <a:rPr lang="zh-CN" sz="30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30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26</a:t>
                      </a:r>
                      <a:r>
                        <a:rPr lang="zh-CN" sz="30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30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30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30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30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挪</a:t>
                      </a:r>
                      <a:r>
                        <a:rPr lang="zh-CN" sz="30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亚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再次提醒人是按神的形象被</a:t>
                      </a:r>
                      <a:r>
                        <a:rPr lang="zh-CN" sz="30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造</a:t>
                      </a:r>
                      <a:endParaRPr lang="en-US" altLang="zh-CN" sz="30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（</a:t>
                      </a:r>
                      <a:r>
                        <a:rPr lang="zh-CN" sz="30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r>
                        <a:rPr lang="en-US" sz="30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</a:t>
                      </a:r>
                      <a:r>
                        <a:rPr lang="zh-CN" sz="30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30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  <a:r>
                        <a:rPr lang="zh-CN" sz="30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298890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人从神领受管理全地的</a:t>
                      </a:r>
                      <a:r>
                        <a:rPr lang="zh-CN" sz="30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命令</a:t>
                      </a:r>
                      <a:endParaRPr lang="en-US" altLang="zh-CN" sz="30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（</a:t>
                      </a:r>
                      <a:r>
                        <a:rPr lang="zh-CN" sz="30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r>
                        <a:rPr lang="en-US" sz="30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  <a:r>
                        <a:rPr lang="zh-CN" sz="30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30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28</a:t>
                      </a:r>
                      <a:r>
                        <a:rPr lang="zh-CN" sz="30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人再次从神领受管理全地的</a:t>
                      </a:r>
                      <a:r>
                        <a:rPr lang="zh-CN" sz="30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命令</a:t>
                      </a:r>
                      <a:endParaRPr lang="en-US" altLang="zh-CN" sz="30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（</a:t>
                      </a:r>
                      <a:r>
                        <a:rPr lang="zh-CN" sz="30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r>
                        <a:rPr lang="en-US" sz="30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</a:t>
                      </a:r>
                      <a:r>
                        <a:rPr lang="zh-CN" sz="30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30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  <a:r>
                        <a:rPr lang="zh-CN" sz="30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155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2741613"/>
              </p:ext>
            </p:extLst>
          </p:nvPr>
        </p:nvGraphicFramePr>
        <p:xfrm>
          <a:off x="179512" y="152927"/>
          <a:ext cx="8784975" cy="6588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0080"/>
                <a:gridCol w="3096344"/>
                <a:gridCol w="936104"/>
                <a:gridCol w="4032447"/>
              </a:tblGrid>
              <a:tr h="120544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1-7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洪水之前的世界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r>
                        <a:rPr lang="en-US" sz="28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8-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启</a:t>
                      </a:r>
                      <a:r>
                        <a:rPr lang="en-US" sz="28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22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洪水之后的世界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1197604">
                <a:tc rowSpan="4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28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28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28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28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堕落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亚当夏娃</a:t>
                      </a:r>
                      <a:r>
                        <a:rPr lang="zh-CN" sz="28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犯罪</a:t>
                      </a:r>
                      <a:endParaRPr lang="en-US" altLang="zh-CN" sz="28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（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r>
                        <a:rPr lang="en-US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28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28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28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28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再次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堕落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挪亚堕落（创</a:t>
                      </a:r>
                      <a:r>
                        <a:rPr lang="en-US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148142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亚当夏娃赤身露体，产生羞耻（创</a:t>
                      </a:r>
                      <a:r>
                        <a:rPr lang="en-US" sz="2800" ker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  <a:r>
                        <a:rPr lang="zh-CN" sz="2800" ker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28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挪亚赤身露体，暴露羞耻（创</a:t>
                      </a:r>
                      <a:r>
                        <a:rPr lang="en-US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21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122254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神遮挡亚当夏娃的赤身</a:t>
                      </a:r>
                      <a:endParaRPr lang="zh-CN" sz="28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闪和雅弗遮挡挪亚的赤身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148142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亚当的罪给后裔带来咒诅</a:t>
                      </a:r>
                      <a:endParaRPr lang="zh-CN" sz="28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挪亚的堕落给后裔迦南带来咒诅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102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7431129"/>
              </p:ext>
            </p:extLst>
          </p:nvPr>
        </p:nvGraphicFramePr>
        <p:xfrm>
          <a:off x="179512" y="152927"/>
          <a:ext cx="8784975" cy="65164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096"/>
                <a:gridCol w="2808312"/>
                <a:gridCol w="1008112"/>
                <a:gridCol w="4104455"/>
              </a:tblGrid>
              <a:tr h="161466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2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endParaRPr lang="zh-CN" sz="32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32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1-7</a:t>
                      </a:r>
                      <a:endParaRPr lang="zh-CN" sz="32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2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洪水之前的世界</a:t>
                      </a:r>
                      <a:endParaRPr lang="zh-CN" sz="32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2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r>
                        <a:rPr lang="en-US" sz="32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8-</a:t>
                      </a:r>
                      <a:endParaRPr lang="zh-CN" sz="32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2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启</a:t>
                      </a:r>
                      <a:r>
                        <a:rPr lang="en-US" sz="32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22</a:t>
                      </a:r>
                      <a:endParaRPr lang="zh-CN" sz="32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2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洪水之后的世界</a:t>
                      </a:r>
                      <a:endParaRPr lang="zh-CN" sz="32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2362170">
                <a:tc rowSpan="2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32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32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2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后裔</a:t>
                      </a:r>
                      <a:r>
                        <a:rPr lang="zh-CN" sz="32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之争</a:t>
                      </a:r>
                      <a:endParaRPr lang="zh-CN" sz="32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2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该隐杀死亚伯，建造以诺城（创</a:t>
                      </a:r>
                      <a:r>
                        <a:rPr lang="en-US" sz="32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  <a:r>
                        <a:rPr lang="zh-CN" sz="32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32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 </a:t>
                      </a:r>
                      <a:endParaRPr lang="zh-CN" sz="32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2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挪亚的后裔建造巴别</a:t>
                      </a:r>
                      <a:r>
                        <a:rPr lang="zh-CN" sz="32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塔</a:t>
                      </a:r>
                      <a:endParaRPr lang="en-US" altLang="zh-CN" sz="32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2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（</a:t>
                      </a:r>
                      <a:r>
                        <a:rPr lang="zh-CN" sz="32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r>
                        <a:rPr lang="en-US" sz="32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11</a:t>
                      </a:r>
                      <a:r>
                        <a:rPr lang="zh-CN" sz="32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32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253960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2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塞特的后裔开始求告神的名（创</a:t>
                      </a:r>
                      <a:r>
                        <a:rPr lang="en-US" sz="32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  <a:r>
                        <a:rPr lang="zh-CN" sz="32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32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26</a:t>
                      </a:r>
                      <a:r>
                        <a:rPr lang="zh-CN" sz="32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32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2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闪的后裔亚伯拉罕开始求告神的</a:t>
                      </a:r>
                      <a:r>
                        <a:rPr lang="zh-CN" sz="32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名</a:t>
                      </a:r>
                      <a:endParaRPr lang="en-US" altLang="zh-CN" sz="32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2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（</a:t>
                      </a:r>
                      <a:r>
                        <a:rPr lang="zh-CN" sz="32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r>
                        <a:rPr lang="en-US" sz="32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12</a:t>
                      </a:r>
                      <a:r>
                        <a:rPr lang="zh-CN" sz="32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32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  <a:r>
                        <a:rPr lang="zh-CN" sz="32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32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639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5215560"/>
              </p:ext>
            </p:extLst>
          </p:nvPr>
        </p:nvGraphicFramePr>
        <p:xfrm>
          <a:off x="179512" y="152929"/>
          <a:ext cx="8784975" cy="64509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0080"/>
                <a:gridCol w="2800764"/>
                <a:gridCol w="1015660"/>
                <a:gridCol w="4248471"/>
              </a:tblGrid>
              <a:tr h="1187839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1-7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洪水之前的世界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r>
                        <a:rPr lang="en-US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8-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启</a:t>
                      </a:r>
                      <a:r>
                        <a:rPr lang="en-US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22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洪水之后的世界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1782136">
                <a:tc rowSpan="3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30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30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洪水审判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挪亚洪水的审判（创</a:t>
                      </a:r>
                      <a:r>
                        <a:rPr lang="en-US" sz="30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  <a:r>
                        <a:rPr lang="zh-CN" sz="30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30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17</a:t>
                      </a:r>
                      <a:r>
                        <a:rPr lang="zh-CN" sz="30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30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30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30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最</a:t>
                      </a:r>
                      <a:endParaRPr lang="en-US" altLang="zh-CN" sz="30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后</a:t>
                      </a:r>
                      <a:endParaRPr lang="en-US" altLang="zh-CN" sz="30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的</a:t>
                      </a:r>
                      <a:endParaRPr lang="en-US" altLang="zh-CN" sz="30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审</a:t>
                      </a:r>
                      <a:endParaRPr lang="en-US" altLang="zh-CN" sz="30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判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“挪亚的日子”再次临到</a:t>
                      </a:r>
                      <a:r>
                        <a:rPr lang="zh-CN" sz="30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地上</a:t>
                      </a:r>
                      <a:r>
                        <a:rPr lang="en-US" altLang="zh-CN" sz="30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 </a:t>
                      </a: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30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(</a:t>
                      </a:r>
                      <a:r>
                        <a:rPr lang="zh-CN" sz="30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太</a:t>
                      </a:r>
                      <a:r>
                        <a:rPr lang="en-US" sz="30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24:37-39)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135358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神用水审判全地</a:t>
                      </a:r>
                      <a:r>
                        <a:rPr lang="en-US" sz="3000" ker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(</a:t>
                      </a:r>
                      <a:r>
                        <a:rPr lang="zh-CN" sz="3000" ker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r>
                        <a:rPr lang="en-US" sz="3000" ker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7:23)</a:t>
                      </a:r>
                      <a:endParaRPr lang="zh-CN" sz="30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神为了用火审判全</a:t>
                      </a:r>
                      <a:r>
                        <a:rPr lang="zh-CN" sz="3000" kern="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地</a:t>
                      </a:r>
                      <a:endParaRPr lang="en-US" altLang="zh-CN" sz="3000" kern="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3000" kern="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 </a:t>
                      </a:r>
                      <a:r>
                        <a:rPr lang="en-US" sz="3000" kern="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(</a:t>
                      </a:r>
                      <a:r>
                        <a:rPr lang="zh-CN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太</a:t>
                      </a:r>
                      <a:r>
                        <a:rPr lang="en-US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24:30</a:t>
                      </a:r>
                      <a:r>
                        <a:rPr lang="zh-CN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；参考彼后</a:t>
                      </a:r>
                      <a:r>
                        <a:rPr lang="en-US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3:7)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178213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旧的世界</a:t>
                      </a:r>
                      <a:r>
                        <a:rPr lang="zh-CN" sz="3000" kern="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消失</a:t>
                      </a:r>
                      <a:endParaRPr lang="en-US" altLang="zh-CN" sz="3000" kern="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3000" kern="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(</a:t>
                      </a:r>
                      <a:r>
                        <a:rPr lang="zh-CN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彼后</a:t>
                      </a:r>
                      <a:r>
                        <a:rPr lang="en-US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3:5-7)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如今的天地在新天新地面前</a:t>
                      </a:r>
                      <a:r>
                        <a:rPr lang="zh-CN" sz="3000" kern="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消失</a:t>
                      </a:r>
                      <a:endParaRPr lang="en-US" altLang="zh-CN" sz="3000" kern="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3000" kern="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(</a:t>
                      </a:r>
                      <a:r>
                        <a:rPr lang="zh-CN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彼后</a:t>
                      </a:r>
                      <a:r>
                        <a:rPr lang="en-US" sz="30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3:13)</a:t>
                      </a:r>
                      <a:endParaRPr lang="zh-CN" sz="30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879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_12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挪亚之约和普遍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恩典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eriod"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挪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亚之约的形式是恩典之约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eriod"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2.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挪亚之约的对象是普遍性和宇宙性的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3.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挪亚之约的内容是要保存起初的创造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4.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挪亚之约的记号是“虹”。</a:t>
            </a:r>
          </a:p>
        </p:txBody>
      </p:sp>
    </p:spTree>
    <p:extLst>
      <p:ext uri="{BB962C8B-B14F-4D97-AF65-F5344CB8AC3E}">
        <p14:creationId xmlns:p14="http://schemas.microsoft.com/office/powerpoint/2010/main" val="155033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_12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挪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亚对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个儿子的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预言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对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闪的预言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: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有关以色列民族的预言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:</a:t>
            </a:r>
          </a:p>
          <a:p>
            <a:pPr marL="742950" indent="-742950" algn="just">
              <a:spcAft>
                <a:spcPts val="0"/>
              </a:spcAft>
              <a:buAutoNum type="arabicParenR"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2)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对雅弗的预言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: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有关赐福世界列邦的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预言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3)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对迦南的预言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: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有关迦南的预言，说明有不能得救的不信者。</a:t>
            </a:r>
          </a:p>
        </p:txBody>
      </p:sp>
    </p:spTree>
    <p:extLst>
      <p:ext uri="{BB962C8B-B14F-4D97-AF65-F5344CB8AC3E}">
        <p14:creationId xmlns:p14="http://schemas.microsoft.com/office/powerpoint/2010/main" val="17637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_12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没有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讨论题，大家围绕今天思考的内容进行讨论。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19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_12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十个时代：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(1)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创造时代（创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1-2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章）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: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创造 ～ 亚当堕落前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(2)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亚当时代（创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3-5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章）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: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亚当堕落 ～ 挪亚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(3)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挪亚时代（创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6-11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章）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: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挪亚 ～ 亚伯拉罕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(BC 4000―2000)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(4)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亚伯拉罕时代（创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12-50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: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亚伯拉罕 ～ 摩西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(BC 2000―1500)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(5)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摩西时代（出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利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民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申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书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士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得）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: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摩西 ～ 大卫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(BC 1500―1000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)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35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_12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十个时代：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6)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大卫时代（撒上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-&gt;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代下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-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歌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/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先知书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)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: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大卫 ～ 被掳巴比伦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(BC 1000―500)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(7)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被掳时代（拉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尼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斯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但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结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该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)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: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被掳巴比伦 ～ 基督初临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(BC 500―0)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(8)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基督时代（四福音）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: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基督降生 ～ 升天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(AD 0―33)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(9)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教会时代（徒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-&gt;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启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1-20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: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基督升天 ～ 基督再来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(AD 33―2000 +α)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(10)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审判（新创造）时代（启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21-22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: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基督再来 ～ 永远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(2000 +α)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63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_12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十个时代：</a:t>
            </a:r>
          </a:p>
          <a:p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01 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创造时代：从创造至亚当堕落前 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|</a:t>
            </a:r>
            <a:endParaRPr lang="zh-CN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创造之约与神国的开始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1-2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章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02 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亚当时代：从亚当堕落至挪亚 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| </a:t>
            </a:r>
            <a:endParaRPr lang="zh-CN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亚当之约与神国里的叛乱、审判、救赎的开始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3-5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章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03 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挪亚时代：从挪亚至亚伯拉罕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(BC4000-2000) | </a:t>
            </a:r>
            <a:endParaRPr lang="zh-CN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挪亚之约与神国里普遍恩典的价值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6-11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章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04 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亚伯拉罕时代：从亚伯拉罕至摩西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(BC2000-1500) </a:t>
            </a:r>
            <a:endParaRPr lang="zh-CN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亚伯拉罕之约与神国百姓的预表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12-50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章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05 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摩西时代：从摩西至大卫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(BC1500-1000) | </a:t>
            </a:r>
            <a:endParaRPr lang="zh-CN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摩西之约与神国律法和领土的预表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出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得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5924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_12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十个时代：</a:t>
            </a:r>
          </a:p>
          <a:p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06 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大卫时代：从大卫至被掳巴比伦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(BC1000-500) | </a:t>
            </a:r>
            <a:endParaRPr lang="zh-CN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大卫之约与神国王权的预表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撒上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代下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07 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被掳时代：从被掳巴比伦至基督初临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(BC500-6) | </a:t>
            </a:r>
            <a:endParaRPr lang="zh-CN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预告新约与期待建立神国的实体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拉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斯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08 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耶稣时代：从基督降生至升天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(BC 6-A.D30) | </a:t>
            </a:r>
            <a:endParaRPr lang="zh-CN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新约与神国的开始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太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约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09 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教会时代：从基督升天至基督再来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>AD30-2000+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α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) </a:t>
            </a:r>
            <a:endParaRPr lang="zh-CN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新约与神国的扩展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徒、罗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启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20)</a:t>
            </a:r>
            <a:endParaRPr lang="zh-CN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10 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新创造时代：从基督再来至永远 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| </a:t>
            </a:r>
            <a:endParaRPr lang="zh-CN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新约与神国的完成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启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21-22</a:t>
            </a:r>
            <a:r>
              <a:rPr lang="zh-CN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章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2744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_12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挪亚时代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) 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挪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亚洪水是旧世界和新世界的分水岭。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   世界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可以分为洪水以前和洪水以后。挪亚时代与创造时代一样，开启了有如再创造的新时代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) 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挪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亚洪水的审判预表耶稣再来时对堕落世界的审判。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) 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在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这个时代因对“巴别塔事件”的审判而产生“民族的分裂”和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“语言的分裂”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85708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_12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“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挪亚之约”。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(1)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挪亚之约是神与挪亚、其后裔和一切受造物所立的约。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(2)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挪亚之约的形式是“恩典之约”。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(3)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挪亚之约的内容是要保存自然，直到耶稣再来的末日。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这约称为普遍恩典。因此挪亚之约是对“普遍恩典”的应许。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(4)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挪亚之约的记号是“虹”。</a:t>
            </a:r>
          </a:p>
        </p:txBody>
      </p:sp>
    </p:spTree>
    <p:extLst>
      <p:ext uri="{BB962C8B-B14F-4D97-AF65-F5344CB8AC3E}">
        <p14:creationId xmlns:p14="http://schemas.microsoft.com/office/powerpoint/2010/main" val="72419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694463"/>
              </p:ext>
            </p:extLst>
          </p:nvPr>
        </p:nvGraphicFramePr>
        <p:xfrm>
          <a:off x="179512" y="152929"/>
          <a:ext cx="8784975" cy="66129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5"/>
                <a:gridCol w="3168353"/>
                <a:gridCol w="648071"/>
                <a:gridCol w="4464496"/>
              </a:tblGrid>
              <a:tr h="546186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endParaRPr lang="zh-CN" sz="15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15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1-7</a:t>
                      </a:r>
                      <a:endParaRPr lang="zh-CN" sz="15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洪水之前的世界</a:t>
                      </a:r>
                      <a:endParaRPr lang="zh-CN" sz="15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r>
                        <a:rPr lang="en-US" sz="15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8-</a:t>
                      </a:r>
                      <a:endParaRPr lang="zh-CN" sz="15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启</a:t>
                      </a:r>
                      <a:r>
                        <a:rPr lang="en-US" sz="15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22</a:t>
                      </a:r>
                      <a:endParaRPr lang="zh-CN" sz="15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洪水之后的世界</a:t>
                      </a:r>
                      <a:endParaRPr lang="zh-CN" sz="15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262642">
                <a:tc rowSpan="4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创造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混沌（创</a:t>
                      </a:r>
                      <a:r>
                        <a:rPr lang="en-US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1-2</a:t>
                      </a: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再次创造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挪亚洪水（创</a:t>
                      </a:r>
                      <a:r>
                        <a:rPr lang="en-US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18-19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15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36406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圣灵在水面上运行（创</a:t>
                      </a:r>
                      <a:r>
                        <a:rPr lang="en-US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鸽子在水面上飞（创</a:t>
                      </a:r>
                      <a:r>
                        <a:rPr lang="en-US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15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36900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露出旱地，长出菜蔬（创</a:t>
                      </a:r>
                      <a:r>
                        <a:rPr lang="en-US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12</a:t>
                      </a: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出现橄榄树的新叶（创</a:t>
                      </a:r>
                      <a:r>
                        <a:rPr lang="en-US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11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15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36900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创造完成，神安息（创</a:t>
                      </a:r>
                      <a:r>
                        <a:rPr lang="en-US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神悦纳挪亚的献祭（创</a:t>
                      </a:r>
                      <a:r>
                        <a:rPr lang="en-US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21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，</a:t>
                      </a:r>
                      <a:r>
                        <a:rPr lang="en-US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22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15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369002">
                <a:tc rowSpan="2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亚当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人按神的形象被造（创</a:t>
                      </a:r>
                      <a:r>
                        <a:rPr lang="en-US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26</a:t>
                      </a: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挪亚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再次提醒人是按神的形象被造（创</a:t>
                      </a:r>
                      <a:r>
                        <a:rPr lang="en-US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15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54618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人从神领受管理全地的</a:t>
                      </a:r>
                      <a:r>
                        <a:rPr lang="zh-CN" sz="15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命令</a:t>
                      </a:r>
                      <a:endParaRPr lang="en-US" altLang="zh-CN" sz="15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（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r>
                        <a:rPr lang="en-US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28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15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人再次从神领受管理全地的命令（创</a:t>
                      </a:r>
                      <a:r>
                        <a:rPr lang="en-US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15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262642">
                <a:tc rowSpan="4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堕落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亚当夏娃犯罪（创</a:t>
                      </a:r>
                      <a:r>
                        <a:rPr lang="en-US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再次堕落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挪亚堕落（创</a:t>
                      </a:r>
                      <a:r>
                        <a:rPr lang="en-US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</a:t>
                      </a: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36900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亚当夏娃赤身露体，产生羞耻（创</a:t>
                      </a:r>
                      <a:r>
                        <a:rPr lang="en-US" sz="1500" ker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  <a:r>
                        <a:rPr lang="zh-CN" sz="1500" ker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挪亚赤身露体，暴露羞耻（创</a:t>
                      </a:r>
                      <a:r>
                        <a:rPr lang="en-US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21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15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26264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神遮挡亚当夏娃的赤身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闪和雅弗遮挡挪亚的赤身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36900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亚当的罪给后裔带来咒诅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挪亚的堕落给后裔迦南带来咒诅</a:t>
                      </a:r>
                      <a:endParaRPr lang="zh-CN" sz="15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369002">
                <a:tc rowSpan="2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后裔之争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该隐杀死亚伯，建造以诺城（创</a:t>
                      </a:r>
                      <a:r>
                        <a:rPr lang="en-US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 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挪亚的后裔建造巴别塔（创</a:t>
                      </a:r>
                      <a:r>
                        <a:rPr lang="en-US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11</a:t>
                      </a: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76507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塞特的后裔开始求告神的</a:t>
                      </a:r>
                      <a:r>
                        <a:rPr lang="zh-CN" sz="15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名</a:t>
                      </a:r>
                      <a:endParaRPr lang="en-US" altLang="zh-CN" sz="15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（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r>
                        <a:rPr lang="en-US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26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15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闪的后裔亚伯拉罕开始求告神的</a:t>
                      </a:r>
                      <a:r>
                        <a:rPr lang="zh-CN" sz="15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名</a:t>
                      </a:r>
                      <a:endParaRPr lang="en-US" altLang="zh-CN" sz="15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（创</a:t>
                      </a:r>
                      <a:r>
                        <a:rPr lang="en-US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12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15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555001">
                <a:tc rowSpan="3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洪水审判</a:t>
                      </a:r>
                      <a:endParaRPr lang="zh-CN" sz="15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挪亚洪水的审判（创</a:t>
                      </a:r>
                      <a:r>
                        <a:rPr lang="en-US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17</a:t>
                      </a:r>
                      <a:r>
                        <a:rPr lang="zh-CN" sz="15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最后的审判</a:t>
                      </a:r>
                      <a:endParaRPr lang="zh-CN" sz="15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“挪亚的日子”再次临到</a:t>
                      </a:r>
                      <a:r>
                        <a:rPr lang="zh-CN" sz="15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地上</a:t>
                      </a:r>
                      <a:r>
                        <a:rPr lang="en-US" altLang="zh-CN" sz="15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 </a:t>
                      </a:r>
                      <a:r>
                        <a:rPr lang="en-US" sz="15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(</a:t>
                      </a:r>
                      <a:r>
                        <a:rPr lang="zh-CN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太</a:t>
                      </a:r>
                      <a:r>
                        <a:rPr lang="en-US" sz="15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24:37-39)</a:t>
                      </a:r>
                      <a:endParaRPr lang="zh-CN" sz="15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36900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神用水审判全地</a:t>
                      </a:r>
                      <a:r>
                        <a:rPr lang="en-US" sz="1500" ker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(</a:t>
                      </a:r>
                      <a:r>
                        <a:rPr lang="zh-CN" sz="1500" ker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r>
                        <a:rPr lang="en-US" sz="1500" ker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7:23)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神为了用火审判全</a:t>
                      </a:r>
                      <a:r>
                        <a:rPr lang="zh-CN" sz="1500" kern="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地</a:t>
                      </a:r>
                      <a:r>
                        <a:rPr lang="en-US" altLang="zh-CN" sz="1500" kern="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 </a:t>
                      </a:r>
                      <a:r>
                        <a:rPr lang="en-US" sz="1500" kern="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(</a:t>
                      </a:r>
                      <a:r>
                        <a:rPr lang="zh-CN" sz="15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太</a:t>
                      </a:r>
                      <a:r>
                        <a:rPr lang="en-US" sz="15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24:30</a:t>
                      </a:r>
                      <a:r>
                        <a:rPr lang="zh-CN" sz="15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；参考彼后</a:t>
                      </a:r>
                      <a:r>
                        <a:rPr lang="en-US" sz="15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3:7)</a:t>
                      </a:r>
                      <a:endParaRPr lang="zh-CN" sz="15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44098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旧的世界消失</a:t>
                      </a:r>
                      <a:r>
                        <a:rPr lang="en-US" sz="1500" ker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(</a:t>
                      </a:r>
                      <a:r>
                        <a:rPr lang="zh-CN" sz="1500" ker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彼后</a:t>
                      </a:r>
                      <a:r>
                        <a:rPr lang="en-US" sz="1500" ker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3:5-7)</a:t>
                      </a:r>
                      <a:endParaRPr lang="zh-CN" sz="15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15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如今的天地在新天新地面前消失　</a:t>
                      </a:r>
                      <a:r>
                        <a:rPr lang="en-US" sz="1500" kern="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(</a:t>
                      </a:r>
                      <a:r>
                        <a:rPr lang="zh-CN" sz="15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彼后</a:t>
                      </a:r>
                      <a:r>
                        <a:rPr lang="en-US" sz="15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3:13)</a:t>
                      </a:r>
                      <a:endParaRPr lang="zh-CN" sz="15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193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9856592"/>
              </p:ext>
            </p:extLst>
          </p:nvPr>
        </p:nvGraphicFramePr>
        <p:xfrm>
          <a:off x="179512" y="152928"/>
          <a:ext cx="8784976" cy="65884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096"/>
                <a:gridCol w="3456384"/>
                <a:gridCol w="864096"/>
                <a:gridCol w="3600400"/>
              </a:tblGrid>
              <a:tr h="1239997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1-7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洪水之前的世界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r>
                        <a:rPr lang="en-US" sz="28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8-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启</a:t>
                      </a:r>
                      <a:r>
                        <a:rPr lang="en-US" sz="28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22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洪水之后的世界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1208730">
                <a:tc rowSpan="4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28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28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28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28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创造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混沌</a:t>
                      </a:r>
                      <a:endParaRPr lang="en-US" altLang="zh-CN" sz="28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（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r>
                        <a:rPr lang="en-US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1-2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28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28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28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altLang="zh-CN" sz="28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再次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创造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挪亚</a:t>
                      </a:r>
                      <a:r>
                        <a:rPr lang="zh-CN" sz="28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洪水</a:t>
                      </a:r>
                      <a:endParaRPr lang="en-US" altLang="zh-CN" sz="28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（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r>
                        <a:rPr lang="en-US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18-19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136754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圣灵在水面上运行（创</a:t>
                      </a:r>
                      <a:r>
                        <a:rPr lang="en-US" sz="28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  <a:r>
                        <a:rPr lang="zh-CN" sz="28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28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  <a:r>
                        <a:rPr lang="zh-CN" sz="28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28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鸽子在水面上</a:t>
                      </a:r>
                      <a:r>
                        <a:rPr lang="zh-CN" sz="28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飞</a:t>
                      </a:r>
                      <a:endParaRPr lang="en-US" altLang="zh-CN" sz="28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（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r>
                        <a:rPr lang="en-US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138608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露出旱地，长出菜蔬（创</a:t>
                      </a:r>
                      <a:r>
                        <a:rPr lang="en-US" sz="28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  <a:r>
                        <a:rPr lang="zh-CN" sz="28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28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12</a:t>
                      </a:r>
                      <a:r>
                        <a:rPr lang="zh-CN" sz="28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28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出现橄榄树的新</a:t>
                      </a:r>
                      <a:r>
                        <a:rPr lang="zh-CN" sz="28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叶</a:t>
                      </a:r>
                      <a:endParaRPr lang="en-US" altLang="zh-CN" sz="28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（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r>
                        <a:rPr lang="en-US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11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  <a:tr h="138608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创造完成，神安息（创</a:t>
                      </a:r>
                      <a:r>
                        <a:rPr lang="en-US" sz="28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  <a:r>
                        <a:rPr lang="zh-CN" sz="28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28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  <a:r>
                        <a:rPr lang="zh-CN" sz="28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2800" kern="10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神悦纳挪亚的献</a:t>
                      </a:r>
                      <a:r>
                        <a:rPr lang="zh-CN" sz="28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祭</a:t>
                      </a:r>
                      <a:endParaRPr lang="en-US" altLang="zh-CN" sz="2800" kern="100" dirty="0" smtClean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（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创</a:t>
                      </a:r>
                      <a:r>
                        <a:rPr lang="en-US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r>
                        <a:rPr lang="en-US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21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，</a:t>
                      </a:r>
                      <a:r>
                        <a:rPr lang="en-US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22</a:t>
                      </a:r>
                      <a:r>
                        <a:rPr lang="zh-CN" sz="28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  <a:endParaRPr lang="zh-CN" sz="28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3113" marR="6311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945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3978</TotalTime>
  <Words>947</Words>
  <Application>Microsoft Office PowerPoint</Application>
  <PresentationFormat>全屏显示(4:3)</PresentationFormat>
  <Paragraphs>248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4" baseType="lpstr">
      <vt:lpstr>新細明體</vt:lpstr>
      <vt:lpstr>黑体</vt:lpstr>
      <vt:lpstr>宋体</vt:lpstr>
      <vt:lpstr>Arial</vt:lpstr>
      <vt:lpstr>Calibri</vt:lpstr>
      <vt:lpstr>Calibri Light</vt:lpstr>
      <vt:lpstr>Times New Roman</vt:lpstr>
      <vt:lpstr>Office Theme</vt:lpstr>
      <vt:lpstr>创世记查经_12</vt:lpstr>
      <vt:lpstr>创世记查经_12</vt:lpstr>
      <vt:lpstr>创世记查经_12</vt:lpstr>
      <vt:lpstr>创世记查经_12</vt:lpstr>
      <vt:lpstr>创世记查经_12</vt:lpstr>
      <vt:lpstr>创世记查经_12</vt:lpstr>
      <vt:lpstr>创世记查经_12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创世记查经_12</vt:lpstr>
      <vt:lpstr>创世记查经_12</vt:lpstr>
      <vt:lpstr>创世记查经_12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469</cp:revision>
  <dcterms:created xsi:type="dcterms:W3CDTF">2014-02-25T17:54:08Z</dcterms:created>
  <dcterms:modified xsi:type="dcterms:W3CDTF">2017-09-15T21:20:50Z</dcterms:modified>
</cp:coreProperties>
</file>