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5"/>
  </p:notesMasterIdLst>
  <p:handoutMasterIdLst>
    <p:handoutMasterId r:id="rId26"/>
  </p:handoutMasterIdLst>
  <p:sldIdLst>
    <p:sldId id="1079" r:id="rId2"/>
    <p:sldId id="1116" r:id="rId3"/>
    <p:sldId id="1117" r:id="rId4"/>
    <p:sldId id="1118" r:id="rId5"/>
    <p:sldId id="1119" r:id="rId6"/>
    <p:sldId id="1120" r:id="rId7"/>
    <p:sldId id="1121" r:id="rId8"/>
    <p:sldId id="1122" r:id="rId9"/>
    <p:sldId id="1123" r:id="rId10"/>
    <p:sldId id="1124" r:id="rId11"/>
    <p:sldId id="1125" r:id="rId12"/>
    <p:sldId id="1084" r:id="rId13"/>
    <p:sldId id="1085" r:id="rId14"/>
    <p:sldId id="1086" r:id="rId15"/>
    <p:sldId id="1126" r:id="rId16"/>
    <p:sldId id="1127" r:id="rId17"/>
    <p:sldId id="1128" r:id="rId18"/>
    <p:sldId id="1129" r:id="rId19"/>
    <p:sldId id="1130" r:id="rId20"/>
    <p:sldId id="1131" r:id="rId21"/>
    <p:sldId id="1132" r:id="rId22"/>
    <p:sldId id="1133" r:id="rId23"/>
    <p:sldId id="853" r:id="rId2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8" autoAdjust="0"/>
    <p:restoredTop sz="94660"/>
  </p:normalViewPr>
  <p:slideViewPr>
    <p:cSldViewPr>
      <p:cViewPr varScale="1">
        <p:scale>
          <a:sx n="72" d="100"/>
          <a:sy n="72" d="100"/>
        </p:scale>
        <p:origin x="84" y="13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2018/2/1</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2018/2/1</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2018/2/1</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2018/2/1</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2018/2/1</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2018/2/1</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2018/2/1</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2018/2/1</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23:1-20】</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撒拉享寿一百二十七岁，这是撒拉一生的岁数。</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Sarah lived to be a hundred and twenty-seven years old.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撒拉死在迦南地的基列亚巴，就是希伯仑，亚伯拉罕为她哀恸哭号。</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She died at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Kiriath</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Arba</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(that is, Hebron) in the land of Canaan, and Abraham went to mourn for Sarah and to weep over her</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23:1-20】</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此后，亚伯拉罕把他妻子撒拉埋葬在迦南地幔利前的麦比拉田间的洞里。幔利就是希伯仑。</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Afterward Abraham buried his wife Sarah in the cave in the field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Machpelah</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near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Mamre</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(which is at Hebron) in the land of Canaan.</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从此，那块田和田间的洞，就藉着赫人定准，归与亚伯拉罕作坟地。</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the field and the cave in it were deeded to Abraham by the Hittites as a burial site.</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0657991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撒拉</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去世（创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23</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1-2</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圣经中唯一记载了寿数的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女人</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亚伯拉罕的哀痛（哀恸哭号）</a:t>
            </a:r>
          </a:p>
        </p:txBody>
      </p:sp>
    </p:spTree>
    <p:extLst>
      <p:ext uri="{BB962C8B-B14F-4D97-AF65-F5344CB8AC3E}">
        <p14:creationId xmlns:p14="http://schemas.microsoft.com/office/powerpoint/2010/main" val="17047618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亚伯拉罕</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买墓地（创</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23</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3-20</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唯一一次购买</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产业</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再三拒绝赫人的“赠送”</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提议</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亚伯拉罕立刻</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购买</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没有</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还价</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当众</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人的面购买</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    立刻</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足额购买</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0226696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应许</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之</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地</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相信神的</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应许</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付出代价得到应许之地</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路</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12:34】</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因为你们的财宝在哪里，你们的心也在那里。</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	看轻现在（今生）拥有的（银子），看重将来（永恒）的应许之地（天家）</a:t>
            </a:r>
            <a:endParaRPr lang="zh-CN" altLang="en-US"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5894984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看轻</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现在（今生）拥有的（银子），看重将来（永恒）的应许之地（天家</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u="sng"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希伯来书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Hebrews 11:8-16】</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亚伯拉罕因着信，蒙召的时候，就遵命出去，往将来要得为业的地方去，出去的时候，还不知往哪里去。</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By faith Abraham, when called to go to a place he would later receive as his inheritance, obeyed and went, even though he did not know where he was going</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5358258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看轻</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现在（今生）拥有的（银子），看重将来（永恒）的应许之地（天家</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u="sng"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希伯来书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Hebrews 11:8-16】</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他因着信，就在所应许之地作客，好像在异地居住帐棚，与那同蒙一个应许的以撒、雅各一样。</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By faith he made his home in the promised land like a stranger in a foreign country; he lived in tents, as did Isaac and Jacob, who were heirs with him of the same promise.</a:t>
            </a:r>
          </a:p>
        </p:txBody>
      </p:sp>
    </p:spTree>
    <p:extLst>
      <p:ext uri="{BB962C8B-B14F-4D97-AF65-F5344CB8AC3E}">
        <p14:creationId xmlns:p14="http://schemas.microsoft.com/office/powerpoint/2010/main" val="17584819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看轻</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现在（今生）拥有的（银子），看重将来（永恒）的应许之地（天家</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u="sng"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希伯来书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Hebrews 11:8-16】</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因为他等候那座有根基的城，就是　神所经营、所建造的。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For he was looking forward to the city with foundations, whose architect and builder is God.</a:t>
            </a:r>
          </a:p>
        </p:txBody>
      </p:sp>
    </p:spTree>
    <p:extLst>
      <p:ext uri="{BB962C8B-B14F-4D97-AF65-F5344CB8AC3E}">
        <p14:creationId xmlns:p14="http://schemas.microsoft.com/office/powerpoint/2010/main" val="7812687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看轻</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现在（今生）拥有的（银子），看重将来（永恒）的应许之地（天家</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u="sng"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希伯来书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Hebrews 11:8-16】</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因着信，连撒拉自己，虽然过了生育的岁数，还能怀孕，因她以为那应许她的是可信的。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By faith Abraham, even though he was past age--and Sarah herself was barren--was enabled to become a father because he considered him faithful who had made the promise.</a:t>
            </a:r>
          </a:p>
        </p:txBody>
      </p:sp>
    </p:spTree>
    <p:extLst>
      <p:ext uri="{BB962C8B-B14F-4D97-AF65-F5344CB8AC3E}">
        <p14:creationId xmlns:p14="http://schemas.microsoft.com/office/powerpoint/2010/main" val="28984209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看轻</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现在（今生）拥有的（银子），看重将来（永恒）的应许之地（天家</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u="sng"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希伯来书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Hebrews 11:8-16】</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所以从一个仿佛已死的人就生出子孙，如同天上的星那样众多，海边的沙那样无数。</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so from this one man, and he as good as dead, came descendants as numerous as the stars in the sky and as countless as the sand on the seashore.</a:t>
            </a:r>
          </a:p>
        </p:txBody>
      </p:sp>
    </p:spTree>
    <p:extLst>
      <p:ext uri="{BB962C8B-B14F-4D97-AF65-F5344CB8AC3E}">
        <p14:creationId xmlns:p14="http://schemas.microsoft.com/office/powerpoint/2010/main" val="2331248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看轻</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现在（今生）拥有的（银子），看重将来（永恒）的应许之地（天家</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u="sng"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希伯来书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Hebrews 11:8-16】</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这些人都是存着信心死的，并没有得着所应许的，却从远处望见，且欢喜迎接，又承认自己在世上是客旅，是寄居的。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All these people were still living by faith when they died. They did not receive the things promised; they only saw them and welcomed them from a distance. And they admitted that they were aliens and strangers on earth.</a:t>
            </a:r>
          </a:p>
        </p:txBody>
      </p:sp>
    </p:spTree>
    <p:extLst>
      <p:ext uri="{BB962C8B-B14F-4D97-AF65-F5344CB8AC3E}">
        <p14:creationId xmlns:p14="http://schemas.microsoft.com/office/powerpoint/2010/main" val="36422726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23:1-20】</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后来亚伯拉罕从死人面前起来，对赫人说：</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Abraham rose from beside his dead wife and spoke to the Hittites. He said,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我在你们中间是外人，是寄居的，求你们在这里给我一块地，我好埋葬我的死人，使她不在我眼前。”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 am an alien and a stranger among you. Sell me some property for a burial site here so I can bury my dead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26787107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看轻</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现在（今生）拥有的（银子），看重将来（永恒）的应许之地（天家</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u="sng"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希伯来书</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Hebrews 11:8-16】</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说这样话的人是表明自己要找一个家乡。</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People who say such things show that they are looking for a country of their own.</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他们若想念所离开的家乡，还有可以回去的机会。</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If they had been thinking of the country they had left, they would have had opportunity to return.</a:t>
            </a:r>
          </a:p>
        </p:txBody>
      </p:sp>
    </p:spTree>
    <p:extLst>
      <p:ext uri="{BB962C8B-B14F-4D97-AF65-F5344CB8AC3E}">
        <p14:creationId xmlns:p14="http://schemas.microsoft.com/office/powerpoint/2010/main" val="1835171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看轻</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现在（今生）拥有的（银子），看重将来（永恒）的应许之地（天家</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u="sng"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希伯来书</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Hebrews 11:8-16】</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他们却羡慕一个更美的家乡，就是在天上的。所以　神被称为他们的　神，并不以为耻，因为他已经给他们预备了一座城。</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Instead, they were longing for a better country--a heavenly one. Therefore God is not ashamed to be called their God, for he has prepared a city for them.</a:t>
            </a:r>
          </a:p>
        </p:txBody>
      </p:sp>
    </p:spTree>
    <p:extLst>
      <p:ext uri="{BB962C8B-B14F-4D97-AF65-F5344CB8AC3E}">
        <p14:creationId xmlns:p14="http://schemas.microsoft.com/office/powerpoint/2010/main" val="12373851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看轻</a:t>
            </a:r>
            <a:r>
              <a:rPr lang="zh-CN" altLang="en-US" sz="3600" b="1" u="sng" kern="100" dirty="0">
                <a:latin typeface="Calibri" panose="020F0502020204030204" pitchFamily="34" charset="0"/>
                <a:ea typeface="黑体" panose="02010609060101010101" pitchFamily="49" charset="-122"/>
                <a:cs typeface="Calibri" panose="020F0502020204030204" pitchFamily="34" charset="0"/>
              </a:rPr>
              <a:t>现在（今生）拥有的（银子），看重将来（永恒）的应许之地（天家</a:t>
            </a:r>
            <a:r>
              <a:rPr lang="zh-CN" altLang="en-US" sz="3600" b="1" u="sng"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u="sng"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endParaRPr lang="zh-CN" altLang="en-US" sz="3600" b="1" u="sng"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林后</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2 Co 4:18】</a:t>
            </a:r>
          </a:p>
          <a:p>
            <a:pPr marL="0" indent="0" algn="just">
              <a:spcAft>
                <a:spcPts val="0"/>
              </a:spcAft>
              <a:buNone/>
            </a:pPr>
            <a:r>
              <a:rPr lang="zh-CN" altLang="en-US" sz="3600" b="1" kern="100" dirty="0">
                <a:latin typeface="Calibri" panose="020F0502020204030204" pitchFamily="34" charset="0"/>
                <a:ea typeface="黑体" panose="02010609060101010101" pitchFamily="49" charset="-122"/>
                <a:cs typeface="Calibri" panose="020F0502020204030204" pitchFamily="34" charset="0"/>
              </a:rPr>
              <a:t>原来我们不是顾念所见的，乃是顾念所不见的；因为所见的是暂时的，所不见的是永远的。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we fix our eyes not on what is seen, but on what is unseen. For what is seen is temporary, but what is unseen is eternal.</a:t>
            </a:r>
          </a:p>
        </p:txBody>
      </p:sp>
    </p:spTree>
    <p:extLst>
      <p:ext uri="{BB962C8B-B14F-4D97-AF65-F5344CB8AC3E}">
        <p14:creationId xmlns:p14="http://schemas.microsoft.com/office/powerpoint/2010/main" val="319601159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4397" y="0"/>
            <a:ext cx="7886700" cy="615602"/>
          </a:xfrm>
        </p:spPr>
        <p:txBody>
          <a:bodyPr>
            <a:normAutofit fontScale="90000"/>
          </a:bodyPr>
          <a:lstStyle/>
          <a:p>
            <a:r>
              <a:rPr lang="zh-CN" altLang="en-US" b="1" u="sng" dirty="0">
                <a:latin typeface="黑体" panose="02010609060101010101" pitchFamily="49" charset="-122"/>
                <a:ea typeface="黑体" panose="02010609060101010101" pitchFamily="49" charset="-122"/>
              </a:rPr>
              <a:t>创</a:t>
            </a:r>
            <a:r>
              <a:rPr lang="zh-CN" altLang="en-US" b="1" u="sng" dirty="0" smtClean="0">
                <a:latin typeface="黑体" panose="02010609060101010101" pitchFamily="49" charset="-122"/>
                <a:ea typeface="黑体" panose="02010609060101010101" pitchFamily="49" charset="-122"/>
              </a:rPr>
              <a:t>世记查经</a:t>
            </a:r>
            <a:r>
              <a:rPr lang="en-US" altLang="zh-CN" b="1" u="sng" dirty="0" smtClean="0">
                <a:latin typeface="黑体" panose="02010609060101010101" pitchFamily="49" charset="-122"/>
                <a:ea typeface="黑体" panose="02010609060101010101" pitchFamily="49" charset="-122"/>
              </a:rPr>
              <a:t>_</a:t>
            </a:r>
            <a:r>
              <a:rPr lang="en-US" altLang="zh-CN" b="1" u="sng" dirty="0" smtClean="0">
                <a:latin typeface="黑体" panose="02010609060101010101" pitchFamily="49" charset="-122"/>
                <a:ea typeface="黑体" panose="02010609060101010101" pitchFamily="49" charset="-122"/>
              </a:rPr>
              <a:t>28—</a:t>
            </a:r>
            <a:r>
              <a:rPr lang="zh-CN" altLang="en-US" b="1" u="sng" dirty="0" smtClean="0">
                <a:latin typeface="黑体" panose="02010609060101010101" pitchFamily="49" charset="-122"/>
                <a:ea typeface="黑体" panose="02010609060101010101" pitchFamily="49" charset="-122"/>
              </a:rPr>
              <a:t>问题讨论</a:t>
            </a:r>
            <a:endParaRPr lang="zh-CN" altLang="en-US" b="1" u="sng"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113251" y="908720"/>
            <a:ext cx="8779230" cy="5832648"/>
          </a:xfrm>
        </p:spPr>
        <p:txBody>
          <a:bodyPr>
            <a:no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从亚伯拉罕面对撒拉去世的反应，思想基督徒应该怎样面对亲人的离世？</a:t>
            </a: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亚伯拉罕为什么不接受赫人的“赠送”？他为什么不认为这是上帝通过赫人祝福他？</a:t>
            </a: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从“寄居者”亚伯拉罕与赫人的互动，思想基督徒应该怎样与外邦人相处？</a:t>
            </a:r>
          </a:p>
          <a:p>
            <a:pPr marL="0" indent="0" algn="just">
              <a:spcAft>
                <a:spcPts val="0"/>
              </a:spcAft>
              <a:buNone/>
            </a:pPr>
            <a:endParaRPr lang="zh-CN" altLang="en-US" sz="600" b="1" kern="100" dirty="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从“寄居者”亚伯拉罕唯一的一次“投资”，思想基督徒该怎样“投资”？</a:t>
            </a:r>
          </a:p>
          <a:p>
            <a:pPr marL="0" indent="0" algn="just">
              <a:spcAft>
                <a:spcPts val="0"/>
              </a:spcAft>
              <a:buNone/>
            </a:pP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36197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23:1-20】</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5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赫人回答亚伯拉罕说</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The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Hittites replied to Abraham,</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我主请听。你在我们中间是一位尊大的王子，只管在我们最好的坟地里埋葬你的死人，我们没有一人不容你在他的坟地里埋葬你的死人。”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Sir, listen to us. You are a mighty prince among us. Bury your dead in the choicest of our tombs. None of us will refuse you his tomb for burying your dead</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675257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23:1-20】</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亚伯拉罕就起来，向那地的赫人下拜，</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Then Abraham rose and bowed down before the people of the land, the Hittites.</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对他们说：“你们若有意叫我埋葬我的死人，使她不在我眼前，就请听我的话，为我求琐辖的儿子以弗仑，</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He said to them, "If you are willing to let me bury my dead, then listen to me and intercede with Ephron son of Zohar on my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behalf</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913327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23:1-20】</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9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把田头上那麦比拉洞给我。他可以按着足价卖给我，作我在你们中间的坟地。”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he will sell me the cave of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Machpelah</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which belongs to him and is at the end of his field. Ask him to sell it to me for the full price as a burial site among you."</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10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当时以弗仑正坐在赫人中间。于是，赫人以弗仑在城门出入的赫人面前对亚伯拉罕说：</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Ephron the Hittite was sitting among his people and he replied to Abraham in the hearing of all the Hittites who had come to the gate of his city</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40608860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23:1-20】</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11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不然，我主请听。我送给你这块田，连田间的洞也送给你，在我同族的人面前都给你，可以埋葬你的死人。”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No, my lord, he said. "Listen to me; I give you the field, and I give you the cave that is in it. I give it to you in the presence of my people. Bury your dead."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12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亚伯拉罕就在那地的人民面前下拜，</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Again Abraham bowed down before the people of the </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land</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222133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23:1-20】</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13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在他们面前对以弗仑说：“你若应允，请听我的话。我要把田价给你，求你收下，我就在那里埋葬我的死人。”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and he said to Ephron in their hearing, "Listen to me, if you will. I will pay the price of the field. Accept it from me so I can bury my dead there."</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14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以弗仑回答亚伯拉罕说</a:t>
            </a:r>
            <a:r>
              <a:rPr lang="zh-CN" altLang="en-US"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smtClean="0">
              <a:latin typeface="Calibri" panose="020F0502020204030204" pitchFamily="34" charset="0"/>
              <a:ea typeface="黑体" panose="02010609060101010101" pitchFamily="49" charset="-122"/>
              <a:cs typeface="Calibri" panose="020F0502020204030204" pitchFamily="34" charset="0"/>
            </a:endParaRP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Ephron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answered Abraham</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33273088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fontScale="92500" lnSpcReduction="10000"/>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23:1-20】</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15 </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我主请听。值四百舍客勒银子的一块田，在你我中间还算什么呢？只管埋葬你的死人吧！” </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Listen to me, my lord; the land is worth four hundred shekels of silver, but what is that between me and you? Bury your dead.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16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亚伯拉罕听从了以弗仑，照着他在赫人面前所说的话，把买卖通用的银子，平了四百舍客勒给以弗仑。</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Abraham agreed to Ephron's terms and weighed out for him the price he had named in the hearing of the Hittites: four hundred shekels of silver, according to the weight current among the merchants</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7567965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116632"/>
            <a:ext cx="8928992" cy="6624736"/>
          </a:xfrm>
        </p:spPr>
        <p:txBody>
          <a:bodyPr>
            <a:normAutofit/>
          </a:bodyPr>
          <a:lstStyle/>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创世记</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Genesis 23:1-20】</a:t>
            </a:r>
          </a:p>
          <a:p>
            <a:pPr marL="0" indent="0" algn="just">
              <a:spcAft>
                <a:spcPts val="0"/>
              </a:spcAft>
              <a:buNone/>
            </a:pP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17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于是，麦比拉、幔利前、以弗仑的那块田和其中的洞，并田间四围的树木，</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So Ephron's field in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Machpelah</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 near </a:t>
            </a:r>
            <a:r>
              <a:rPr lang="en-US" altLang="zh-CN" sz="3600" b="1" kern="100" dirty="0" err="1">
                <a:latin typeface="Calibri" panose="020F0502020204030204" pitchFamily="34" charset="0"/>
                <a:ea typeface="黑体" panose="02010609060101010101" pitchFamily="49" charset="-122"/>
                <a:cs typeface="Calibri" panose="020F0502020204030204" pitchFamily="34" charset="0"/>
              </a:rPr>
              <a:t>Mamre</a:t>
            </a:r>
            <a:r>
              <a:rPr lang="en-US" altLang="zh-CN" sz="3600" b="1" kern="100" dirty="0">
                <a:latin typeface="Calibri" panose="020F0502020204030204" pitchFamily="34" charset="0"/>
                <a:ea typeface="黑体" panose="02010609060101010101" pitchFamily="49" charset="-122"/>
                <a:cs typeface="Calibri" panose="020F0502020204030204" pitchFamily="34" charset="0"/>
              </a:rPr>
              <a:t>-both the field and the cave in it, and all the trees within the borders of the field-was deeded</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18 </a:t>
            </a:r>
            <a:r>
              <a:rPr lang="zh-CN" altLang="en-US" sz="3600" b="1" kern="100" dirty="0">
                <a:latin typeface="Calibri" panose="020F0502020204030204" pitchFamily="34" charset="0"/>
                <a:ea typeface="黑体" panose="02010609060101010101" pitchFamily="49" charset="-122"/>
                <a:cs typeface="Calibri" panose="020F0502020204030204" pitchFamily="34" charset="0"/>
              </a:rPr>
              <a:t>都定准归与亚伯拉罕，乃是他在赫人面前，并城门出入的人面前买妥的。</a:t>
            </a:r>
          </a:p>
          <a:p>
            <a:pPr marL="0" indent="0" algn="just">
              <a:spcAft>
                <a:spcPts val="0"/>
              </a:spcAft>
              <a:buNone/>
            </a:pPr>
            <a:r>
              <a:rPr lang="en-US" altLang="zh-CN" sz="3600" b="1" kern="100" dirty="0">
                <a:latin typeface="Calibri" panose="020F0502020204030204" pitchFamily="34" charset="0"/>
                <a:ea typeface="黑体" panose="02010609060101010101" pitchFamily="49" charset="-122"/>
                <a:cs typeface="Calibri" panose="020F0502020204030204" pitchFamily="34" charset="0"/>
              </a:rPr>
              <a:t>to Abraham as his property in the presence of all the Hittites who had come to the gate of the city</a:t>
            </a:r>
            <a:r>
              <a:rPr lang="en-US" altLang="zh-CN" sz="3600" b="1" kern="100" dirty="0" smtClean="0">
                <a:latin typeface="Calibri" panose="020F0502020204030204" pitchFamily="34" charset="0"/>
                <a:ea typeface="黑体" panose="02010609060101010101" pitchFamily="49" charset="-122"/>
                <a:cs typeface="Calibri" panose="020F0502020204030204" pitchFamily="34" charset="0"/>
              </a:rPr>
              <a:t>.</a:t>
            </a:r>
            <a:endParaRPr lang="en-US" altLang="zh-CN" sz="3600" b="1" kern="100" dirty="0">
              <a:latin typeface="Calibri" panose="020F0502020204030204" pitchFamily="34" charset="0"/>
              <a:ea typeface="黑体" panose="02010609060101010101" pitchFamily="49" charset="-122"/>
              <a:cs typeface="Calibri" panose="020F0502020204030204" pitchFamily="34" charset="0"/>
            </a:endParaRPr>
          </a:p>
        </p:txBody>
      </p:sp>
    </p:spTree>
    <p:extLst>
      <p:ext uri="{BB962C8B-B14F-4D97-AF65-F5344CB8AC3E}">
        <p14:creationId xmlns:p14="http://schemas.microsoft.com/office/powerpoint/2010/main" val="13687734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4934</TotalTime>
  <Words>1861</Words>
  <Application>Microsoft Office PowerPoint</Application>
  <PresentationFormat>全屏显示(4:3)</PresentationFormat>
  <Paragraphs>127</Paragraphs>
  <Slides>23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23</vt:i4>
      </vt:variant>
    </vt:vector>
  </HeadingPairs>
  <TitlesOfParts>
    <vt:vector size="30"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创世记查经_28—问题讨论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556</cp:revision>
  <dcterms:created xsi:type="dcterms:W3CDTF">2014-02-25T17:54:08Z</dcterms:created>
  <dcterms:modified xsi:type="dcterms:W3CDTF">2018-02-02T01:46:26Z</dcterms:modified>
</cp:coreProperties>
</file>