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5"/>
  </p:notesMasterIdLst>
  <p:handoutMasterIdLst>
    <p:handoutMasterId r:id="rId26"/>
  </p:handoutMasterIdLst>
  <p:sldIdLst>
    <p:sldId id="1079" r:id="rId2"/>
    <p:sldId id="1230" r:id="rId3"/>
    <p:sldId id="1231" r:id="rId4"/>
    <p:sldId id="1232" r:id="rId5"/>
    <p:sldId id="1233" r:id="rId6"/>
    <p:sldId id="1234" r:id="rId7"/>
    <p:sldId id="1235" r:id="rId8"/>
    <p:sldId id="1236" r:id="rId9"/>
    <p:sldId id="1237" r:id="rId10"/>
    <p:sldId id="1238" r:id="rId11"/>
    <p:sldId id="1239" r:id="rId12"/>
    <p:sldId id="1240" r:id="rId13"/>
    <p:sldId id="1241" r:id="rId14"/>
    <p:sldId id="1200" r:id="rId15"/>
    <p:sldId id="1201" r:id="rId16"/>
    <p:sldId id="1202" r:id="rId17"/>
    <p:sldId id="1203" r:id="rId18"/>
    <p:sldId id="1204" r:id="rId19"/>
    <p:sldId id="1242" r:id="rId20"/>
    <p:sldId id="1243" r:id="rId21"/>
    <p:sldId id="1205" r:id="rId22"/>
    <p:sldId id="1244" r:id="rId23"/>
    <p:sldId id="853" r:id="rId2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3" d="100"/>
          <a:sy n="73" d="100"/>
        </p:scale>
        <p:origin x="77" y="701"/>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2018/3/16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2018/3/16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2018/3/16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2018/3/16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2018/3/16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2018/3/16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2018/3/16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2018/3/16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2018/3/16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2018/3/16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2018/3/16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2018/3/16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2018/3/16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2018/3/16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28:1-22】</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以撒叫了雅各来，给他祝福，并嘱咐他说：“你不要娶迦南的女子为妻。</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Isaac called for Jacob and blessed him and commanded him: "Do not marry a Canaanite woman.</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你起身往巴旦亚兰去，到你外祖彼土利家里，在你母舅拉班的女儿中娶一女为妻。</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Go at once to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Paddan</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Aram, to the house of your mother's father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Bethuel</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Take a wife for yourself there, from among the daughters of Laban, your mother's brother</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28:1-22】</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雅各清早起来，把所枕的石头立作柱子，浇油在上面</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Early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 next morning Jacob took the stone he had placed under his head and set it up as a pillar and poured oil on top of it.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他就给那地方起名叫伯特利（就是“　神殿”的意思）；但那地方起先名叫路斯</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He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called that place Bethel, though the city used to be called Luz</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855650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28:1-22】</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雅各许愿说：“　神若与我同在，在我所行的路上保佑我，又给我食物吃、衣服穿，</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Jacob made a vow, saying, "If God will be with me and will watch over me on this journey I am taking and will give me food to eat and clothes to wear</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使我平平安安地回到我父亲的家，我就必以耶和华为我的　神</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so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that I return safely to my father's house, then the Lord will be my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God</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9020067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28:1-22】</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我所立为柱子的石头也必作　神的殿，凡你所赐给我的，我必将十分之一献给你。”</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this stone that I have set up as a pillar will be God's house, and of all that you give me I will give you a tenth."</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5885813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雅</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各离开父</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家</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雅各到本族</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娶亲</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以撒为雅各祝福</a:t>
            </a: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以</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撒悔改，顺服</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神</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以扫娶以实玛利的女儿</a:t>
            </a: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以</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扫靠自己的行为挽回错误，而不是认罪悔改。</a:t>
            </a:r>
          </a:p>
        </p:txBody>
      </p:sp>
    </p:spTree>
    <p:extLst>
      <p:ext uri="{BB962C8B-B14F-4D97-AF65-F5344CB8AC3E}">
        <p14:creationId xmlns:p14="http://schemas.microsoft.com/office/powerpoint/2010/main" val="29288545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200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雅</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各遇见神</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雅各的梯子</a:t>
            </a:r>
          </a:p>
          <a:p>
            <a:pPr marL="0" indent="0" algn="just">
              <a:spcAft>
                <a:spcPts val="0"/>
              </a:spcAft>
              <a:buNone/>
            </a:pPr>
            <a:r>
              <a:rPr lang="en-US" altLang="zh-CN" sz="35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5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5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500" b="1" kern="100" dirty="0" smtClean="0">
                <a:latin typeface="Calibri" panose="020F0502020204030204" pitchFamily="34" charset="0"/>
                <a:ea typeface="黑体" panose="02010609060101010101" pitchFamily="49" charset="-122"/>
                <a:cs typeface="Calibri" panose="020F0502020204030204" pitchFamily="34" charset="0"/>
              </a:rPr>
              <a:t>28:12】</a:t>
            </a:r>
            <a:r>
              <a:rPr lang="zh-CN" altLang="en-US" sz="3500" b="1" kern="100" dirty="0" smtClean="0">
                <a:latin typeface="Calibri" panose="020F0502020204030204" pitchFamily="34" charset="0"/>
                <a:ea typeface="黑体" panose="02010609060101010101" pitchFamily="49" charset="-122"/>
                <a:cs typeface="Calibri" panose="020F0502020204030204" pitchFamily="34" charset="0"/>
              </a:rPr>
              <a:t>梦见</a:t>
            </a:r>
            <a:r>
              <a:rPr lang="zh-CN" altLang="en-US" sz="3500" b="1" kern="100" dirty="0">
                <a:latin typeface="Calibri" panose="020F0502020204030204" pitchFamily="34" charset="0"/>
                <a:ea typeface="黑体" panose="02010609060101010101" pitchFamily="49" charset="-122"/>
                <a:cs typeface="Calibri" panose="020F0502020204030204" pitchFamily="34" charset="0"/>
              </a:rPr>
              <a:t>一个梯子立在地上，梯子的头顶着天，</a:t>
            </a:r>
            <a:r>
              <a:rPr lang="zh-CN" altLang="en-US" sz="3500" b="1" kern="100" dirty="0" smtClean="0">
                <a:latin typeface="Calibri" panose="020F0502020204030204" pitchFamily="34" charset="0"/>
                <a:ea typeface="黑体" panose="02010609060101010101" pitchFamily="49" charset="-122"/>
                <a:cs typeface="Calibri" panose="020F0502020204030204" pitchFamily="34" charset="0"/>
              </a:rPr>
              <a:t>有神</a:t>
            </a:r>
            <a:r>
              <a:rPr lang="zh-CN" altLang="en-US" sz="3500" b="1" kern="100" dirty="0">
                <a:latin typeface="Calibri" panose="020F0502020204030204" pitchFamily="34" charset="0"/>
                <a:ea typeface="黑体" panose="02010609060101010101" pitchFamily="49" charset="-122"/>
                <a:cs typeface="Calibri" panose="020F0502020204030204" pitchFamily="34" charset="0"/>
              </a:rPr>
              <a:t>的使者在梯子上，上去下来。</a:t>
            </a:r>
          </a:p>
          <a:p>
            <a:pPr marL="0" indent="0" algn="just">
              <a:spcAft>
                <a:spcPts val="0"/>
              </a:spcAft>
              <a:buNone/>
            </a:pPr>
            <a:r>
              <a:rPr lang="en-US" altLang="zh-CN" sz="3500" b="1" kern="100" dirty="0">
                <a:latin typeface="Calibri" panose="020F0502020204030204" pitchFamily="34" charset="0"/>
                <a:ea typeface="黑体" panose="02010609060101010101" pitchFamily="49" charset="-122"/>
                <a:cs typeface="Calibri" panose="020F0502020204030204" pitchFamily="34" charset="0"/>
              </a:rPr>
              <a:t>He had a dream in which he saw a stairway resting on the earth, with its top reaching to heaven, and the angels of God were ascending and descending on it</a:t>
            </a:r>
            <a:r>
              <a:rPr lang="en-US" altLang="zh-CN" sz="35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endParaRPr lang="en-US" altLang="zh-CN"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5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500" b="1" kern="100" dirty="0">
                <a:latin typeface="Calibri" panose="020F0502020204030204" pitchFamily="34" charset="0"/>
                <a:ea typeface="黑体" panose="02010609060101010101" pitchFamily="49" charset="-122"/>
                <a:cs typeface="Calibri" panose="020F0502020204030204" pitchFamily="34" charset="0"/>
              </a:rPr>
              <a:t>约</a:t>
            </a:r>
            <a:r>
              <a:rPr lang="en-US" altLang="zh-CN" sz="3500" b="1" kern="100" dirty="0">
                <a:latin typeface="Calibri" panose="020F0502020204030204" pitchFamily="34" charset="0"/>
                <a:ea typeface="黑体" panose="02010609060101010101" pitchFamily="49" charset="-122"/>
                <a:cs typeface="Calibri" panose="020F0502020204030204" pitchFamily="34" charset="0"/>
              </a:rPr>
              <a:t>John 1:51】</a:t>
            </a:r>
            <a:r>
              <a:rPr lang="zh-CN" altLang="en-US" sz="3500" b="1" kern="100" dirty="0">
                <a:latin typeface="Calibri" panose="020F0502020204030204" pitchFamily="34" charset="0"/>
                <a:ea typeface="黑体" panose="02010609060101010101" pitchFamily="49" charset="-122"/>
                <a:cs typeface="Calibri" panose="020F0502020204030204" pitchFamily="34" charset="0"/>
              </a:rPr>
              <a:t>又说：“我实实在在地告诉你们，你们将要看见天开了，神的使者上去下来在人子身上。” </a:t>
            </a:r>
          </a:p>
          <a:p>
            <a:pPr marL="0" indent="0" algn="just">
              <a:spcAft>
                <a:spcPts val="0"/>
              </a:spcAft>
              <a:buNone/>
            </a:pPr>
            <a:r>
              <a:rPr lang="en-US" altLang="zh-CN" sz="3500" b="1" kern="100" dirty="0">
                <a:latin typeface="Calibri" panose="020F0502020204030204" pitchFamily="34" charset="0"/>
                <a:ea typeface="黑体" panose="02010609060101010101" pitchFamily="49" charset="-122"/>
                <a:cs typeface="Calibri" panose="020F0502020204030204" pitchFamily="34" charset="0"/>
              </a:rPr>
              <a:t>He then added, "I tell you the truth, you shall see heaven open, and the angels of God ascending and descending on the </a:t>
            </a:r>
          </a:p>
          <a:p>
            <a:pPr marL="0" indent="0" algn="just">
              <a:spcAft>
                <a:spcPts val="0"/>
              </a:spcAft>
              <a:buNone/>
            </a:pPr>
            <a:r>
              <a:rPr lang="en-US" altLang="zh-CN" sz="3500" b="1" kern="100" dirty="0">
                <a:latin typeface="Calibri" panose="020F0502020204030204" pitchFamily="34" charset="0"/>
                <a:ea typeface="黑体" panose="02010609060101010101" pitchFamily="49" charset="-122"/>
                <a:cs typeface="Calibri" panose="020F0502020204030204" pitchFamily="34" charset="0"/>
              </a:rPr>
              <a:t>Son of Man."</a:t>
            </a:r>
            <a:endParaRPr lang="en-US" altLang="zh-CN" sz="35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4131489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雅</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各遇见</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神来寻找雅各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Isa 65:1】“</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素来没有访问我的，现在求问我；没有寻找我的，我叫他们遇见；没有称为我名下的，我对他们说：‘我在这里！我在这里！’</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 revealed myself to those who did not ask for me; I was found by those who did not seek me. To a nation that did not call on my name, I said, 'Here am I, here am I.'</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5872698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雅</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各遇见</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神祝福雅各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28:15】</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我也与你同在，你无论往哪里去，我必保佑你，领你归回这地，总不离弃你，直到我成全了向你所应许的。” </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I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am with you and will watch over you wherever you go, and I will bring you back to this land. I will not leave you until I have done what I have promised you."</a:t>
            </a:r>
          </a:p>
        </p:txBody>
      </p:sp>
    </p:spTree>
    <p:extLst>
      <p:ext uri="{BB962C8B-B14F-4D97-AF65-F5344CB8AC3E}">
        <p14:creationId xmlns:p14="http://schemas.microsoft.com/office/powerpoint/2010/main" val="29938310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雅</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各遇见</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神</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雅各的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反应</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敬畏</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敬拜</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祈求</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（许愿）</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4149704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两种</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信心</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神若</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我就</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与“即或不然</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endParaRPr lang="en-US" altLang="zh-CN"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雅各的信心：“神若</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我就</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28:20-21】</a:t>
            </a: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雅</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各许愿说：</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u="sng" kern="100" dirty="0" smtClean="0">
                <a:solidFill>
                  <a:srgbClr val="FFFF00"/>
                </a:solidFill>
                <a:latin typeface="Calibri" panose="020F0502020204030204" pitchFamily="34" charset="0"/>
                <a:ea typeface="黑体" panose="02010609060101010101" pitchFamily="49" charset="-122"/>
                <a:cs typeface="Calibri" panose="020F0502020204030204" pitchFamily="34" charset="0"/>
              </a:rPr>
              <a:t>神</a:t>
            </a:r>
            <a:r>
              <a:rPr lang="zh-CN" altLang="en-US" sz="3600" b="1" u="sng" kern="100" dirty="0">
                <a:solidFill>
                  <a:srgbClr val="FFFF00"/>
                </a:solidFill>
                <a:latin typeface="Calibri" panose="020F0502020204030204" pitchFamily="34" charset="0"/>
                <a:ea typeface="黑体" panose="02010609060101010101" pitchFamily="49" charset="-122"/>
                <a:cs typeface="Calibri" panose="020F0502020204030204" pitchFamily="34" charset="0"/>
              </a:rPr>
              <a:t>若</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与我同在，在我所行的路上保佑我，又给我食物吃、衣服穿</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，使</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我平平安安地回到我父亲的家，</a:t>
            </a:r>
            <a:r>
              <a:rPr lang="zh-CN" altLang="en-US" sz="3600" b="1" u="sng" kern="100" dirty="0">
                <a:solidFill>
                  <a:srgbClr val="FFFF00"/>
                </a:solidFill>
                <a:latin typeface="Calibri" panose="020F0502020204030204" pitchFamily="34" charset="0"/>
                <a:ea typeface="黑体" panose="02010609060101010101" pitchFamily="49" charset="-122"/>
                <a:cs typeface="Calibri" panose="020F0502020204030204" pitchFamily="34" charset="0"/>
              </a:rPr>
              <a:t>我就</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必以耶和华为我的　神</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7772260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两种</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信心：“神若</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我就</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与“即或不然</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但以理三个朋友的信心：“即或不然</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但</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3:13-18】</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13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当时</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，尼布甲尼撒冲冲大怒，吩咐人把沙得拉、米煞、亚伯尼歌带过来，他们就把那些人带到王面前。</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14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尼</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布甲尼撒问他们说：“沙得拉、米煞、亚伯尼歌，你们不侍奉我的神，也不敬拜我所立的金像，是故意的吗？</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15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你们</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再听见角、笛、琵琶、琴、瑟、笙和各样乐器的声音，若俯伏敬拜我所造的像，却还可以；若不敬拜，必立时扔在烈火的窑中，有何神能救你们脱离我手呢？</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0621862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28:1-22】</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愿全能的　神赐福给你，使你生养众多，成为多族，</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May God Almighty bless you and make you fruitful and increase your numbers until you become a community of peoples.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将应许亚伯拉罕的福赐给你和你的后裔，使你承受你所寄居的地为业，就是　神赐给亚伯拉罕的地。”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May he give you and your descendants the blessing given to Abraham, so that you may take possession of the land where you now live as an alien, the land God gave to Abraham</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1265238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两种</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信心：“神若</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我就</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与“即或不然</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但以理三个朋友的信心：“即或不然</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但</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3:13-18】</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16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沙得拉</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、米煞、亚伯尼歌对王说：“尼布甲尼撒啊，这件事我们不必回答你。</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17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即便</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如此，我们所侍奉的　神，能将我们从烈火的窑中救出来。王啊，他也必救我们脱离你的手；</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18 </a:t>
            </a:r>
            <a:r>
              <a:rPr lang="zh-CN" altLang="en-US" sz="3600" b="1" u="sng" kern="100" dirty="0" smtClean="0">
                <a:solidFill>
                  <a:srgbClr val="FFFF00"/>
                </a:solidFill>
                <a:latin typeface="Calibri" panose="020F0502020204030204" pitchFamily="34" charset="0"/>
                <a:ea typeface="黑体" panose="02010609060101010101" pitchFamily="49" charset="-122"/>
                <a:cs typeface="Calibri" panose="020F0502020204030204" pitchFamily="34" charset="0"/>
              </a:rPr>
              <a:t>即或</a:t>
            </a:r>
            <a:r>
              <a:rPr lang="zh-CN" altLang="en-US" sz="3600" b="1" u="sng" kern="100" dirty="0">
                <a:solidFill>
                  <a:srgbClr val="FFFF00"/>
                </a:solidFill>
                <a:latin typeface="Calibri" panose="020F0502020204030204" pitchFamily="34" charset="0"/>
                <a:ea typeface="黑体" panose="02010609060101010101" pitchFamily="49" charset="-122"/>
                <a:cs typeface="Calibri" panose="020F0502020204030204" pitchFamily="34" charset="0"/>
              </a:rPr>
              <a:t>不然</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，王啊，你当知道我们决不侍奉你的神，也不敬拜你所立的金像！”</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3113245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十一奉献</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28:20-22】</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雅各许愿说：“　神若与我同在，在我所行的路上保佑我，又给我食物吃、衣服穿，</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使我平平安安地回到我父亲的家，我就必以耶和华为我的　神，</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我所立为柱子的石头也必作　神的殿，凡你所赐给我的，我必将十分之一献给你。</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p>
        </p:txBody>
      </p:sp>
    </p:spTree>
    <p:extLst>
      <p:ext uri="{BB962C8B-B14F-4D97-AF65-F5344CB8AC3E}">
        <p14:creationId xmlns:p14="http://schemas.microsoft.com/office/powerpoint/2010/main" val="293076745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十一奉献</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3:8-10】</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人岂可夺取　神之物呢？你们竟夺取我的供物。你们却说：‘我们在何事上夺取你的供物呢？’就是你们在当纳的十分之一和当献的供物上。</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因你们通国的人都夺取我的供物，咒诅就临到你们身上。</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万军之耶和华说：你们要将当纳的十分之一全然送入仓库，使我家有粮，以此试试我是否为你们敞开天上的窗户，倾福与你们，甚至无处可容。</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399223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u="sng" dirty="0">
                <a:latin typeface="黑体" panose="02010609060101010101" pitchFamily="49" charset="-122"/>
                <a:ea typeface="黑体" panose="02010609060101010101" pitchFamily="49" charset="-122"/>
              </a:rPr>
              <a:t>创</a:t>
            </a:r>
            <a:r>
              <a:rPr lang="zh-CN" altLang="en-US" b="1" u="sng" dirty="0" smtClean="0">
                <a:latin typeface="黑体" panose="02010609060101010101" pitchFamily="49" charset="-122"/>
                <a:ea typeface="黑体" panose="02010609060101010101" pitchFamily="49" charset="-122"/>
              </a:rPr>
              <a:t>世记查经</a:t>
            </a:r>
            <a:r>
              <a:rPr lang="en-US" altLang="zh-CN" b="1" u="sng" dirty="0" smtClean="0">
                <a:latin typeface="黑体" panose="02010609060101010101" pitchFamily="49" charset="-122"/>
                <a:ea typeface="黑体" panose="02010609060101010101" pitchFamily="49" charset="-122"/>
              </a:rPr>
              <a:t>_</a:t>
            </a:r>
            <a:r>
              <a:rPr lang="en-US" altLang="zh-CN" b="1" u="sng" dirty="0" smtClean="0">
                <a:latin typeface="黑体" panose="02010609060101010101" pitchFamily="49" charset="-122"/>
                <a:ea typeface="黑体" panose="02010609060101010101" pitchFamily="49" charset="-122"/>
              </a:rPr>
              <a:t>33—</a:t>
            </a:r>
            <a:r>
              <a:rPr lang="zh-CN" altLang="en-US" b="1" u="sng" dirty="0" smtClean="0">
                <a:latin typeface="黑体" panose="02010609060101010101" pitchFamily="49" charset="-122"/>
                <a:ea typeface="黑体" panose="02010609060101010101" pitchFamily="49" charset="-122"/>
              </a:rPr>
              <a:t>问题讨论</a:t>
            </a:r>
            <a:endParaRPr lang="zh-CN" altLang="en-US" b="1" u="sng"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1" y="615602"/>
            <a:ext cx="8779230" cy="6125766"/>
          </a:xfrm>
        </p:spPr>
        <p:txBody>
          <a:bodyPr>
            <a:noAutofit/>
          </a:bodyPr>
          <a:lstStyle/>
          <a:p>
            <a:pPr marL="742950" indent="-742950" algn="just">
              <a:spcAft>
                <a:spcPts val="0"/>
              </a:spcAft>
              <a:buAutoNum type="arabicParenR"/>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思想圣经中还有</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那些人的信心是“即或不然”的信心？神希望我们对神的信心是哪一种</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信心？</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雅</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各在最</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孤独无助</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的时候遇见神，请分享我自己遇见神（经历神）时的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情形？</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742950" indent="-742950" algn="just">
              <a:spcAft>
                <a:spcPts val="0"/>
              </a:spcAft>
              <a:buAutoNum type="arabicParenR"/>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为什么</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神不立刻打败以扫，带雅各回家，而是让雅各离开父家继续漂流？（以撒也可以让仆人为雅各在家乡娶妻，就像亚伯拉罕所作的一样</a:t>
            </a:r>
            <a:r>
              <a:rPr lang="zh-CN" altLang="en-US" sz="3600" b="1" kern="100">
                <a:latin typeface="Calibri" panose="020F0502020204030204" pitchFamily="34" charset="0"/>
                <a:ea typeface="黑体" panose="02010609060101010101" pitchFamily="49" charset="-122"/>
                <a:cs typeface="Calibri" panose="020F0502020204030204" pitchFamily="34" charset="0"/>
              </a:rPr>
              <a:t>。</a:t>
            </a:r>
            <a:r>
              <a:rPr lang="zh-CN" altLang="en-US" sz="3600" b="1" kern="100" smtClean="0">
                <a:latin typeface="Calibri" panose="020F0502020204030204" pitchFamily="34" charset="0"/>
                <a:ea typeface="黑体" panose="02010609060101010101" pitchFamily="49" charset="-122"/>
                <a:cs typeface="Calibri" panose="020F0502020204030204" pitchFamily="34" charset="0"/>
              </a:rPr>
              <a:t>）</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36197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28:1-22】</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以撒打发雅各走了，他就往巴旦亚兰去，到亚兰人彼土利的儿子拉班那里，拉班是雅各、以扫的母舅。</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Isaac sent Jacob on his way, and he went to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Paddan</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Aram, to Laban son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Bethuel</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the Aramean, the brother of Rebekah, who was the mother of Jacob and Esau</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65997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28:1-22】</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以扫见以撒已经给雅各祝福，而且打发他往巴旦亚兰去，在那里娶妻，并见祝福的时候嘱咐他说：“不要娶迦南的女子为妻。”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Now Esau learned that Isaac had blessed Jacob and had sent him to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Paddan</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Aram to take a wife from there, and that when he blessed him he commanded him, "Do not marry a Canaanite woman,"</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又见雅各听从他父母的话往巴旦亚兰去了，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that Jacob had obeyed his father and mother and had gone to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Paddan</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Aram</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1799853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28:1-22】</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以扫就晓得他父亲以撒看不中迦南的女子，</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Esau then realized how displeasing the Canaanite women were to his father Isaac;</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便往以实玛利那里去，在他二妻之外，又娶了玛哈拉为妻。她是亚伯拉罕儿子以实玛利的女儿，尼拜约的妹子。</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he went to Ishmael and married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Mahalath</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the sister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Nebaioth</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and daughter of Ishmael son of Abraham, in addition to the wives he already had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5679232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28:1-22】</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雅各出了别是巴，向哈兰走去。</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Jacob left Beersheba and set out for Haran.</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到了一个地方，因为太阳落了，就在那里住宿，便拾起那地方的一块石头枕在头下，在那里躺卧睡了。</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When he reached a certain place, he stopped for the night because the sun had set. Taking one of the stones there, he put it under his head and lay down to sleep</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734620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28:1-22】</a:t>
            </a:r>
          </a:p>
          <a:p>
            <a:pPr marL="0" indent="0" algn="just">
              <a:spcAft>
                <a:spcPts val="0"/>
              </a:spcAft>
              <a:buNone/>
            </a:pPr>
            <a:r>
              <a:rPr lang="en-US" altLang="zh-CN" sz="3500" b="1" kern="100" dirty="0" smtClean="0">
                <a:latin typeface="Calibri" panose="020F0502020204030204" pitchFamily="34" charset="0"/>
                <a:ea typeface="黑体" panose="02010609060101010101" pitchFamily="49" charset="-122"/>
                <a:cs typeface="Calibri" panose="020F0502020204030204" pitchFamily="34" charset="0"/>
              </a:rPr>
              <a:t>12 </a:t>
            </a:r>
            <a:r>
              <a:rPr lang="zh-CN" altLang="en-US" sz="3500" b="1" kern="100" dirty="0">
                <a:latin typeface="Calibri" panose="020F0502020204030204" pitchFamily="34" charset="0"/>
                <a:ea typeface="黑体" panose="02010609060101010101" pitchFamily="49" charset="-122"/>
                <a:cs typeface="Calibri" panose="020F0502020204030204" pitchFamily="34" charset="0"/>
              </a:rPr>
              <a:t>梦见一个梯子立在地上，梯子的头顶着天，有　神的使者在梯子上，上去下来。</a:t>
            </a:r>
          </a:p>
          <a:p>
            <a:pPr marL="0" indent="0" algn="just">
              <a:spcAft>
                <a:spcPts val="0"/>
              </a:spcAft>
              <a:buNone/>
            </a:pPr>
            <a:r>
              <a:rPr lang="en-US" altLang="zh-CN" sz="3500" b="1" kern="100" dirty="0">
                <a:latin typeface="Calibri" panose="020F0502020204030204" pitchFamily="34" charset="0"/>
                <a:ea typeface="黑体" panose="02010609060101010101" pitchFamily="49" charset="-122"/>
                <a:cs typeface="Calibri" panose="020F0502020204030204" pitchFamily="34" charset="0"/>
              </a:rPr>
              <a:t>He had a dream in which he saw a stairway resting on the earth, with its top reaching to heaven, and the angels of God were ascending and descending on it.</a:t>
            </a:r>
          </a:p>
          <a:p>
            <a:pPr marL="0" indent="0" algn="just">
              <a:spcAft>
                <a:spcPts val="0"/>
              </a:spcAft>
              <a:buNone/>
            </a:pPr>
            <a:r>
              <a:rPr lang="en-US" altLang="zh-CN" sz="3500" b="1" kern="100" dirty="0">
                <a:latin typeface="Calibri" panose="020F0502020204030204" pitchFamily="34" charset="0"/>
                <a:ea typeface="黑体" panose="02010609060101010101" pitchFamily="49" charset="-122"/>
                <a:cs typeface="Calibri" panose="020F0502020204030204" pitchFamily="34" charset="0"/>
              </a:rPr>
              <a:t>13 </a:t>
            </a:r>
            <a:r>
              <a:rPr lang="zh-CN" altLang="en-US" sz="3500" b="1" kern="100" dirty="0">
                <a:latin typeface="Calibri" panose="020F0502020204030204" pitchFamily="34" charset="0"/>
                <a:ea typeface="黑体" panose="02010609060101010101" pitchFamily="49" charset="-122"/>
                <a:cs typeface="Calibri" panose="020F0502020204030204" pitchFamily="34" charset="0"/>
              </a:rPr>
              <a:t>耶和华站在梯子以上（或作“站在他旁边”），说：“我是耶和华你祖亚伯拉罕的　神，也是以撒的　神，我要将你现在所躺卧之地赐给你和你的后裔。</a:t>
            </a:r>
          </a:p>
          <a:p>
            <a:pPr marL="0" indent="0" algn="just">
              <a:spcAft>
                <a:spcPts val="0"/>
              </a:spcAft>
              <a:buNone/>
            </a:pPr>
            <a:r>
              <a:rPr lang="en-US" altLang="zh-CN" sz="3500" b="1" kern="100" dirty="0">
                <a:latin typeface="Calibri" panose="020F0502020204030204" pitchFamily="34" charset="0"/>
                <a:ea typeface="黑体" panose="02010609060101010101" pitchFamily="49" charset="-122"/>
                <a:cs typeface="Calibri" panose="020F0502020204030204" pitchFamily="34" charset="0"/>
              </a:rPr>
              <a:t>There above it stood the Lord , and he said: "I am the Lord , the God of your father Abraham and the God of Isaac. I will give you and your descendants the land on which you are lying</a:t>
            </a:r>
            <a:r>
              <a:rPr lang="en-US" altLang="zh-CN" sz="35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5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2312781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28:1-22】</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你的后裔必像地上的尘萨那样多，必向东西南北开展，地上万族必因你和你的后裔得福。</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Your descendants will be like the dust of the earth, and you will spread out to the west and to the east, to the north and to the south. All peoples on earth will be blessed through you and your offspring.</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我也与你同在，你无论往哪里去，我必保佑你，领你归回这地，总不离弃你，直到我成全了向你所应许的。”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I am with you and will watch over you wherever you go, and I will bring you back to this land. I will not leave you until I have done what I have promised you</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6370600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 28:1-22】</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雅各睡醒了，说：“耶和华真在这里！我竟不知道。” </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When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Jacob awoke from his sleep, he thought, "Surely the Lord is in this place, and I was not aware of it."</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就惧怕说：“这地方何等可畏！这不是别的，乃是　神的殿，也是天的门。” </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He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was afraid and said, "How awesome is this place! This is none other than the house of God; this is the gate of heaven</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431264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5111</TotalTime>
  <Words>1053</Words>
  <Application>Microsoft Office PowerPoint</Application>
  <PresentationFormat>全屏显示(4:3)</PresentationFormat>
  <Paragraphs>123</Paragraphs>
  <Slides>23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23</vt:i4>
      </vt:variant>
    </vt:vector>
  </HeadingPairs>
  <TitlesOfParts>
    <vt:vector size="30"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创世记查经_33—问题讨论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597</cp:revision>
  <dcterms:created xsi:type="dcterms:W3CDTF">2014-02-25T17:54:08Z</dcterms:created>
  <dcterms:modified xsi:type="dcterms:W3CDTF">2018-03-16T16:40:27Z</dcterms:modified>
</cp:coreProperties>
</file>