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9"/>
  </p:notesMasterIdLst>
  <p:handoutMasterIdLst>
    <p:handoutMasterId r:id="rId20"/>
  </p:handoutMasterIdLst>
  <p:sldIdLst>
    <p:sldId id="1079" r:id="rId2"/>
    <p:sldId id="1267" r:id="rId3"/>
    <p:sldId id="1268" r:id="rId4"/>
    <p:sldId id="1269" r:id="rId5"/>
    <p:sldId id="1270" r:id="rId6"/>
    <p:sldId id="1271" r:id="rId7"/>
    <p:sldId id="1272" r:id="rId8"/>
    <p:sldId id="1273" r:id="rId9"/>
    <p:sldId id="1274" r:id="rId10"/>
    <p:sldId id="1275" r:id="rId11"/>
    <p:sldId id="1276" r:id="rId12"/>
    <p:sldId id="1277" r:id="rId13"/>
    <p:sldId id="1278" r:id="rId14"/>
    <p:sldId id="1245" r:id="rId15"/>
    <p:sldId id="1246" r:id="rId16"/>
    <p:sldId id="1247" r:id="rId17"/>
    <p:sldId id="853" r:id="rId1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p:cViewPr varScale="1">
        <p:scale>
          <a:sx n="73" d="100"/>
          <a:sy n="73" d="100"/>
        </p:scale>
        <p:origin x="77" y="12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2018/4/6</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2018/4/6</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2018/4/6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2018/4/6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2018/4/6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2018/4/6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2018/4/6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2018/4/6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2018/4/6</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2018/4/6</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2018/4/6</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2018/4/6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2018/4/6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2018/4/6</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创</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30</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1-24】</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拉</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结见自己不给雅各生子，就嫉妒她姐姐，对雅各说：“你给我孩子，不然我就死了。”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Now when Rachel saw that she bore Jacob no children, Rachel envied her sister, and said to Jacob, "Give me children, or else I die!"</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雅</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各向拉结生气，说：“叫你不生育的是　神，我岂能代替他作主呢？”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Jacob's anger was aroused against Rachel, and he said, "Am I in the place of God, who has withheld from you the fruit of the womb</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514290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创世纪</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30</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1-24】</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18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利亚</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说：“　神给了我价值，因为我把使女给了我丈夫。”于是给他起名叫以萨迦（就是“价值”的意思）。</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Leah said, "God has given me my wages, because I have given my maid to my husband." So she called his name Issachar.</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19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利亚</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又怀孕，给雅各生了第六个儿子。</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Leah conceived again and bore Jacob a sixth son.</a:t>
            </a:r>
          </a:p>
        </p:txBody>
      </p:sp>
    </p:spTree>
    <p:extLst>
      <p:ext uri="{BB962C8B-B14F-4D97-AF65-F5344CB8AC3E}">
        <p14:creationId xmlns:p14="http://schemas.microsoft.com/office/powerpoint/2010/main" val="5691862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创世纪</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30</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1-24】</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20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利亚</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说：“　神赐我厚赏，我丈夫必与我同住，因我给他生了六个儿子。”于是给他起名叫西布伦（就是“同住”的意思）。</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Leah said, "God has endowed me with a good endowment; now my husband will dwell with me, because I have borne him six sons." So she called his name Zebulun.</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21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后来</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又生了一个女儿，给她起名叫底拿。</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Afterward she bore a daughter, and called her name Dinah.</a:t>
            </a:r>
          </a:p>
        </p:txBody>
      </p:sp>
    </p:spTree>
    <p:extLst>
      <p:ext uri="{BB962C8B-B14F-4D97-AF65-F5344CB8AC3E}">
        <p14:creationId xmlns:p14="http://schemas.microsoft.com/office/powerpoint/2010/main" val="28693762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创世纪</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30</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1-24】</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22</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顾念拉结，应允了她，使她能生育。</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God remembered Rachel, and God listened to her and opened her womb.</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23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拉</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结怀孕生子，说：“　神除去了我的羞耻。”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she conceived and bore a son, and said, "God has taken away my reproach</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6812504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创世纪</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30</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1-24】</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24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就</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给他起名叫约瑟（就是“增添”的意思），意思说：“愿耶和华再增添我一个儿子。”</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she called his name Joseph, and said, "The LORD shall add to me another son."</a:t>
            </a:r>
          </a:p>
        </p:txBody>
      </p:sp>
    </p:spTree>
    <p:extLst>
      <p:ext uri="{BB962C8B-B14F-4D97-AF65-F5344CB8AC3E}">
        <p14:creationId xmlns:p14="http://schemas.microsoft.com/office/powerpoint/2010/main" val="17593572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lvl="0" algn="just">
              <a:buFont typeface="Wingdings" panose="05000000000000000000" pitchFamily="2" charset="2"/>
              <a:buChar char="l"/>
            </a:pPr>
            <a:r>
              <a:rPr lang="zh-CN" altLang="zh-CN" sz="3600" b="1" kern="100" dirty="0">
                <a:latin typeface="Calibri" panose="020F0502020204030204" pitchFamily="34" charset="0"/>
                <a:ea typeface="黑体" panose="02010609060101010101" pitchFamily="49" charset="-122"/>
                <a:cs typeface="Calibri" panose="020F0502020204030204" pitchFamily="34" charset="0"/>
              </a:rPr>
              <a:t>妹妹拉</a:t>
            </a:r>
            <a:r>
              <a:rPr lang="zh-CN" altLang="zh-CN" sz="3600" b="1" kern="100" dirty="0" smtClean="0">
                <a:latin typeface="Calibri" panose="020F0502020204030204" pitchFamily="34" charset="0"/>
                <a:ea typeface="黑体" panose="02010609060101010101" pitchFamily="49" charset="-122"/>
                <a:cs typeface="Calibri" panose="020F0502020204030204" pitchFamily="34" charset="0"/>
              </a:rPr>
              <a:t>结</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lvl="0" indent="0" algn="just">
              <a:buNone/>
            </a:pPr>
            <a:endParaRPr lang="zh-CN" altLang="zh-CN" sz="3600" b="1" kern="100" dirty="0">
              <a:latin typeface="Calibri" panose="020F0502020204030204" pitchFamily="34" charset="0"/>
              <a:ea typeface="黑体" panose="02010609060101010101" pitchFamily="49" charset="-122"/>
              <a:cs typeface="Calibri" panose="020F0502020204030204" pitchFamily="34" charset="0"/>
            </a:endParaRPr>
          </a:p>
          <a:p>
            <a:pPr marL="1028700" lvl="2" indent="-571500" algn="just">
              <a:spcBef>
                <a:spcPts val="1000"/>
              </a:spcBef>
              <a:buFont typeface="Wingdings" panose="05000000000000000000" pitchFamily="2" charset="2"/>
              <a:buChar char="Ø"/>
            </a:pPr>
            <a:r>
              <a:rPr lang="zh-CN" altLang="zh-CN" sz="3600" b="1" kern="100" dirty="0" smtClean="0">
                <a:latin typeface="Calibri" panose="020F0502020204030204" pitchFamily="34" charset="0"/>
                <a:ea typeface="黑体" panose="02010609060101010101" pitchFamily="49" charset="-122"/>
                <a:cs typeface="Calibri" panose="020F0502020204030204" pitchFamily="34" charset="0"/>
              </a:rPr>
              <a:t>嫉妒</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lvl="1" indent="0" algn="just">
              <a:spcBef>
                <a:spcPts val="1000"/>
              </a:spcBef>
              <a:buNone/>
            </a:pPr>
            <a:endParaRPr lang="zh-CN" altLang="zh-CN" sz="3600" b="1" kern="100" dirty="0">
              <a:latin typeface="Calibri" panose="020F0502020204030204" pitchFamily="34" charset="0"/>
              <a:ea typeface="黑体" panose="02010609060101010101" pitchFamily="49" charset="-122"/>
              <a:cs typeface="Calibri" panose="020F0502020204030204" pitchFamily="34" charset="0"/>
            </a:endParaRPr>
          </a:p>
          <a:p>
            <a:pPr marL="1028700" lvl="2" indent="-571500" algn="just">
              <a:spcBef>
                <a:spcPts val="1000"/>
              </a:spcBef>
              <a:buFont typeface="Wingdings" panose="05000000000000000000" pitchFamily="2" charset="2"/>
              <a:buChar char="Ø"/>
            </a:pPr>
            <a:r>
              <a:rPr lang="zh-CN" altLang="zh-CN" sz="3600" b="1" kern="100" dirty="0">
                <a:latin typeface="Calibri" panose="020F0502020204030204" pitchFamily="34" charset="0"/>
                <a:ea typeface="黑体" panose="02010609060101010101" pitchFamily="49" charset="-122"/>
                <a:cs typeface="Calibri" panose="020F0502020204030204" pitchFamily="34" charset="0"/>
              </a:rPr>
              <a:t>不倚靠</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神</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1028700" lvl="2" indent="-571500" algn="just">
              <a:spcBef>
                <a:spcPts val="1000"/>
              </a:spcBef>
              <a:buFont typeface="Wingdings" panose="05000000000000000000" pitchFamily="2" charset="2"/>
              <a:buChar char="Ø"/>
            </a:pPr>
            <a:endParaRPr lang="zh-CN" altLang="zh-CN" sz="3600" b="1" kern="100" dirty="0">
              <a:latin typeface="Calibri" panose="020F0502020204030204" pitchFamily="34" charset="0"/>
              <a:ea typeface="黑体" panose="02010609060101010101" pitchFamily="49" charset="-122"/>
              <a:cs typeface="Calibri" panose="020F0502020204030204" pitchFamily="34" charset="0"/>
            </a:endParaRPr>
          </a:p>
          <a:p>
            <a:pPr marL="1028700" lvl="2" indent="-571500" algn="just">
              <a:spcBef>
                <a:spcPts val="1000"/>
              </a:spcBef>
              <a:buFont typeface="Wingdings" panose="05000000000000000000" pitchFamily="2" charset="2"/>
              <a:buChar char="Ø"/>
            </a:pPr>
            <a:r>
              <a:rPr lang="zh-CN" altLang="zh-CN" sz="3600" b="1" kern="100" dirty="0">
                <a:latin typeface="Calibri" panose="020F0502020204030204" pitchFamily="34" charset="0"/>
                <a:ea typeface="黑体" panose="02010609060101010101" pitchFamily="49" charset="-122"/>
                <a:cs typeface="Calibri" panose="020F0502020204030204" pitchFamily="34" charset="0"/>
              </a:rPr>
              <a:t>妄称神的</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名</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1028700" lvl="2" indent="-571500" algn="just">
              <a:spcBef>
                <a:spcPts val="1000"/>
              </a:spcBef>
              <a:buFont typeface="Wingdings" panose="05000000000000000000" pitchFamily="2" charset="2"/>
              <a:buChar char="Ø"/>
            </a:pPr>
            <a:endParaRPr lang="zh-CN" altLang="zh-CN" sz="3600" b="1" kern="100" dirty="0">
              <a:latin typeface="Calibri" panose="020F0502020204030204" pitchFamily="34" charset="0"/>
              <a:ea typeface="黑体" panose="02010609060101010101" pitchFamily="49" charset="-122"/>
              <a:cs typeface="Calibri" panose="020F0502020204030204" pitchFamily="34" charset="0"/>
            </a:endParaRPr>
          </a:p>
          <a:p>
            <a:pPr marL="1028700" lvl="2" indent="-571500" algn="just">
              <a:spcBef>
                <a:spcPts val="1000"/>
              </a:spcBef>
              <a:buFont typeface="Wingdings" panose="05000000000000000000" pitchFamily="2" charset="2"/>
              <a:buChar char="Ø"/>
            </a:pPr>
            <a:r>
              <a:rPr lang="zh-CN" altLang="zh-CN" sz="3600" b="1" kern="100" dirty="0">
                <a:latin typeface="Calibri" panose="020F0502020204030204" pitchFamily="34" charset="0"/>
                <a:ea typeface="黑体" panose="02010609060101010101" pitchFamily="49" charset="-122"/>
                <a:cs typeface="Calibri" panose="020F0502020204030204" pitchFamily="34" charset="0"/>
              </a:rPr>
              <a:t>对爱无知</a:t>
            </a:r>
          </a:p>
        </p:txBody>
      </p:sp>
    </p:spTree>
    <p:extLst>
      <p:ext uri="{BB962C8B-B14F-4D97-AF65-F5344CB8AC3E}">
        <p14:creationId xmlns:p14="http://schemas.microsoft.com/office/powerpoint/2010/main" val="30993091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姐姐利亚</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被丈夫轻看，但被神</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怜悯</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常常祷告神（感谢神</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苦毒虚谎（自以为义</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对神</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无知</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对爱无知</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367390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雅各</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成为“商品（工具）”，而不是</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丈夫</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成为被占有的对象，而不是被爱的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对象</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被妻子辖制，而不是带领妻子</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4619723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34397" y="0"/>
            <a:ext cx="7886700" cy="615602"/>
          </a:xfrm>
        </p:spPr>
        <p:txBody>
          <a:bodyPr>
            <a:normAutofit fontScale="90000"/>
          </a:bodyPr>
          <a:lstStyle/>
          <a:p>
            <a:r>
              <a:rPr lang="zh-CN" altLang="en-US" b="1" u="sng" dirty="0">
                <a:latin typeface="黑体" panose="02010609060101010101" pitchFamily="49" charset="-122"/>
                <a:ea typeface="黑体" panose="02010609060101010101" pitchFamily="49" charset="-122"/>
              </a:rPr>
              <a:t>创</a:t>
            </a:r>
            <a:r>
              <a:rPr lang="zh-CN" altLang="en-US" b="1" u="sng" dirty="0" smtClean="0">
                <a:latin typeface="黑体" panose="02010609060101010101" pitchFamily="49" charset="-122"/>
                <a:ea typeface="黑体" panose="02010609060101010101" pitchFamily="49" charset="-122"/>
              </a:rPr>
              <a:t>世记查经</a:t>
            </a:r>
            <a:r>
              <a:rPr lang="en-US" altLang="zh-CN" b="1" u="sng" dirty="0" smtClean="0">
                <a:latin typeface="黑体" panose="02010609060101010101" pitchFamily="49" charset="-122"/>
                <a:ea typeface="黑体" panose="02010609060101010101" pitchFamily="49" charset="-122"/>
              </a:rPr>
              <a:t>_</a:t>
            </a:r>
            <a:r>
              <a:rPr lang="en-US" altLang="zh-CN" b="1" u="sng" dirty="0" smtClean="0">
                <a:latin typeface="黑体" panose="02010609060101010101" pitchFamily="49" charset="-122"/>
                <a:ea typeface="黑体" panose="02010609060101010101" pitchFamily="49" charset="-122"/>
              </a:rPr>
              <a:t>35—</a:t>
            </a:r>
            <a:r>
              <a:rPr lang="zh-CN" altLang="en-US" b="1" u="sng" dirty="0" smtClean="0">
                <a:latin typeface="黑体" panose="02010609060101010101" pitchFamily="49" charset="-122"/>
                <a:ea typeface="黑体" panose="02010609060101010101" pitchFamily="49" charset="-122"/>
              </a:rPr>
              <a:t>问题讨论</a:t>
            </a:r>
            <a:endParaRPr lang="zh-CN" altLang="en-US" b="1" u="sng"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13251" y="980728"/>
            <a:ext cx="8779230" cy="5760640"/>
          </a:xfrm>
        </p:spPr>
        <p:txBody>
          <a:bodyPr>
            <a:noAutofit/>
          </a:bodyPr>
          <a:lstStyle/>
          <a:p>
            <a:pPr marL="742950" lvl="0" indent="-742950">
              <a:buAutoNum type="arabicParenR"/>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当</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看到别人拥有我们没有的东西（人），我们应如何反应</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742950" lvl="0" indent="-742950">
              <a:buAutoNum type="arabicParenR"/>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742950" lvl="0" indent="-742950">
              <a:buAutoNum type="arabicParenR" startAt="2"/>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能否</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仅仅根据眼前的结果来判断是否是出于神的意思？请举出圣经的事例</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742950" lvl="0" indent="-742950">
              <a:buAutoNum type="arabicParenR" startAt="2"/>
            </a:pPr>
            <a:endParaRPr lang="en-US" altLang="zh-CN" sz="800" b="1" kern="100" dirty="0" smtClean="0">
              <a:latin typeface="Calibri" panose="020F0502020204030204" pitchFamily="34" charset="0"/>
              <a:ea typeface="黑体" panose="02010609060101010101" pitchFamily="49" charset="-122"/>
              <a:cs typeface="Calibri" panose="020F0502020204030204" pitchFamily="34" charset="0"/>
            </a:endParaRPr>
          </a:p>
          <a:p>
            <a:pPr marL="0" lvl="0" indent="0">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）什么</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是将人“物化”？请列举现实生活中将人“物化”的现象。我们有没有将人</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“物化”</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呢</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lvl="0" indent="0">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lvl="0" indent="0">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讨论爱和占有欲的区别</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3361973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创世纪</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30</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1-24】</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拉</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结说：“有我的使女辟拉在这里，你可以与她同房，使她生子在我膝下，我便因她也得孩子（“得孩子”原文作“被建立”）。”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she said, "Here is my maid Bilhah; go in to her, and she will bear a child on my knees, that I also may have children by her."</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4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拉</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结就把她的使女辟拉给丈夫为妾，雅各便与她同房，</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she gave him Bilhah her maid as wife, and Jacob went in to her</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0636941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创世纪</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30</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1-24】</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5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辟</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拉就怀孕给雅各生了一个儿子。</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Bilhah conceived and bore Jacob a son.</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6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拉</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结说：“　神伸了我的冤，也听了我的声音，赐我一个儿子。”因此给他起名叫但（就是“伸冤”的意思）。</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Rachel said, "God has judged my case; and He has also heard my voice and given me a son." Therefore she called his name Dan</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6513102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创世纪</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30</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1-24】</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7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拉</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结的使女辟拉又怀孕，给雅各生了第二个儿子。</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Rachel's maid Bilhah conceived again and bore Jacob a second son.</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8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拉</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结说：“我与我姐姐大大相争，并且得胜。”于是给他起名叫拿弗他利（就是“相争”的意思）。</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Rachel said, "With great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wrestlings</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I have wrestled with my sister, and indeed I have prevailed." So she called his name Naphtali</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9576422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创世纪</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30</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1-24】</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9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利亚</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见自己停了生育，就把使女悉帕给雅各为妾。</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When Leah saw that she had stopped bearing, she took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Zilpah</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her maid and gave her to Jacob as wife.</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10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利亚</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的使女悉帕给雅各生了一个儿子。</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Leah's maid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Zilpah</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bore Jacob a son</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1312631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创世纪</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30</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1-24】</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11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利亚</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说：“万幸！”于是给他起名叫迦得（就是“万幸”的意思）。</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Leah said, "A troop comes!" So she called his name Gad.</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12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利亚</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的使女悉帕又给雅各生了第二个儿子。</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Leah's maid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Zilpah</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bore Jacob a second son</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9446053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创世纪</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30</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1-24】</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13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利亚</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说：“我有福啊，众女子都要称我是有福的。”于是给他起名叫亚设（就是“有福”的意思）。</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Leah said, "I am happy, for the daughters will call me blessed." So she called his name Asher.</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14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割麦</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子的时候，流便往田里去寻见风茄，拿来给他母亲利亚。拉结对利亚说：“请你把你儿子的风茄给我些。”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Now Reuben went in the days of wheat harvest and found mandrakes in the field, and brought them to his mother Leah. Then Rachel said to Leah, "Please give me some of your son's mandrakes</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7134189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创世纪</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30</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1-24】</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15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利亚</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说：“你夺了我的丈夫还算小事吗？你又要夺我儿子的风茄吗？”拉结说：“为你儿子的风茄，今夜他可以与你同寝。”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But she said to her, "Is it a small matter that you have taken away my husband? Would you take away my son's mandrakes also?" And Rachel said, "Therefore he will lie with you tonight for your son's mandrakes</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5494743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创世纪</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30</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1-24】</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16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到</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了晚上，雅各从田里回来，利亚出来迎接他，说：“你要与我同寝，因为我实在用我儿子的风茄把你雇下了。”那一夜雅各就与她同寝。</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When Jacob came out of the field in the evening, Leah went out to meet him and said, "You must come in to me, for I have surely hired you with my son's mandrakes." And he lay with her that night.</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17</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应允了利亚，她就怀孕，给雅各生了第五个儿子。</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God listened to Leah, and she conceived and bore Jacob a fifth son</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56513373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5145</TotalTime>
  <Words>1106</Words>
  <Application>Microsoft Office PowerPoint</Application>
  <PresentationFormat>全屏显示(4:3)</PresentationFormat>
  <Paragraphs>94</Paragraphs>
  <Slides>17</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17</vt:i4>
      </vt:variant>
    </vt:vector>
  </HeadingPairs>
  <TitlesOfParts>
    <vt:vector size="25" baseType="lpstr">
      <vt:lpstr>新細明體</vt:lpstr>
      <vt:lpstr>黑体</vt:lpstr>
      <vt:lpstr>宋体</vt:lpstr>
      <vt:lpstr>Arial</vt:lpstr>
      <vt:lpstr>Calibri</vt:lpstr>
      <vt:lpstr>Calibri Light</vt:lpstr>
      <vt:lpstr>Wingdings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创世记查经_35—问题讨论</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604</cp:revision>
  <dcterms:created xsi:type="dcterms:W3CDTF">2014-02-25T17:54:08Z</dcterms:created>
  <dcterms:modified xsi:type="dcterms:W3CDTF">2018-04-06T19:08:47Z</dcterms:modified>
</cp:coreProperties>
</file>