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35"/>
  </p:notesMasterIdLst>
  <p:handoutMasterIdLst>
    <p:handoutMasterId r:id="rId36"/>
  </p:handoutMasterIdLst>
  <p:sldIdLst>
    <p:sldId id="1079" r:id="rId2"/>
    <p:sldId id="1526" r:id="rId3"/>
    <p:sldId id="1527" r:id="rId4"/>
    <p:sldId id="1528" r:id="rId5"/>
    <p:sldId id="1529" r:id="rId6"/>
    <p:sldId id="1530" r:id="rId7"/>
    <p:sldId id="1531" r:id="rId8"/>
    <p:sldId id="1532" r:id="rId9"/>
    <p:sldId id="1533" r:id="rId10"/>
    <p:sldId id="1534" r:id="rId11"/>
    <p:sldId id="1535" r:id="rId12"/>
    <p:sldId id="1536" r:id="rId13"/>
    <p:sldId id="1537" r:id="rId14"/>
    <p:sldId id="1538" r:id="rId15"/>
    <p:sldId id="1539" r:id="rId16"/>
    <p:sldId id="1540" r:id="rId17"/>
    <p:sldId id="1510" r:id="rId18"/>
    <p:sldId id="1506" r:id="rId19"/>
    <p:sldId id="1507" r:id="rId20"/>
    <p:sldId id="1508" r:id="rId21"/>
    <p:sldId id="1284" r:id="rId22"/>
    <p:sldId id="1541" r:id="rId23"/>
    <p:sldId id="1542" r:id="rId24"/>
    <p:sldId id="1547" r:id="rId25"/>
    <p:sldId id="1543" r:id="rId26"/>
    <p:sldId id="1544" r:id="rId27"/>
    <p:sldId id="1545" r:id="rId28"/>
    <p:sldId id="1548" r:id="rId29"/>
    <p:sldId id="1549" r:id="rId30"/>
    <p:sldId id="1546" r:id="rId31"/>
    <p:sldId id="1552" r:id="rId32"/>
    <p:sldId id="1550" r:id="rId33"/>
    <p:sldId id="1551" r:id="rId34"/>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58" autoAdjust="0"/>
    <p:restoredTop sz="94660"/>
  </p:normalViewPr>
  <p:slideViewPr>
    <p:cSldViewPr>
      <p:cViewPr varScale="1">
        <p:scale>
          <a:sx n="73" d="100"/>
          <a:sy n="73" d="100"/>
        </p:scale>
        <p:origin x="82" y="12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2018/8/31</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2018/8/31</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2018/8/31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2018/8/31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2018/8/31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2018/8/31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2018/8/31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2018/8/31</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2018/8/31</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2018/8/31</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2018/8/31</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2018/8/31</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2018/8/31</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2018/8/31</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7500" lnSpcReduction="20000"/>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Gen 47:1-31】</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约瑟进去告诉法老说：“我的父亲和我的弟兄带着羊群牛群，并一切所有的，从迦南地来了，如今在歌珊地。” </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Joseph went and told Pharaoh, and said, "My father and my brothers, their flocks and their herds and all that they possess, have come from the land of Canaan; and indeed they are in the land of Goshen."</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约瑟从他弟兄中挑出五个人来，引他们去见法老</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he took five men from among his brothers and presented them to Pharaoh.</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514290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85000" lnSpcReduction="20000"/>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Gen 47:1-31】</a:t>
            </a: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18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那一年过去，第二年他们又来见约瑟，说：“我们不瞒我主，我们的银子都花尽了，牲畜也都归了我主，我们在我主眼前，除了我们的身体和田地之外，一无所剩</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When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that year had ended, they came to him the next year and said to him, "We will not hide from my lord that our money is gone; my lord also has our herds of livestock. There is nothing left in the sight of my lord but our bodies and our lands.</a:t>
            </a:r>
          </a:p>
        </p:txBody>
      </p:sp>
    </p:spTree>
    <p:extLst>
      <p:ext uri="{BB962C8B-B14F-4D97-AF65-F5344CB8AC3E}">
        <p14:creationId xmlns:p14="http://schemas.microsoft.com/office/powerpoint/2010/main" val="70982903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62500" lnSpcReduction="20000"/>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Gen 47:1-31】</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19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你何忍见我们人死地荒呢？求你用粮食买我们和我们的地，我们和我们的地就要给法老效力。又求你给我们种子，使我们得以存活，不至死亡，地土也不至荒凉。” </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Why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should we die before your eyes, both we and our land? Buy us and our land for bread, and we and our land will be servants of Pharaoh; give us seed, that we may live and not die, that the land may not be desolate."</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20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于是，约瑟为法老买了埃及所有的地，埃及人因被饥荒所迫，各都卖了自己的田地，那地就都归了法老</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Joseph bought all the land of Egypt for Pharaoh; for every man of the Egyptians sold his field, because the famine was severe upon them. So the land became Pharaoh's.</a:t>
            </a:r>
          </a:p>
        </p:txBody>
      </p:sp>
    </p:spTree>
    <p:extLst>
      <p:ext uri="{BB962C8B-B14F-4D97-AF65-F5344CB8AC3E}">
        <p14:creationId xmlns:p14="http://schemas.microsoft.com/office/powerpoint/2010/main" val="157412777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0000" lnSpcReduction="20000"/>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Gen 47:1-31】</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21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至于百姓，约瑟叫他们从埃及这边直到埃及那边，都各归各城</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as for the people, he moved them into the cities, from one end of the borders of Egypt to the other end.</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22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惟有祭司的地，约瑟没有买，因为祭司有从法老所得的常俸。他们吃法老所给的常俸，所以他们不卖自己的地</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Only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land of the priests he did not buy; for the priests had rations allotted to them by Pharaoh, and they ate their rations which Pharaoh gave them; therefore they did not sell their lands.</a:t>
            </a:r>
          </a:p>
        </p:txBody>
      </p:sp>
    </p:spTree>
    <p:extLst>
      <p:ext uri="{BB962C8B-B14F-4D97-AF65-F5344CB8AC3E}">
        <p14:creationId xmlns:p14="http://schemas.microsoft.com/office/powerpoint/2010/main" val="329642306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0000" lnSpcReduction="20000"/>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Gen 47:1-31】</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23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约瑟对百姓说：“我今日为法老买了你们和你们的地。看哪，这里有种子给你们，你们可以种地</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Joseph said to the people, "Indeed I have bought you and your land this day for Pharaoh. Look, here is seed for you, and you shall sow the land.</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24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后来打粮食的时候，你们要把五分之一纳给法老，四分可以归你们作地里的种子，也作你们和你们家口孩童的食物。”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it shall come to pass in the harvest that you shall give one-fifth to Pharaoh. Four-fifths shall be your own, as seed for the field and for your food, for those of your households and as food for your little ones."</a:t>
            </a:r>
          </a:p>
        </p:txBody>
      </p:sp>
    </p:spTree>
    <p:extLst>
      <p:ext uri="{BB962C8B-B14F-4D97-AF65-F5344CB8AC3E}">
        <p14:creationId xmlns:p14="http://schemas.microsoft.com/office/powerpoint/2010/main" val="90012930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0000" lnSpcReduction="20000"/>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Gen 47:1-31】</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25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他们说：“你救了我们的性命，但愿我们在我主眼前蒙恩，我们就作法老的仆人。” </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they said, "You have saved our lives; let us find favor in the sight of my lord, and we will be Pharaoh's servants."</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26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于是，约瑟为埃及地定下常例直到今日，法老必得五分之一，惟独祭司的地不归法老</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Joseph made it a law over the land of Egypt to this day, that Pharaoh should have one-fifth, except for the land of the priests only, which did not become Pharaoh's.</a:t>
            </a:r>
          </a:p>
        </p:txBody>
      </p:sp>
    </p:spTree>
    <p:extLst>
      <p:ext uri="{BB962C8B-B14F-4D97-AF65-F5344CB8AC3E}">
        <p14:creationId xmlns:p14="http://schemas.microsoft.com/office/powerpoint/2010/main" val="152421490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7500" lnSpcReduction="20000"/>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Gen 47:1-31】</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27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以色列人住在埃及的歌珊地，他们在那里置了产业，并且生育甚多</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Israel dwelt in the land of Egypt, in the country of Goshen; and they had possessions there and grew and multiplied exceedingly.</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28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雅各住在埃及地十七年，雅各平生的年日是一百四十七岁</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Jacob lived in the land of Egypt seventeen years. So the length of Jacob's life was one hundred and forty-seven years.</a:t>
            </a:r>
          </a:p>
        </p:txBody>
      </p:sp>
    </p:spTree>
    <p:extLst>
      <p:ext uri="{BB962C8B-B14F-4D97-AF65-F5344CB8AC3E}">
        <p14:creationId xmlns:p14="http://schemas.microsoft.com/office/powerpoint/2010/main" val="60847762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85000" lnSpcReduction="10000"/>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Gen 47:1-31】</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29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以色列的死期临近了，他就叫了他儿子约瑟来，说：“我若在你眼前蒙恩，请你把手放在我大腿底下，用慈爱和诚实待我，请你不要将我葬在埃及</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When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time drew near that Israel must die, he called his son Joseph and said to him, "Now if I have found favor in your sight, please put your hand under my thigh, and deal kindly and truly with me. Please do not bury me in Egypt</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27258588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7500" lnSpcReduction="20000"/>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Gen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47</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1-31】</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30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我与我祖我父同睡的时候，你要将我带出埃及，葬在他们所葬的地方。”约瑟说：“我必遵着你的命而行。”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but let me lie with my fathers; you shall carry me out of Egypt and bury me in their burial place." And he said, "I will do as you have said."</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31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雅各说：“你要向我起誓。”约瑟就向他起了誓，于是以色列在床头上（或作“扶着杖头”）敬拜　神。</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Then he said, "Swear to me." And he swore to him. So Israel bowed himself on the head of the bed.</a:t>
            </a:r>
          </a:p>
        </p:txBody>
      </p:sp>
    </p:spTree>
    <p:extLst>
      <p:ext uri="{BB962C8B-B14F-4D97-AF65-F5344CB8AC3E}">
        <p14:creationId xmlns:p14="http://schemas.microsoft.com/office/powerpoint/2010/main" val="375414442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7500" lnSpcReduction="20000"/>
          </a:bodyPr>
          <a:lstStyle/>
          <a:p>
            <a:pPr marL="0" indent="0" algn="just">
              <a:lnSpc>
                <a:spcPct val="14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简述：</a:t>
            </a:r>
          </a:p>
          <a:p>
            <a:pPr marL="0" indent="0" algn="just">
              <a:lnSpc>
                <a:spcPct val="14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约瑟</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向法老介绍兄弟们和父亲。兄弟们按着约瑟所吩咐的，如实地向法老介绍自己是靠放牧为生。雅各两次给法老祝福，并回顾自己的一生是“平生的年日又少又苦”</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。（创</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47</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9</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饥荒</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来到，约瑟用粮食奉养以色列全家，但是埃及人和迦南人却因为饥荒都饿昏了。约瑟出台一系列政策，保住了埃及人的性命，也将埃及人一切的财富收归给法老，并且埃及人都成为法老的奴隶。约瑟为埃及制定了税收制度。</a:t>
            </a:r>
          </a:p>
          <a:p>
            <a:pPr marL="0" indent="0" algn="just">
              <a:lnSpc>
                <a:spcPct val="14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雅</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各离世前要求约瑟将他葬在迦南地。</a:t>
            </a:r>
          </a:p>
        </p:txBody>
      </p:sp>
    </p:spTree>
    <p:extLst>
      <p:ext uri="{BB962C8B-B14F-4D97-AF65-F5344CB8AC3E}">
        <p14:creationId xmlns:p14="http://schemas.microsoft.com/office/powerpoint/2010/main" val="163736510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lnSpc>
                <a:spcPct val="14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雅</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各对自己一生的总结：</a:t>
            </a:r>
          </a:p>
          <a:p>
            <a:pPr marL="0" indent="0" algn="just">
              <a:lnSpc>
                <a:spcPct val="14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雅各说</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47:9】</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以色列说</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48:15-16】</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38509054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0000" lnSpcReduction="20000"/>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Gen 47:1-31】</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3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法老问约瑟的弟兄说：“你们以何事为业？”他们对法老说：“你仆人是牧羊的，连我们的祖宗也是牧羊的。” </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Pharaoh said to his brothers, "What is your occupation?" And they said to Pharaoh, "Your servants are shepherds, both we and also our fathers."</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4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他们又对法老说：“迦南地的饥荒甚大，仆人的羊群没有草吃，所以我们来到这地寄居。现在求你容仆人住在歌珊地。”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they said to Pharaoh, "We have come to dwell in the land, because your servants have no pasture for their flocks, for the famine is severe in the land of Canaan. Now therefore, please let your servants dwell in the land of Goshen."</a:t>
            </a:r>
          </a:p>
        </p:txBody>
      </p:sp>
    </p:spTree>
    <p:extLst>
      <p:ext uri="{BB962C8B-B14F-4D97-AF65-F5344CB8AC3E}">
        <p14:creationId xmlns:p14="http://schemas.microsoft.com/office/powerpoint/2010/main" val="347562551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lnSpc>
                <a:spcPct val="14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雅</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各对自己一生的总结：</a:t>
            </a:r>
          </a:p>
          <a:p>
            <a:pPr marL="0" indent="0" algn="just">
              <a:lnSpc>
                <a:spcPct val="14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雅各说：</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47:9】</a:t>
            </a:r>
            <a:r>
              <a:rPr lang="zh-CN" altLang="en-US" sz="36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雅各</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对法老</a:t>
            </a:r>
            <a:r>
              <a:rPr lang="zh-CN" altLang="en-US" sz="36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说</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：“我寄居在世的年日是一百三十岁，</a:t>
            </a:r>
            <a:r>
              <a:rPr lang="zh-CN" altLang="en-US" sz="36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我平生的年日</a:t>
            </a:r>
            <a:r>
              <a:rPr lang="zh-CN" altLang="en-US" sz="36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又少又苦</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，不及我列祖在世寄居的年日。”</a:t>
            </a:r>
          </a:p>
          <a:p>
            <a:pPr marL="0" indent="0" algn="just">
              <a:lnSpc>
                <a:spcPct val="140000"/>
              </a:lnSpc>
              <a:spcAft>
                <a:spcPts val="0"/>
              </a:spcAft>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21658076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lnSpcReduction="10000"/>
          </a:bodyPr>
          <a:lstStyle/>
          <a:p>
            <a:pPr marL="0" indent="0" algn="just">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雅</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各对自己一生的总结：</a:t>
            </a:r>
          </a:p>
          <a:p>
            <a:pPr marL="0" indent="0" algn="just">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以色列说：</a:t>
            </a:r>
          </a:p>
          <a:p>
            <a:pPr marL="0" indent="0" algn="just">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48:9】</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约瑟对他父亲说：“这是　神在这里赐给我的儿子。”</a:t>
            </a:r>
            <a:r>
              <a:rPr lang="zh-CN" altLang="en-US" sz="36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以色列说</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：“请你领他们到我跟前，我要给他们祝福。”</a:t>
            </a:r>
          </a:p>
          <a:p>
            <a:pPr marL="0" indent="0" algn="just">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48:15】</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他就给约瑟祝福说：“愿我祖亚伯拉罕和我父以撒所侍奉的　</a:t>
            </a:r>
            <a:r>
              <a:rPr lang="zh-CN" altLang="en-US" sz="36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神，就是一生牧养我直到今日的　神</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48:16】</a:t>
            </a:r>
            <a:r>
              <a:rPr lang="zh-CN" altLang="en-US" sz="36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救赎我脱离一切患难</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的那使者，赐福与这两个童子。愿他们归在我的名下和我祖亚伯拉罕、我父以撒的名下，又愿他们在世界中生养众多。”</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83704837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饥荒</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中，以色列</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人和埃及人的对比</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spcAft>
                <a:spcPts val="0"/>
              </a:spcAft>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以色列</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人</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p>
          <a:p>
            <a:pPr marL="0" indent="0" algn="just">
              <a:spcAft>
                <a:spcPts val="0"/>
              </a:spcAft>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埃及人</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19493750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饥荒</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中，以色列</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人和埃及人的对比</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spcAft>
                <a:spcPts val="0"/>
              </a:spcAft>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以色列人</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spcAft>
                <a:spcPts val="0"/>
              </a:spcAft>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47:12】</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约瑟用粮食奉养他父亲和他弟兄，并他父亲全家的眷属，都是照各家的人口奉养他们。</a:t>
            </a:r>
          </a:p>
          <a:p>
            <a:pPr marL="0" indent="0" algn="just">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47:27】</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以色列人住在埃及的歌珊地，他们在那里</a:t>
            </a:r>
            <a:r>
              <a:rPr lang="zh-CN" altLang="en-US" sz="36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置了产业，并且生育甚多。</a:t>
            </a:r>
          </a:p>
          <a:p>
            <a:pPr marL="0" indent="0" algn="just">
              <a:spcAft>
                <a:spcPts val="0"/>
              </a:spcAft>
              <a:buNone/>
            </a:pPr>
            <a:r>
              <a:rPr lang="zh-CN" altLang="en-US" sz="36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神保守以色列人。</a:t>
            </a:r>
          </a:p>
        </p:txBody>
      </p:sp>
    </p:spTree>
    <p:extLst>
      <p:ext uri="{BB962C8B-B14F-4D97-AF65-F5344CB8AC3E}">
        <p14:creationId xmlns:p14="http://schemas.microsoft.com/office/powerpoint/2010/main" val="15909317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a:bodyPr>
          <a:lstStyle/>
          <a:p>
            <a:pPr marL="0" indent="0" algn="just">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饥荒</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中，以色列</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人和埃及人的对比</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spcAft>
                <a:spcPts val="0"/>
              </a:spcAft>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埃及人：</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47:13】</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饥荒甚大，全地都绝了粮，甚至</a:t>
            </a:r>
            <a:r>
              <a:rPr lang="zh-CN" altLang="en-US" sz="36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埃及地和迦南地的人，因那饥荒的缘故都饿昏了</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47:18】</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那一年过去，第二年他们又来见约瑟，说：“我们不瞒我主，我们的银子都花尽了，牲畜也都归了我主，我们在我主眼前，除了我们的身体和田地之外，</a:t>
            </a:r>
            <a:r>
              <a:rPr lang="zh-CN" altLang="en-US" sz="36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一无所剩</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47:20】</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于是，约瑟为法老买了埃及所有的地，</a:t>
            </a:r>
            <a:r>
              <a:rPr lang="zh-CN" altLang="en-US" sz="36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埃及人因被饥荒所迫，各都卖了自己的田地，那地就都归了法老</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222825999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先</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求神的国和神的义，神供应我们的</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需要</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spcAft>
                <a:spcPts val="0"/>
              </a:spcAft>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太</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6:31-33】</a:t>
            </a:r>
          </a:p>
          <a:p>
            <a:pPr marL="0" indent="0" algn="just">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31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所以，不要忧虑说：‘吃什么？喝什么？穿什么？’</a:t>
            </a:r>
          </a:p>
          <a:p>
            <a:pPr marL="0" indent="0" algn="just">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32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这都是外邦人所求的。你们需用的这一切东西，你们的天父是知道的。</a:t>
            </a:r>
          </a:p>
          <a:p>
            <a:pPr marL="0" indent="0" algn="just">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33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你们要先求他的国和他的义，这些东西都要加给你们了。</a:t>
            </a:r>
          </a:p>
        </p:txBody>
      </p:sp>
    </p:spTree>
    <p:extLst>
      <p:ext uri="{BB962C8B-B14F-4D97-AF65-F5344CB8AC3E}">
        <p14:creationId xmlns:p14="http://schemas.microsoft.com/office/powerpoint/2010/main" val="287109386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怎样</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“先求神的国和神的义”</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spcAft>
                <a:spcPts val="0"/>
              </a:spcAft>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分别为圣（</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46:31-47:6</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    圣经中“圣洁”的</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含义</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：与</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世界（人）分别，单单归给神</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spcAft>
                <a:spcPts val="0"/>
              </a:spcAft>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给世人带去</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祝福</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spcAft>
                <a:spcPts val="0"/>
              </a:spcAft>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摆正优先次序</a:t>
            </a:r>
          </a:p>
        </p:txBody>
      </p:sp>
    </p:spTree>
    <p:extLst>
      <p:ext uri="{BB962C8B-B14F-4D97-AF65-F5344CB8AC3E}">
        <p14:creationId xmlns:p14="http://schemas.microsoft.com/office/powerpoint/2010/main" val="289222970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怎样</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“先求神的国和神的义”</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spcAft>
                <a:spcPts val="0"/>
              </a:spcAft>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分别</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为圣（</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46:31-47:6</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buNone/>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914400" lvl="2" indent="0" algn="just">
              <a:buNone/>
            </a:pPr>
            <a:r>
              <a:rPr lang="zh-CN" altLang="en-US" sz="2800" b="1" kern="100" dirty="0" smtClean="0">
                <a:latin typeface="微软雅黑" panose="020B0503020204020204" pitchFamily="34" charset="-122"/>
                <a:ea typeface="微软雅黑" panose="020B0503020204020204" pitchFamily="34" charset="-122"/>
                <a:cs typeface="Calibri" panose="020F0502020204030204" pitchFamily="34" charset="0"/>
              </a:rPr>
              <a:t>约瑟</a:t>
            </a: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要求兄弟们不要为了讨好埃及人而隐瞒自己的身份</a:t>
            </a:r>
            <a:r>
              <a:rPr lang="zh-CN" altLang="en-US" sz="28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28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914400" lvl="2" indent="0" algn="just">
              <a:buNone/>
            </a:pPr>
            <a:endParaRPr lang="zh-CN" altLang="en-US" sz="2800" b="1" kern="100" dirty="0">
              <a:latin typeface="微软雅黑" panose="020B0503020204020204" pitchFamily="34" charset="-122"/>
              <a:ea typeface="微软雅黑" panose="020B0503020204020204" pitchFamily="34" charset="-122"/>
              <a:cs typeface="Calibri" panose="020F0502020204030204" pitchFamily="34" charset="0"/>
            </a:endParaRPr>
          </a:p>
          <a:p>
            <a:pPr marL="914400" lvl="2" indent="0" algn="just">
              <a:buNone/>
            </a:pPr>
            <a:r>
              <a:rPr lang="zh-CN" altLang="en-US" sz="2800" b="1" kern="100" dirty="0" smtClean="0">
                <a:latin typeface="微软雅黑" panose="020B0503020204020204" pitchFamily="34" charset="-122"/>
                <a:ea typeface="微软雅黑" panose="020B0503020204020204" pitchFamily="34" charset="-122"/>
                <a:cs typeface="Calibri" panose="020F0502020204030204" pitchFamily="34" charset="0"/>
              </a:rPr>
              <a:t>约瑟</a:t>
            </a: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要求以色列人全家住在歌珊，并不和埃及人混居</a:t>
            </a:r>
            <a:r>
              <a:rPr lang="zh-CN" altLang="en-US" sz="28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28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914400" lvl="2" indent="0" algn="just">
              <a:buNone/>
            </a:pPr>
            <a:endParaRPr lang="zh-CN" altLang="en-US" sz="2800" b="1" kern="100" dirty="0">
              <a:latin typeface="微软雅黑" panose="020B0503020204020204" pitchFamily="34" charset="-122"/>
              <a:ea typeface="微软雅黑" panose="020B0503020204020204" pitchFamily="34" charset="-122"/>
              <a:cs typeface="Calibri" panose="020F0502020204030204" pitchFamily="34" charset="0"/>
            </a:endParaRPr>
          </a:p>
          <a:p>
            <a:pPr marL="914400" lvl="2" indent="0" algn="just">
              <a:buNone/>
            </a:pPr>
            <a:r>
              <a:rPr lang="zh-CN" altLang="en-US" sz="2800" b="1" kern="100" dirty="0" smtClean="0">
                <a:latin typeface="微软雅黑" panose="020B0503020204020204" pitchFamily="34" charset="-122"/>
                <a:ea typeface="微软雅黑" panose="020B0503020204020204" pitchFamily="34" charset="-122"/>
                <a:cs typeface="Calibri" panose="020F0502020204030204" pitchFamily="34" charset="0"/>
              </a:rPr>
              <a:t>约瑟</a:t>
            </a: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放弃让兄弟们在埃及为官的机会。</a:t>
            </a:r>
          </a:p>
          <a:p>
            <a:pPr marL="0" indent="0" algn="just">
              <a:spcAft>
                <a:spcPts val="0"/>
              </a:spcAft>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35247796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怎样</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“先求神的国和神的义”？</a:t>
            </a:r>
          </a:p>
          <a:p>
            <a:pPr marL="457200" lvl="1" indent="0" algn="just">
              <a:buNone/>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分别为圣（</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46:31-47:6</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a:t>
            </a:r>
          </a:p>
          <a:p>
            <a:pPr marL="457200" lvl="1" indent="0" algn="just">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圣洁：</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与世界（人）分别，单单归给神</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buNone/>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约</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17:14-16】</a:t>
            </a:r>
          </a:p>
          <a:p>
            <a:pPr marL="0" indent="0" algn="just">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14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我已将你的道赐给他们，世界又恨他们；因为他们不属世界，正如我不属世界一样。</a:t>
            </a:r>
          </a:p>
          <a:p>
            <a:pPr marL="0" indent="0" algn="just">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15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我不求你叫他们离开世界，只求你保守他们脱离那恶者（或作“脱离罪恶”）。</a:t>
            </a:r>
          </a:p>
          <a:p>
            <a:pPr marL="0" indent="0" algn="just">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16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他们不属世界，正如我不属世界一样</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12941461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怎样</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“先求神的国和神的义”？</a:t>
            </a:r>
          </a:p>
          <a:p>
            <a:pPr marL="457200" lvl="1" indent="0" algn="just">
              <a:buNone/>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分别为圣（</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46:31-47:6</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a:t>
            </a:r>
          </a:p>
          <a:p>
            <a:pPr marL="457200" lvl="1" indent="0" algn="just">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圣洁：</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与世界（人）分别，单单归给神</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buNone/>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提多书</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Titus 2:11-12】</a:t>
            </a:r>
          </a:p>
          <a:p>
            <a:pPr marL="0" indent="0" algn="just">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11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因为　神救众人的恩典已经显明出来，</a:t>
            </a:r>
          </a:p>
          <a:p>
            <a:pPr marL="0" indent="0" algn="just">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12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教训我们除去不敬虔的心和世俗的情欲，在今世自守、公义、敬虔度日，</a:t>
            </a:r>
          </a:p>
        </p:txBody>
      </p:sp>
    </p:spTree>
    <p:extLst>
      <p:ext uri="{BB962C8B-B14F-4D97-AF65-F5344CB8AC3E}">
        <p14:creationId xmlns:p14="http://schemas.microsoft.com/office/powerpoint/2010/main" val="243151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7500" lnSpcReduction="20000"/>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Gen 47:1-31】</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5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法老对约瑟说：“你父亲和你弟兄到你这里来了，</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Then Pharaoh spoke to Joseph, saying, "Your father and your brothers have come to you.</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6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埃及地都在你面前，只管叫你父亲和你弟兄住在国中最好的地，他们可以住在歌珊地。你若知道他们中间有什么能人，就派他们看管我的牲畜。” </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land of Egypt is before you. Have your father and brothers dwell in the best of the land; let them dwell in the land of Goshen. And if you know any competent men among them, then make them chief herdsmen over my livestock."</a:t>
            </a:r>
          </a:p>
        </p:txBody>
      </p:sp>
    </p:spTree>
    <p:extLst>
      <p:ext uri="{BB962C8B-B14F-4D97-AF65-F5344CB8AC3E}">
        <p14:creationId xmlns:p14="http://schemas.microsoft.com/office/powerpoint/2010/main" val="138225121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怎样</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“先求神的国和神的义”？</a:t>
            </a:r>
          </a:p>
          <a:p>
            <a:pPr marL="0" indent="0" algn="just">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给世人带去</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祝福</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spcAft>
                <a:spcPts val="0"/>
              </a:spcAft>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buNone/>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上帝应许亚伯拉罕，万国要因亚伯拉罕的后裔得福。</a:t>
            </a:r>
          </a:p>
          <a:p>
            <a:pPr marL="0" indent="0" algn="just">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22:18】</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并且地上万国都必因你的后裔得福，因为你听从了我的话。’”</a:t>
            </a:r>
          </a:p>
          <a:p>
            <a:pPr marL="0" indent="0" algn="just">
              <a:spcAft>
                <a:spcPts val="0"/>
              </a:spcAft>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buNone/>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雅各两次为法老</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祝福</a:t>
            </a:r>
            <a:endPar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spcAft>
                <a:spcPts val="0"/>
              </a:spcAft>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buNone/>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约瑟拯救埃及人</a:t>
            </a:r>
          </a:p>
        </p:txBody>
      </p:sp>
    </p:spTree>
    <p:extLst>
      <p:ext uri="{BB962C8B-B14F-4D97-AF65-F5344CB8AC3E}">
        <p14:creationId xmlns:p14="http://schemas.microsoft.com/office/powerpoint/2010/main" val="364492343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lnSpcReduction="10000"/>
          </a:bodyPr>
          <a:lstStyle/>
          <a:p>
            <a:pPr marL="0" indent="0" algn="just">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怎样</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“先求神的国和神的义”？</a:t>
            </a:r>
          </a:p>
          <a:p>
            <a:pPr marL="0" indent="0" algn="just">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给世人带去</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祝福</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914400" lvl="2" indent="0" algn="just">
              <a:buNone/>
            </a:pPr>
            <a:r>
              <a:rPr lang="zh-CN" altLang="en-US" sz="28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	约瑟拯救</a:t>
            </a:r>
            <a:r>
              <a:rPr lang="zh-CN" altLang="en-US" sz="2800" b="1" kern="100" dirty="0" smtClean="0">
                <a:latin typeface="微软雅黑" panose="020B0503020204020204" pitchFamily="34" charset="-122"/>
                <a:ea typeface="微软雅黑" panose="020B0503020204020204" pitchFamily="34" charset="-122"/>
                <a:cs typeface="Calibri" panose="020F0502020204030204" pitchFamily="34" charset="0"/>
              </a:rPr>
              <a:t>埃及人</a:t>
            </a:r>
            <a:endParaRPr lang="en-US" altLang="zh-CN" sz="28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47:25】</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他们说：“你救了我们的性命，但愿我们在我主眼前蒙恩，我们就作法老的仆人。</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buNone/>
            </a:pPr>
            <a:endPar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914400" lvl="2" indent="0" algn="just">
              <a:buNone/>
            </a:pPr>
            <a:r>
              <a:rPr lang="zh-CN" altLang="en-US" sz="2800" b="1" u="sng" kern="100" dirty="0">
                <a:latin typeface="微软雅黑" panose="020B0503020204020204" pitchFamily="34" charset="-122"/>
                <a:ea typeface="微软雅黑" panose="020B0503020204020204" pitchFamily="34" charset="-122"/>
                <a:cs typeface="Calibri" panose="020F0502020204030204" pitchFamily="34" charset="0"/>
              </a:rPr>
              <a:t>保护</a:t>
            </a:r>
            <a:r>
              <a:rPr lang="zh-CN" altLang="en-US" sz="2800" b="1" u="sng" kern="100" dirty="0" smtClean="0">
                <a:latin typeface="微软雅黑" panose="020B0503020204020204" pitchFamily="34" charset="-122"/>
                <a:ea typeface="微软雅黑" panose="020B0503020204020204" pitchFamily="34" charset="-122"/>
                <a:cs typeface="Calibri" panose="020F0502020204030204" pitchFamily="34" charset="0"/>
              </a:rPr>
              <a:t>货币</a:t>
            </a:r>
            <a:endParaRPr lang="en-US" altLang="zh-CN" sz="28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914400" lvl="2" indent="0" algn="just">
              <a:buNone/>
            </a:pPr>
            <a:endParaRPr lang="zh-CN" altLang="en-US" sz="28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914400" lvl="2" indent="0" algn="just">
              <a:buNone/>
            </a:pPr>
            <a:r>
              <a:rPr lang="zh-CN" altLang="en-US" sz="2800" b="1" u="sng" kern="100" dirty="0">
                <a:latin typeface="微软雅黑" panose="020B0503020204020204" pitchFamily="34" charset="-122"/>
                <a:ea typeface="微软雅黑" panose="020B0503020204020204" pitchFamily="34" charset="-122"/>
                <a:cs typeface="Calibri" panose="020F0502020204030204" pitchFamily="34" charset="0"/>
              </a:rPr>
              <a:t>保护生产工具（牲畜</a:t>
            </a:r>
            <a:r>
              <a:rPr lang="zh-CN" altLang="en-US" sz="2800" b="1" u="sng"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28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914400" lvl="2" indent="0" algn="just">
              <a:buNone/>
            </a:pPr>
            <a:endParaRPr lang="zh-CN" altLang="en-US" sz="28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914400" lvl="2" indent="0" algn="just">
              <a:buNone/>
            </a:pPr>
            <a:r>
              <a:rPr lang="zh-CN" altLang="en-US" sz="2800" b="1" u="sng" kern="100" dirty="0">
                <a:latin typeface="微软雅黑" panose="020B0503020204020204" pitchFamily="34" charset="-122"/>
                <a:ea typeface="微软雅黑" panose="020B0503020204020204" pitchFamily="34" charset="-122"/>
                <a:cs typeface="Calibri" panose="020F0502020204030204" pitchFamily="34" charset="0"/>
              </a:rPr>
              <a:t>保护耕地和未雨绸缪的</a:t>
            </a:r>
            <a:r>
              <a:rPr lang="zh-CN" altLang="en-US" sz="2800" b="1" u="sng" kern="100" dirty="0" smtClean="0">
                <a:latin typeface="微软雅黑" panose="020B0503020204020204" pitchFamily="34" charset="-122"/>
                <a:ea typeface="微软雅黑" panose="020B0503020204020204" pitchFamily="34" charset="-122"/>
                <a:cs typeface="Calibri" panose="020F0502020204030204" pitchFamily="34" charset="0"/>
              </a:rPr>
              <a:t>税收</a:t>
            </a:r>
            <a:endParaRPr lang="en-US" altLang="zh-CN" sz="28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箴</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30:25】</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蚂蚁是无力之类，却在夏天预备粮食；</a:t>
            </a:r>
          </a:p>
          <a:p>
            <a:pPr marL="457200" lvl="1" indent="0" algn="just">
              <a:buNone/>
            </a:pPr>
            <a:endPar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3961111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怎样</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“先求神的国和神的义”？</a:t>
            </a:r>
          </a:p>
          <a:p>
            <a:pPr marL="0" indent="0" algn="just">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摆正</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优先次序</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spcAft>
                <a:spcPts val="0"/>
              </a:spcAft>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“在埃及的好日子”和“神的应许”在雅各心中的</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地位</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spcAft>
                <a:spcPts val="0"/>
              </a:spcAft>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来</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11:21】</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雅各因着信，临死的时候，给约瑟的两个儿子各自祝福，扶着杖头敬拜神。</a:t>
            </a:r>
          </a:p>
        </p:txBody>
      </p:sp>
    </p:spTree>
    <p:extLst>
      <p:ext uri="{BB962C8B-B14F-4D97-AF65-F5344CB8AC3E}">
        <p14:creationId xmlns:p14="http://schemas.microsoft.com/office/powerpoint/2010/main" val="282798506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问题</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讨论：</a:t>
            </a:r>
          </a:p>
          <a:p>
            <a:pPr marL="742950" indent="-742950" algn="just">
              <a:spcAft>
                <a:spcPts val="0"/>
              </a:spcAft>
              <a:buAutoNum type="arabicParenR"/>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根据</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约瑟应对饥荒的政策，讨论政治制度和执政者之间的关系？哪样更重要呢</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spcAft>
                <a:spcPts val="0"/>
              </a:spcAft>
              <a:buAutoNum type="arabicParenR"/>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讨论“分别为圣”与“祝福世人”的关系？列举圣经的例子？</a:t>
            </a:r>
          </a:p>
          <a:p>
            <a:pPr marL="0" indent="0" algn="just">
              <a:spcAft>
                <a:spcPts val="0"/>
              </a:spcAft>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3)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讨论自己面对工作（或上司）的态度和约瑟有何异同？圣经的教导是怎样的？</a:t>
            </a:r>
          </a:p>
        </p:txBody>
      </p:sp>
    </p:spTree>
    <p:extLst>
      <p:ext uri="{BB962C8B-B14F-4D97-AF65-F5344CB8AC3E}">
        <p14:creationId xmlns:p14="http://schemas.microsoft.com/office/powerpoint/2010/main" val="337663585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lnSpcReduction="10000"/>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Gen 47:1-31】</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7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约瑟领他父亲雅各进到法老面前，雅各就给法老祝福</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Joseph brought in his father Jacob and set him before Pharaoh; and Jacob blessed Pharaoh.</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8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法老问雅各说：“你平生的年日是多少呢？”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Pharaoh said to Jacob, "How old are you?"</a:t>
            </a:r>
          </a:p>
        </p:txBody>
      </p:sp>
    </p:spTree>
    <p:extLst>
      <p:ext uri="{BB962C8B-B14F-4D97-AF65-F5344CB8AC3E}">
        <p14:creationId xmlns:p14="http://schemas.microsoft.com/office/powerpoint/2010/main" val="353760858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7500" lnSpcReduction="20000"/>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Gen 47:1-31】</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9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雅各对法老说：“我寄居在世的年日是一百三十岁，我平生的年日又少又苦，不及我列祖在世寄居的年日。”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Jacob said to Pharaoh, "The days of the years of my pilgrimage are one hundred and thirty years; few and evil have been the days of the years of my life, and they have not attained to the days of the years of the life of my fathers in the days of their pilgrimage."</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10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雅各又给法老祝福，就从法老面前出去了</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Jacob blessed Pharaoh, and went out from before Pharaoh.</a:t>
            </a:r>
          </a:p>
        </p:txBody>
      </p:sp>
    </p:spTree>
    <p:extLst>
      <p:ext uri="{BB962C8B-B14F-4D97-AF65-F5344CB8AC3E}">
        <p14:creationId xmlns:p14="http://schemas.microsoft.com/office/powerpoint/2010/main" val="387943834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0000" lnSpcReduction="20000"/>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Gen 47:1-31】</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11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约瑟遵着法老的命，把埃及国最好的地，就是兰塞境内的地，给他父亲和弟兄居住，作为产业</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Joseph situated his father and his brothers, and gave them a possession in the land of Egypt, in the best of the land, in the land of Rameses, as Pharaoh had commanded.</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12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约瑟用粮食奉养他父亲和他弟兄，并他父亲全家的眷属，都是照各家的人口奉养他们</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Joseph provided his father, his brothers, and all his father's household with bread, according to the number in their families.</a:t>
            </a:r>
          </a:p>
        </p:txBody>
      </p:sp>
    </p:spTree>
    <p:extLst>
      <p:ext uri="{BB962C8B-B14F-4D97-AF65-F5344CB8AC3E}">
        <p14:creationId xmlns:p14="http://schemas.microsoft.com/office/powerpoint/2010/main" val="223519582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0000" lnSpcReduction="20000"/>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Gen 47:1-31】</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13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饥荒甚大，全地都绝了粮，甚至埃及地和迦南地的人，因那饥荒的缘故都饿昏了</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there was no bread in all the land; for the famine was very severe, so that the land of Egypt and the land of Canaan languished because of the famine.</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14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约瑟收聚了埃及地和迦南地所有的银子，就是众人籴粮的银子，约瑟就把那银子带到法老的宫里</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Joseph gathered up all the money that was found in the land of Egypt and in the land of Canaan, for the grain which they bought; and Joseph brought the money into Pharaoh's house.</a:t>
            </a:r>
          </a:p>
        </p:txBody>
      </p:sp>
    </p:spTree>
    <p:extLst>
      <p:ext uri="{BB962C8B-B14F-4D97-AF65-F5344CB8AC3E}">
        <p14:creationId xmlns:p14="http://schemas.microsoft.com/office/powerpoint/2010/main" val="393290409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0000" lnSpcReduction="20000"/>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Gen 47:1-31】</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15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埃及地和迦南地的银子都花尽了，埃及众人都来见约瑟，说：“我们的银子都用尽了，求你给我们粮食，我们为什么死在你面前呢？” </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when the money failed in the land of Egypt and in the land of Canaan, all the Egyptians came to Joseph and said, "Give us bread, for why should we die in your presence? For the money has failed."</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16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约瑟说：“若是银子用尽了，可以把你们的牲畜给我，我就为你们的牲畜给你们粮食。” </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Joseph said, "Give your livestock, and I will give you bread for your livestock, if the money is gone."</a:t>
            </a:r>
          </a:p>
        </p:txBody>
      </p:sp>
    </p:spTree>
    <p:extLst>
      <p:ext uri="{BB962C8B-B14F-4D97-AF65-F5344CB8AC3E}">
        <p14:creationId xmlns:p14="http://schemas.microsoft.com/office/powerpoint/2010/main" val="408390785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lnSpcReduction="20000"/>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Gen 47:1-31】</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17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于是他们把牲畜赶到约瑟那里，约瑟就拿粮食换了他们的牛、羊、驴、马。那一年因换他们一切的牲畜，就用粮食养活他们</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they brought their livestock to Joseph, and Joseph gave them bread in exchange for the horses, the flocks, the cattle of the herds, and for the donkeys. Thus he fed them with bread in exchange for all their livestock that year</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66946769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5685</TotalTime>
  <Words>2469</Words>
  <Application>Microsoft Office PowerPoint</Application>
  <PresentationFormat>全屏显示(4:3)</PresentationFormat>
  <Paragraphs>176</Paragraphs>
  <Slides>33</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33</vt:i4>
      </vt:variant>
    </vt:vector>
  </HeadingPairs>
  <TitlesOfParts>
    <vt:vector size="40" baseType="lpstr">
      <vt:lpstr>新細明體</vt:lpstr>
      <vt:lpstr>宋体</vt:lpstr>
      <vt:lpstr>微软雅黑</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669</cp:revision>
  <dcterms:created xsi:type="dcterms:W3CDTF">2014-02-25T17:54:08Z</dcterms:created>
  <dcterms:modified xsi:type="dcterms:W3CDTF">2018-08-31T19:42:02Z</dcterms:modified>
</cp:coreProperties>
</file>