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34"/>
  </p:notesMasterIdLst>
  <p:handoutMasterIdLst>
    <p:handoutMasterId r:id="rId35"/>
  </p:handoutMasterIdLst>
  <p:sldIdLst>
    <p:sldId id="1079" r:id="rId2"/>
    <p:sldId id="1253" r:id="rId3"/>
    <p:sldId id="1254" r:id="rId4"/>
    <p:sldId id="1255" r:id="rId5"/>
    <p:sldId id="1257" r:id="rId6"/>
    <p:sldId id="1258" r:id="rId7"/>
    <p:sldId id="1259" r:id="rId8"/>
    <p:sldId id="1260" r:id="rId9"/>
    <p:sldId id="1261" r:id="rId10"/>
    <p:sldId id="1262" r:id="rId11"/>
    <p:sldId id="1263" r:id="rId12"/>
    <p:sldId id="1264" r:id="rId13"/>
    <p:sldId id="1265" r:id="rId14"/>
    <p:sldId id="1266" r:id="rId15"/>
    <p:sldId id="1242" r:id="rId16"/>
    <p:sldId id="1243" r:id="rId17"/>
    <p:sldId id="1244" r:id="rId18"/>
    <p:sldId id="1267" r:id="rId19"/>
    <p:sldId id="1268" r:id="rId20"/>
    <p:sldId id="1245" r:id="rId21"/>
    <p:sldId id="1269" r:id="rId22"/>
    <p:sldId id="1273" r:id="rId23"/>
    <p:sldId id="1270" r:id="rId24"/>
    <p:sldId id="1274" r:id="rId25"/>
    <p:sldId id="1271" r:id="rId26"/>
    <p:sldId id="1272" r:id="rId27"/>
    <p:sldId id="1246" r:id="rId28"/>
    <p:sldId id="1248" r:id="rId29"/>
    <p:sldId id="1275" r:id="rId30"/>
    <p:sldId id="1276" r:id="rId31"/>
    <p:sldId id="1277" r:id="rId32"/>
    <p:sldId id="1098" r:id="rId3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91" y="7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耶和华在埃及地晓谕摩西、亚伦说：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你们要以本月为正月，为一年之首。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你们吩咐以色列全会众说：本月初十日，各人要按着父家取羊羔，一家一只。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若是一家的人太少，吃不了一只羊羔，本人就要和他隔壁的邻舍共取一只。你们预备羊羔，要按着人数和饭量计算。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夜间法老召了摩西、亚伦来，说：“起来！连你们带以色列人，从我民中出去，依你们所说的，去侍奉耶和华吧！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也依你们所说的，连羊群牛群带着走吧！并要为我祝福。”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埃及人催促百姓，打发他们快快出离那地，因为埃及人说：“我们都要死了。”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百姓就拿着没有酵的生面，把抟面盆包在衣服中，扛在肩头上。</a:t>
            </a:r>
          </a:p>
        </p:txBody>
      </p:sp>
    </p:spTree>
    <p:extLst>
      <p:ext uri="{BB962C8B-B14F-4D97-AF65-F5344CB8AC3E}">
        <p14:creationId xmlns:p14="http://schemas.microsoft.com/office/powerpoint/2010/main" val="112700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以色列人照着摩西的话行，向埃及人要金器银器和衣裳。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耶和华叫百姓在埃及人眼前蒙恩，以致埃及人给他们所要的，他们就把埃及人的财物夺去了。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以色列人从兰塞起行，往疏割去，除了妇人孩子，步行的男人约有六十万。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又有许多闲杂人，并有羊群牛群，和他们一同上去。</a:t>
            </a:r>
          </a:p>
        </p:txBody>
      </p:sp>
    </p:spTree>
    <p:extLst>
      <p:ext uri="{BB962C8B-B14F-4D97-AF65-F5344CB8AC3E}">
        <p14:creationId xmlns:p14="http://schemas.microsoft.com/office/powerpoint/2010/main" val="207421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他们用埃及带出来的生面烤成无酵饼，这生面原没有发起，因为他们被催逼离开埃及不能耽延，也没有为自己预备什么食物。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以色列人住在埃及共有四百三十年。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正满了四百三十年的那一天，耶和华的军队都从埃及地出来了。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这夜是耶和华的夜，因耶和华领他们出了埃及地，所以当向耶和华谨守，是以色列众人世世代代该谨守的。</a:t>
            </a:r>
          </a:p>
        </p:txBody>
      </p:sp>
    </p:spTree>
    <p:extLst>
      <p:ext uri="{BB962C8B-B14F-4D97-AF65-F5344CB8AC3E}">
        <p14:creationId xmlns:p14="http://schemas.microsoft.com/office/powerpoint/2010/main" val="309350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耶和华对摩西、亚伦说：“逾越节的例是这样：外邦人都不可吃这羊羔。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但各人用银子买的奴仆，既受了割礼，就可以吃。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寄居的和雇工人都不可吃。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应当在一个房子里吃，不可把一点肉从房子里带到外头去。羊羔的骨头一根也不可折断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以色列全会众都要守这礼。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若有外人寄居在你们中间，愿向耶和华守逾越节，他所有的男子务要受割礼，然后才容他前来遵守，他也就像本地人一样；但未受割礼的，都不可吃这羊羔。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本地人和寄居在你们中间的外人同归一例。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9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耶和华怎样吩咐摩西、亚伦，以色列众人就怎样行了。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正当那日，耶和华将以色列人按着他们的军队，从埃及地领出来。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19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 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新年，逾越节的设立。（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教导民众如何守逾越节。（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埃及人的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长子死亡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，埃及人催促以色列人赶快离开埃及地。（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29-36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以色列人离开埃及。（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37-42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逾越节的律例。（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43-51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逾越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节被杀的羔羊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主耶稣的预表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耶稣是上帝无罪的羔羊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担负世人的罪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被钉死在十字架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残疾的羔羊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岁的羔羊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烤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根骨头都不能折断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的羔羊是为全会众而设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逾越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节的羔羊预表替代赎罪的主耶稣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不流血，罪就不得赦免（来</a:t>
            </a:r>
            <a:r>
              <a:rPr lang="en-US" altLang="zh-CN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22a</a:t>
            </a:r>
            <a:r>
              <a:rPr lang="zh-CN" altLang="en-US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u="sng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逾越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节被杀的羔羊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主耶稣的预表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1:29】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次日，约翰看见耶稣来到他那里，就说：“看哪，　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神的羔羊，除去（或作“背负”）世人罪孽的。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以赛亚书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53:7b】 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祂像羊羔被牵到宰杀之地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，又像羊在剪毛的人手下无声，祂也是这样不开口。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你们既是无酵的面，应当把旧酵除净，好使你们成为新团；因为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我们逾越节的羔羊基督，已经被杀献祭了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776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逾越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节被杀的羔羊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主耶稣的预表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的羔羊是为全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会众（包括外邦人）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你们吩咐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以色列全会众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本地人和寄居在你们中间的外人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同归一例。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逾越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节的羔羊预表替代赎罪的主耶稣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“看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哪，　神的羔羊，除去（或作“背负”）世人罪孽的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。”（约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29b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不流血，罪就不得赦免（来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22a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8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要无残疾、一岁的公羊羔，你们或从绵羊里取，或从山羊里取，都可以。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要留到本月十四日，在黄昏的时候，以色列全会众把羊羔宰了。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各家要取点血，涂在吃羊羔的房屋左右的门框上和门楣上。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当夜要吃羊羔的肉，用火烤了，与无酵饼和苦菜同吃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血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和苦菜一起吃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完整的吃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受割礼的人才可吃羔羊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永远的定例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4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血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于是，摩西召了以色列的众长老来，对他们说：“你们要按着家口取出羊羔，把这逾越节的羊羔宰了。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拿一把牛膝草，蘸盆里的血，打在门楣上和左右的门框上。你们谁也不可出自己的房门，直到早晨。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因为耶和华要巡行击杀埃及人，祂看见血在门楣上和左右的门框上，就必越过那门，不容灭命的进你们的房屋，击杀你们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0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血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26:27-28】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又拿起杯来，祝谢了，递给他们，说：“你们都喝这个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，因为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这是我立约的血，为多人流出来，使罪得赦。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9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5:9】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现在我们既靠着祂的血称义，就更要藉着祂免去　神的忿怒。</a:t>
            </a:r>
          </a:p>
        </p:txBody>
      </p:sp>
    </p:spTree>
    <p:extLst>
      <p:ext uri="{BB962C8B-B14F-4D97-AF65-F5344CB8AC3E}">
        <p14:creationId xmlns:p14="http://schemas.microsoft.com/office/powerpoint/2010/main" val="35938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当夜要吃羊羔的肉，用火烤了，与无酵饼和苦菜同吃。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不可吃生的，断不可吃水煮的，要带着头、腿、五脏，用火烤了吃。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不可剩下一点留到早晨，若留到早晨，要用火烧了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09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6:54-57】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我肉、喝我血的人就有永生，在末日我要叫他复活。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的肉真是可吃的，我的血真是可喝的。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我肉、喝我血的人常在我里面，我也常在他里面。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永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活的父怎样差我来，我又因父活着；照样，吃我肉的人也要因我活着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26:26】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他们吃的时候，耶稣拿起饼来，祝福，就擘开，递给门徒，说：“你们拿着吃，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这是我的身体。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4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完整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不可吃生的，断不可吃水煮的，要带着头、腿、五脏，用火烤了吃。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不可剩下一点留到早晨，若留到早晨，要用火烧了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靠主耶稣，就要完全地信靠，在接受主耶稣基督拯救恩典的时候，必须同时接受主耶稣舍己十字架的道路。</a:t>
            </a:r>
          </a:p>
        </p:txBody>
      </p:sp>
    </p:spTree>
    <p:extLst>
      <p:ext uri="{BB962C8B-B14F-4D97-AF65-F5344CB8AC3E}">
        <p14:creationId xmlns:p14="http://schemas.microsoft.com/office/powerpoint/2010/main" val="236423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的血与肉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——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圣餐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割礼的人才可吃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若有外人寄居在你们中间，愿向耶和华守逾越节，他所有的男子务要受割礼，然后才容他前来遵守，他也就像本地人一样；但未受割礼的，都不可吃这羊羔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永远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定例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这例你们要守着，作为你们和你们子孙永远的定例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11:26】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你们每逢吃这饼，喝这杯，是表明主的死，直等到祂来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16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得救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的新生命的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特征：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立志立刻离开老旧有罪生命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你们吃羊羔当腰间束带，脚上穿鞋，手中拿杖，赶紧地吃，这是耶和华的逾越节。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分别为圣（除去一切“埃及的面酵”）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你们要吃无酵饼七日。头一日要把酵从你们各家中除去，因为从头一日起，到第七日为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止，凡吃有酵之饼的，必从以色列中剪除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7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5:7】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你们既是无酵的面，应当把旧酵除净，好使你们成为新团；因为我们逾越节的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羔羊基督，已经被杀献祭了。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对选民的拯救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对选民的拯救伴随着对罪人的审判</a:t>
            </a:r>
          </a:p>
        </p:txBody>
      </p:sp>
    </p:spTree>
    <p:extLst>
      <p:ext uri="{BB962C8B-B14F-4D97-AF65-F5344CB8AC3E}">
        <p14:creationId xmlns:p14="http://schemas.microsoft.com/office/powerpoint/2010/main" val="39386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对选民的拯救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完全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出于神的恩典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完全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依靠神的能力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完全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按照神的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计划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9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不可吃生的，断不可吃水煮的，要带着头、腿、五脏，用火烤了吃。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不可剩下一点留到早晨，若留到早晨，要用火烧了。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你们吃羊羔当腰间束带，脚上穿鞋，手中拿杖，赶紧地吃，这是耶和华的逾越节。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因为那夜我要巡行埃及地，把埃及地一切头生的，无论是人是牲畜，都击杀了，又要败坏埃及一切的神。我是耶和华。</a:t>
            </a:r>
          </a:p>
        </p:txBody>
      </p:sp>
    </p:spTree>
    <p:extLst>
      <p:ext uri="{BB962C8B-B14F-4D97-AF65-F5344CB8AC3E}">
        <p14:creationId xmlns:p14="http://schemas.microsoft.com/office/powerpoint/2010/main" val="95778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对选民的拯救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选民的责任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 绝对的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顺服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耶和华怎样吩咐摩西、亚伦，以色列人就怎样行。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耶和华怎样吩咐摩西、亚伦，以色列众人就怎样行了。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  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留恋“埃及”，立刻分别为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9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对选民的拯救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对选民的拯救伴随着对罪人的审判</a:t>
            </a:r>
          </a:p>
        </p:txBody>
      </p:sp>
    </p:spTree>
    <p:extLst>
      <p:ext uri="{BB962C8B-B14F-4D97-AF65-F5344CB8AC3E}">
        <p14:creationId xmlns:p14="http://schemas.microsoft.com/office/powerpoint/2010/main" val="251495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0"/>
            <a:ext cx="8928992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以色列人过第一个逾越节的经历，讨论刚蒙恩得救的新生命从一开始必须注意哪些事情？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自己刚刚信主蒙恩得救之后，自己生命中的变化是什么？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自己信主之后去除自己生命中“埃及面酵”的经历？今天，在我心里还有残留的“埃及面酵”吗？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这血要在你们所住的房屋上作记号，我一见这血，就越过你们去，我击杀埃及地头生的时候，灾殃必不临到你们身上灭你们。”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你们要记念这日，守为耶和华的节，作为你们世世代代永远的定例。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你们要吃无酵饼七日。头一日要把酵从你们各家中除去，因为从头一日起，到第七日为止，凡吃有酵之饼的，必从以色列中剪除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7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头一日你们当有圣会，第七日也当有圣会，这两日之内，除了预备各人所要吃的以外，无论何工都不可作。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你们要守无酵节，因为我正当这日把你们的军队从埃及地领出来；所以你们要守这日，作为世世代代永远的定例。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从正月十四日晚上，直到二十一日晚上，你们要吃无酵饼。</a:t>
            </a:r>
          </a:p>
        </p:txBody>
      </p:sp>
    </p:spTree>
    <p:extLst>
      <p:ext uri="{BB962C8B-B14F-4D97-AF65-F5344CB8AC3E}">
        <p14:creationId xmlns:p14="http://schemas.microsoft.com/office/powerpoint/2010/main" val="89432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在你们各家中，七日之内不可有酵，因为凡吃有酵之物的，无论是寄居的，是本地的，必从以色列的会中剪除。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有酵的物，你们都不可吃，在你们一切住处要吃无酵饼。”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于是，摩西召了以色列的众长老来，对他们说：“你们要按着家口取出羊羔，把这逾越节的羊羔宰了。</a:t>
            </a:r>
          </a:p>
        </p:txBody>
      </p:sp>
    </p:spTree>
    <p:extLst>
      <p:ext uri="{BB962C8B-B14F-4D97-AF65-F5344CB8AC3E}">
        <p14:creationId xmlns:p14="http://schemas.microsoft.com/office/powerpoint/2010/main" val="8926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拿一把牛膝草，蘸盆里的血，打在门楣上和左右的门框上。你们谁也不可出自己的房门，直到早晨。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因为耶和华要巡行击杀埃及人，祂看见血在门楣上和左右的门框上，就必越过那门，不容灭命的进你们的房屋，击杀你们。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这例你们要守着，作为你们和你们子孙永远的定例。</a:t>
            </a:r>
          </a:p>
        </p:txBody>
      </p:sp>
    </p:spTree>
    <p:extLst>
      <p:ext uri="{BB962C8B-B14F-4D97-AF65-F5344CB8AC3E}">
        <p14:creationId xmlns:p14="http://schemas.microsoft.com/office/powerpoint/2010/main" val="6253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日后，你们到了耶和华按着所应许赐给你们的那地，就要守这礼。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你们的儿女问你们说：‘行这礼是什么意思？’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你们就说：‘这是献给耶和华逾越节的祭。当以色列人在埃及的时候，祂击杀埃及人，越过以色列人的房屋，救了我们各家。’”于是，百姓低头下拜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40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12:1-51】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耶和华怎样吩咐摩西、亚伦，以色列人就怎样行。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到了半夜，耶和华把埃及地所有的长子，就是从坐宝座的法老，直到被掳囚在监里之人的长子，以及一切头生的牲畜，尽都杀了。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法老和一切臣仆，并埃及众人，夜间都起来了。在埃及有大哀号，无一家不死一个人的。</a:t>
            </a:r>
          </a:p>
        </p:txBody>
      </p:sp>
    </p:spTree>
    <p:extLst>
      <p:ext uri="{BB962C8B-B14F-4D97-AF65-F5344CB8AC3E}">
        <p14:creationId xmlns:p14="http://schemas.microsoft.com/office/powerpoint/2010/main" val="418129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6110</TotalTime>
  <Words>1584</Words>
  <Application>Microsoft Office PowerPoint</Application>
  <PresentationFormat>全屏显示(4:3)</PresentationFormat>
  <Paragraphs>175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9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751</cp:revision>
  <dcterms:created xsi:type="dcterms:W3CDTF">2014-02-25T17:54:08Z</dcterms:created>
  <dcterms:modified xsi:type="dcterms:W3CDTF">2019-02-08T16:57:31Z</dcterms:modified>
</cp:coreProperties>
</file>