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1956" r:id="rId2"/>
    <p:sldId id="2491" r:id="rId3"/>
    <p:sldId id="2492" r:id="rId4"/>
    <p:sldId id="2493" r:id="rId5"/>
    <p:sldId id="2494" r:id="rId6"/>
    <p:sldId id="2495" r:id="rId7"/>
    <p:sldId id="2496" r:id="rId8"/>
    <p:sldId id="2497" r:id="rId9"/>
    <p:sldId id="2498" r:id="rId10"/>
    <p:sldId id="2499" r:id="rId11"/>
    <p:sldId id="2500" r:id="rId12"/>
    <p:sldId id="2501" r:id="rId13"/>
    <p:sldId id="2502" r:id="rId14"/>
    <p:sldId id="2171" r:id="rId15"/>
    <p:sldId id="2471" r:id="rId16"/>
    <p:sldId id="2489" r:id="rId17"/>
    <p:sldId id="2490" r:id="rId18"/>
    <p:sldId id="2503" r:id="rId19"/>
    <p:sldId id="1098"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445" autoAdjust="0"/>
    <p:restoredTop sz="94660"/>
  </p:normalViewPr>
  <p:slideViewPr>
    <p:cSldViewPr>
      <p:cViewPr varScale="1">
        <p:scale>
          <a:sx n="52" d="100"/>
          <a:sy n="52" d="100"/>
        </p:scale>
        <p:origin x="72" y="74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2021/2/19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2021/2/19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2021/2/19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2021/2/19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2021/2/19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2021/2/19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2021/2/19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2021/2/19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2021/2/19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2021/2/19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巴蘭見耶和華喜歡賜福與以色列，就不像前兩次去求法術，却面向曠野。</a:t>
            </a: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when Balaam saw that it pleased the Lord to bless Israel, he did not go as at other times, to seek to use sorcery, but he set his face toward the wilderness.</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巴蘭舉目，看見以色列人照著支派居住，　神的靈就臨到他身上。</a:t>
            </a: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Balaam raised his eyes, and saw Israel encamped according to their tribes; and the Spirit of God came upon him.</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有一位出于雅各的，必掌大權，他要除滅城中的餘民。’” </a:t>
            </a:r>
          </a:p>
          <a:p>
            <a:pPr marL="0" indent="0" algn="just">
              <a:lnSpc>
                <a:spcPct val="133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Out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of Jacob One shall have dominion, And destroy the remains of the city.”</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巴蘭觀看亞瑪力，就題起詩歌說：“亞瑪力原爲諸國之首，但他終必沉淪。” </a:t>
            </a:r>
          </a:p>
          <a:p>
            <a:pPr marL="0" indent="0" algn="just">
              <a:lnSpc>
                <a:spcPct val="133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he looked on Amalek, and he took up his oracle and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said:“Amalek</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was first among the nations, But shall be last until he perishes.”</a:t>
            </a:r>
          </a:p>
        </p:txBody>
      </p:sp>
    </p:spTree>
    <p:extLst>
      <p:ext uri="{BB962C8B-B14F-4D97-AF65-F5344CB8AC3E}">
        <p14:creationId xmlns:p14="http://schemas.microsoft.com/office/powerpoint/2010/main" val="3631507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巴蘭觀看基尼人，就題起詩歌說：“你的住處本是堅固，你的窩巢作在岩穴中，</a:t>
            </a:r>
          </a:p>
          <a:p>
            <a:pPr marL="0" indent="0" algn="just">
              <a:lnSpc>
                <a:spcPct val="133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he looked on the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Kenites</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and he took up his oracle and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said:“Firm</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is your dwelling place, And your nest is set in the rock;</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然而基尼必至衰微，直到亞述把你擄去。” </a:t>
            </a:r>
          </a:p>
          <a:p>
            <a:pPr marL="0" indent="0" algn="just">
              <a:lnSpc>
                <a:spcPct val="133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Nevertheless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Kain</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shall be burned. How long until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Asshur</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carries you away captive</a:t>
            </a: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70608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巴蘭又題起詩歌說：“哀哉，　神行這事，誰能得活？</a:t>
            </a:r>
          </a:p>
          <a:p>
            <a:pPr marL="0" indent="0" algn="just">
              <a:lnSpc>
                <a:spcPct val="133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he took up his oracle and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said:“Alas</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Who shall live when God does this?</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必有人乘船從基提界而來，苦害亞述，苦害希伯，他也必至沉淪。” </a:t>
            </a:r>
          </a:p>
          <a:p>
            <a:pPr marL="0" indent="0" algn="just">
              <a:lnSpc>
                <a:spcPct val="133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ships shall come from the coasts of Cyprus, And they shall afflict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Asshur</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and afflict Eber, And so shall Amalek, until he perishes.”</a:t>
            </a:r>
          </a:p>
        </p:txBody>
      </p:sp>
    </p:spTree>
    <p:extLst>
      <p:ext uri="{BB962C8B-B14F-4D97-AF65-F5344CB8AC3E}">
        <p14:creationId xmlns:p14="http://schemas.microsoft.com/office/powerpoint/2010/main" val="16203412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于是巴蘭起來回他本地去，巴勒也回去了。</a:t>
            </a:r>
          </a:p>
          <a:p>
            <a:pPr marL="0" indent="0" algn="just">
              <a:lnSpc>
                <a:spcPct val="133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Balaam rose and departed and returned to his place;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also went his way.</a:t>
            </a:r>
          </a:p>
        </p:txBody>
      </p:sp>
    </p:spTree>
    <p:extLst>
      <p:ext uri="{BB962C8B-B14F-4D97-AF65-F5344CB8AC3E}">
        <p14:creationId xmlns:p14="http://schemas.microsoft.com/office/powerpoint/2010/main" val="24134335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33000"/>
              </a:lnSpc>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神把祝福以色列的話語，放入巴蘭的口中（</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lvl="1" algn="just">
              <a:lnSpc>
                <a:spcPct val="133000"/>
              </a:lnSpc>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巴勒阻止巴蘭，打發他回去。幷說是神阻止巴蘭得榮耀（</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10-13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lvl="1" algn="just">
              <a:lnSpc>
                <a:spcPct val="133000"/>
              </a:lnSpc>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巴蘭臨走之前的一些預言，關于以色列，也關于一些鄰近的國家（</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節等）。</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巴蘭對以色列</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人的祝福</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出于神，不是出于巴蘭</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巴蘭的驕傲</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179356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以色列人的華美</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次序之美</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和睦之美</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蒙神恩之美</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勇氣之美</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798137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巴蘭失去世上的尊榮</a:t>
            </a: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24:10-11】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巴勒向巴蘭生氣，就拍起手來，對巴蘭說：“我召你來爲我咒詛仇敵，不料，你這三次竟爲他們祝福。</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Balak’s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anger was aroused against Balaam, and he struck his hands together;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said to Balaam, “I called you to curse my enemies, and look, you have bountifully blessed them these three times!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如今你快回本地去吧！</a:t>
            </a:r>
            <a:r>
              <a:rPr lang="zh-CN" altLang="en-US" sz="41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我想使你得大尊榮，耶和華却阻止你不得尊榮。</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therefore, flee to your place.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I said I would greatly honor you, but in fact, the Lord has kept you back from honor.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9565265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巴蘭失去世上的尊榮</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順服神就得罪世界的君王</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順服神就失去世界的尊榮</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摩押王巴勒對巴蘭所說的話</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768871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40000"/>
              </a:lnSpc>
              <a:spcAft>
                <a:spcPts val="0"/>
              </a:spcAft>
              <a:buAutoNum type="arabicParenR"/>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列舉聖經中神攔阻神的僕人從世界得到尊榮的事例經文？</a:t>
            </a:r>
          </a:p>
          <a:p>
            <a:pPr marL="742950" indent="-742950" algn="just">
              <a:lnSpc>
                <a:spcPct val="140000"/>
              </a:lnSpc>
              <a:spcAft>
                <a:spcPts val="0"/>
              </a:spcAft>
              <a:buAutoNum type="arabicParenR"/>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分享自己所瞭解的現實中基督徒因爲信仰的緣故而失去世界的尊榮的事例？給我帶來怎樣的思考？</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25000" lnSpcReduction="20000"/>
          </a:bodyPr>
          <a:lstStyle/>
          <a:p>
            <a:pPr marL="0" indent="0" algn="just">
              <a:lnSpc>
                <a:spcPct val="133000"/>
              </a:lnSpc>
              <a:buNone/>
            </a:pPr>
            <a:r>
              <a:rPr lang="en-US" altLang="zh-CN" sz="12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120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120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120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128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12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他便題起詩歌說：“比珥的兒子巴蘭說：‘眼目閉住的人說（“閉住”或作“睜開”），</a:t>
            </a:r>
            <a:endParaRPr lang="en-US" altLang="zh-CN" sz="12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128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12800" b="1" kern="100" dirty="0">
                <a:latin typeface="微软雅黑" panose="020B0503020204020204" pitchFamily="34" charset="-122"/>
                <a:ea typeface="微软雅黑" panose="020B0503020204020204" pitchFamily="34" charset="-122"/>
                <a:cs typeface="Calibri" panose="020F0502020204030204" pitchFamily="34" charset="0"/>
              </a:rPr>
              <a:t>he took up his oracle and </a:t>
            </a:r>
            <a:r>
              <a:rPr lang="en-US" altLang="zh-CN" sz="12800" b="1" kern="100" dirty="0" err="1">
                <a:latin typeface="微软雅黑" panose="020B0503020204020204" pitchFamily="34" charset="-122"/>
                <a:ea typeface="微软雅黑" panose="020B0503020204020204" pitchFamily="34" charset="-122"/>
                <a:cs typeface="Calibri" panose="020F0502020204030204" pitchFamily="34" charset="0"/>
              </a:rPr>
              <a:t>said:“The</a:t>
            </a:r>
            <a:r>
              <a:rPr lang="en-US" altLang="zh-CN" sz="12800" b="1" kern="100" dirty="0">
                <a:latin typeface="微软雅黑" panose="020B0503020204020204" pitchFamily="34" charset="-122"/>
                <a:ea typeface="微软雅黑" panose="020B0503020204020204" pitchFamily="34" charset="-122"/>
                <a:cs typeface="Calibri" panose="020F0502020204030204" pitchFamily="34" charset="0"/>
              </a:rPr>
              <a:t> utterance of Balaam the son of </a:t>
            </a:r>
            <a:r>
              <a:rPr lang="en-US" altLang="zh-CN" sz="12800" b="1" kern="100" dirty="0" err="1">
                <a:latin typeface="微软雅黑" panose="020B0503020204020204" pitchFamily="34" charset="-122"/>
                <a:ea typeface="微软雅黑" panose="020B0503020204020204" pitchFamily="34" charset="-122"/>
                <a:cs typeface="Calibri" panose="020F0502020204030204" pitchFamily="34" charset="0"/>
              </a:rPr>
              <a:t>Beor</a:t>
            </a:r>
            <a:r>
              <a:rPr lang="en-US" altLang="zh-CN" sz="12800" b="1" kern="100" dirty="0">
                <a:latin typeface="微软雅黑" panose="020B0503020204020204" pitchFamily="34" charset="-122"/>
                <a:ea typeface="微软雅黑" panose="020B0503020204020204" pitchFamily="34" charset="-122"/>
                <a:cs typeface="Calibri" panose="020F0502020204030204" pitchFamily="34" charset="0"/>
              </a:rPr>
              <a:t>, The utterance of the man whose eyes are opened,</a:t>
            </a:r>
          </a:p>
          <a:p>
            <a:pPr marL="0" indent="0" algn="just">
              <a:lnSpc>
                <a:spcPct val="133000"/>
              </a:lnSpc>
              <a:buNone/>
            </a:pPr>
            <a:r>
              <a:rPr lang="en-US" altLang="zh-CN" sz="128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128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得聽　神的言語，得見全能者的异象；眼目睜開而僕倒的人說： </a:t>
            </a:r>
            <a:r>
              <a:rPr lang="en-US" altLang="zh-CN" sz="128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12800" b="1" kern="100" dirty="0">
                <a:latin typeface="微软雅黑" panose="020B0503020204020204" pitchFamily="34" charset="-122"/>
                <a:ea typeface="微软雅黑" panose="020B0503020204020204" pitchFamily="34" charset="-122"/>
                <a:cs typeface="Calibri" panose="020F0502020204030204" pitchFamily="34" charset="0"/>
              </a:rPr>
              <a:t>utterance of him who hears the words of God, Who sees the vision of the Almighty, Who falls down, with eyes wide open:</a:t>
            </a:r>
          </a:p>
        </p:txBody>
      </p:sp>
    </p:spTree>
    <p:extLst>
      <p:ext uri="{BB962C8B-B14F-4D97-AF65-F5344CB8AC3E}">
        <p14:creationId xmlns:p14="http://schemas.microsoft.com/office/powerpoint/2010/main" val="16941798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3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雅各啊，你的帳棚何等華美！以色列啊，你的帳幕何其華麗！</a:t>
            </a:r>
          </a:p>
          <a:p>
            <a:pPr marL="0" indent="0" algn="just">
              <a:lnSpc>
                <a:spcPct val="100000"/>
              </a:lnSpc>
              <a:buNone/>
            </a:pPr>
            <a:r>
              <a:rPr lang="zh-CN" altLang="en-US" sz="33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300" b="1" kern="100" dirty="0">
                <a:latin typeface="微软雅黑" panose="020B0503020204020204" pitchFamily="34" charset="-122"/>
                <a:ea typeface="微软雅黑" panose="020B0503020204020204" pitchFamily="34" charset="-122"/>
                <a:cs typeface="Calibri" panose="020F0502020204030204" pitchFamily="34" charset="0"/>
              </a:rPr>
              <a:t>How lovely are your tents, O Jacob! Your dwellings, O Israel!</a:t>
            </a:r>
          </a:p>
          <a:p>
            <a:pPr marL="0" indent="0" algn="just">
              <a:lnSpc>
                <a:spcPct val="133000"/>
              </a:lnSpc>
              <a:buNone/>
            </a:pPr>
            <a:r>
              <a:rPr lang="en-US" altLang="zh-CN" sz="3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如接連的山谷，如河旁的園子，如耶和華所栽的沉香樹，如水邊的香柏木。</a:t>
            </a:r>
          </a:p>
          <a:p>
            <a:pPr marL="0" indent="0" algn="just">
              <a:lnSpc>
                <a:spcPct val="100000"/>
              </a:lnSpc>
              <a:buNone/>
            </a:pPr>
            <a:r>
              <a:rPr lang="en-US" altLang="zh-CN" sz="3300" b="1" kern="100" dirty="0" smtClean="0">
                <a:latin typeface="微软雅黑" panose="020B0503020204020204" pitchFamily="34" charset="-122"/>
                <a:ea typeface="微软雅黑" panose="020B0503020204020204" pitchFamily="34" charset="-122"/>
                <a:cs typeface="Calibri" panose="020F0502020204030204" pitchFamily="34" charset="0"/>
              </a:rPr>
              <a:t>Like </a:t>
            </a:r>
            <a:r>
              <a:rPr lang="en-US" altLang="zh-CN" sz="3300" b="1" kern="100" dirty="0">
                <a:latin typeface="微软雅黑" panose="020B0503020204020204" pitchFamily="34" charset="-122"/>
                <a:ea typeface="微软雅黑" panose="020B0503020204020204" pitchFamily="34" charset="-122"/>
                <a:cs typeface="Calibri" panose="020F0502020204030204" pitchFamily="34" charset="0"/>
              </a:rPr>
              <a:t>valleys that stretch out, Like gardens by the riverside, Like aloes planted by the Lord, Like cedars beside the waters.</a:t>
            </a:r>
          </a:p>
        </p:txBody>
      </p:sp>
    </p:spTree>
    <p:extLst>
      <p:ext uri="{BB962C8B-B14F-4D97-AF65-F5344CB8AC3E}">
        <p14:creationId xmlns:p14="http://schemas.microsoft.com/office/powerpoint/2010/main" val="3209880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水要從他的桶裏流出，種子要撒在多水之處。他的王必超過亞甲，他的國必要振興。</a:t>
            </a: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shall pour water from his buckets, And his seed shall be in many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waters.“His</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king shall be higher than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Agag</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And his kingdom shall be exalted.</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神領他出埃及，他似乎有野牛之力。他要吞吃敵國，折斷他們的骨頭，用箭射透他們。</a:t>
            </a:r>
          </a:p>
          <a:p>
            <a:pPr marL="0" indent="0" algn="just">
              <a:lnSpc>
                <a:spcPct val="120000"/>
              </a:lnSpc>
              <a:buNone/>
            </a:pPr>
            <a:r>
              <a:rPr lang="zh-CN" altLang="en-US" sz="4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God brings him out of Egypt; He has strength like a wild ox; He shall consume the nations, his enemies; He shall break their bones And pierce them with his arrows.</a:t>
            </a:r>
          </a:p>
        </p:txBody>
      </p:sp>
    </p:spTree>
    <p:extLst>
      <p:ext uri="{BB962C8B-B14F-4D97-AF65-F5344CB8AC3E}">
        <p14:creationId xmlns:p14="http://schemas.microsoft.com/office/powerpoint/2010/main" val="24926928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25000" lnSpcReduction="20000"/>
          </a:bodyPr>
          <a:lstStyle/>
          <a:p>
            <a:pPr marL="0" indent="0" algn="just">
              <a:lnSpc>
                <a:spcPct val="133000"/>
              </a:lnSpc>
              <a:buNone/>
            </a:pPr>
            <a:r>
              <a:rPr lang="en-US" altLang="zh-CN" sz="11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11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11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112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11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11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他蹲如公獅，臥如母獅，誰敢惹他？凡給你祝福的，願他蒙福；凡咒詛你的，願他受咒詛。’” </a:t>
            </a:r>
          </a:p>
          <a:p>
            <a:pPr marL="0" indent="0" algn="just">
              <a:lnSpc>
                <a:spcPct val="120000"/>
              </a:lnSpc>
              <a:buNone/>
            </a:pPr>
            <a:r>
              <a:rPr lang="zh-CN" altLang="en-US" sz="11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11200" b="1" kern="100" dirty="0" smtClean="0">
                <a:latin typeface="微软雅黑" panose="020B0503020204020204" pitchFamily="34" charset="-122"/>
                <a:ea typeface="微软雅黑" panose="020B0503020204020204" pitchFamily="34" charset="-122"/>
                <a:cs typeface="Calibri" panose="020F0502020204030204" pitchFamily="34" charset="0"/>
              </a:rPr>
              <a:t>He bows down, he lies down as a lion; And as a lion, who shall rouse </a:t>
            </a:r>
            <a:r>
              <a:rPr lang="en-US" altLang="zh-CN" sz="11200" b="1" kern="100" dirty="0" err="1" smtClean="0">
                <a:latin typeface="微软雅黑" panose="020B0503020204020204" pitchFamily="34" charset="-122"/>
                <a:ea typeface="微软雅黑" panose="020B0503020204020204" pitchFamily="34" charset="-122"/>
                <a:cs typeface="Calibri" panose="020F0502020204030204" pitchFamily="34" charset="0"/>
              </a:rPr>
              <a:t>him?’</a:t>
            </a:r>
            <a:r>
              <a:rPr lang="en-US" altLang="zh-CN" sz="11200" b="1" kern="100" dirty="0" err="1">
                <a:latin typeface="微软雅黑" panose="020B0503020204020204" pitchFamily="34" charset="-122"/>
                <a:ea typeface="微软雅黑" panose="020B0503020204020204" pitchFamily="34" charset="-122"/>
                <a:cs typeface="Calibri" panose="020F0502020204030204" pitchFamily="34" charset="0"/>
              </a:rPr>
              <a:t>“Blessed</a:t>
            </a:r>
            <a:r>
              <a:rPr lang="en-US" altLang="zh-CN" sz="11200" b="1" kern="100" dirty="0">
                <a:latin typeface="微软雅黑" panose="020B0503020204020204" pitchFamily="34" charset="-122"/>
                <a:ea typeface="微软雅黑" panose="020B0503020204020204" pitchFamily="34" charset="-122"/>
                <a:cs typeface="Calibri" panose="020F0502020204030204" pitchFamily="34" charset="0"/>
              </a:rPr>
              <a:t> is he who blesses you, And cursed is he who curses you.”</a:t>
            </a:r>
          </a:p>
          <a:p>
            <a:pPr marL="0" indent="0" algn="just">
              <a:lnSpc>
                <a:spcPct val="133000"/>
              </a:lnSpc>
              <a:buNone/>
            </a:pPr>
            <a:r>
              <a:rPr lang="en-US" altLang="zh-CN" sz="11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11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巴勒向巴蘭生氣，就拍起手來，對巴蘭說：“我召你來爲我咒詛仇敵，不料，你這三次竟爲他們祝福。</a:t>
            </a:r>
          </a:p>
          <a:p>
            <a:pPr marL="0" indent="0" algn="just">
              <a:lnSpc>
                <a:spcPct val="120000"/>
              </a:lnSpc>
              <a:buNone/>
            </a:pPr>
            <a:r>
              <a:rPr lang="en-US" altLang="zh-CN" sz="11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11200" b="1" kern="100" dirty="0" err="1">
                <a:latin typeface="微软雅黑" panose="020B0503020204020204" pitchFamily="34" charset="-122"/>
                <a:ea typeface="微软雅黑" panose="020B0503020204020204" pitchFamily="34" charset="-122"/>
                <a:cs typeface="Calibri" panose="020F0502020204030204" pitchFamily="34" charset="0"/>
              </a:rPr>
              <a:t>Balak’s</a:t>
            </a:r>
            <a:r>
              <a:rPr lang="en-US" altLang="zh-CN" sz="11200" b="1" kern="100" dirty="0">
                <a:latin typeface="微软雅黑" panose="020B0503020204020204" pitchFamily="34" charset="-122"/>
                <a:ea typeface="微软雅黑" panose="020B0503020204020204" pitchFamily="34" charset="-122"/>
                <a:cs typeface="Calibri" panose="020F0502020204030204" pitchFamily="34" charset="0"/>
              </a:rPr>
              <a:t> anger was aroused against Balaam, and he struck his hands together; and </a:t>
            </a:r>
            <a:r>
              <a:rPr lang="en-US" altLang="zh-CN" sz="112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11200" b="1" kern="100" dirty="0">
                <a:latin typeface="微软雅黑" panose="020B0503020204020204" pitchFamily="34" charset="-122"/>
                <a:ea typeface="微软雅黑" panose="020B0503020204020204" pitchFamily="34" charset="-122"/>
                <a:cs typeface="Calibri" panose="020F0502020204030204" pitchFamily="34" charset="0"/>
              </a:rPr>
              <a:t> said to Balaam, “I called you to curse my enemies, and look, you have bountifully blessed them these three times!</a:t>
            </a:r>
          </a:p>
        </p:txBody>
      </p:sp>
    </p:spTree>
    <p:extLst>
      <p:ext uri="{BB962C8B-B14F-4D97-AF65-F5344CB8AC3E}">
        <p14:creationId xmlns:p14="http://schemas.microsoft.com/office/powerpoint/2010/main" val="1608246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如今你快回本地去吧！我想使你得大尊榮，耶和華却阻止你不得尊榮。” </a:t>
            </a:r>
          </a:p>
          <a:p>
            <a:pPr marL="0" indent="0" algn="just">
              <a:lnSpc>
                <a:spcPct val="133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therefore, flee to your place. I said I would greatly honor you, but in fact, the Lord has kept you back from honor.”</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巴蘭對巴勒說：“我豈不是對你所差遣到我那裏的使者說：</a:t>
            </a:r>
          </a:p>
          <a:p>
            <a:pPr marL="0" indent="0" algn="just">
              <a:lnSpc>
                <a:spcPct val="133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Balaam said to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Balak</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“Did I not also speak to your messengers whom you sent to me, saying,</a:t>
            </a:r>
          </a:p>
        </p:txBody>
      </p:sp>
    </p:spTree>
    <p:extLst>
      <p:ext uri="{BB962C8B-B14F-4D97-AF65-F5344CB8AC3E}">
        <p14:creationId xmlns:p14="http://schemas.microsoft.com/office/powerpoint/2010/main" val="2843339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en-US" altLang="zh-CN"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巴勒就是將他滿屋的金銀給我，我也不得越過耶和華的命，憑自己的心意行好行歹，耶和華說什麽，我就要說什麽’？” </a:t>
            </a:r>
          </a:p>
          <a:p>
            <a:pPr marL="0" indent="0" algn="just">
              <a:lnSpc>
                <a:spcPct val="120000"/>
              </a:lnSpc>
              <a:buNone/>
            </a:pPr>
            <a:r>
              <a:rPr lang="zh-CN" altLang="en-US" sz="4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4600" b="1" kern="100" dirty="0" err="1" smtClean="0">
                <a:latin typeface="微软雅黑" panose="020B0503020204020204" pitchFamily="34" charset="-122"/>
                <a:ea typeface="微软雅黑" panose="020B0503020204020204" pitchFamily="34" charset="-122"/>
                <a:cs typeface="Calibri" panose="020F0502020204030204" pitchFamily="34" charset="0"/>
              </a:rPr>
              <a:t>Balak</a:t>
            </a: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 were to give me his house full of silver and gold, I could not go beyond the word of the Lord, to do good or bad of my own will. What the Lord says, that I must speak’</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en-US" altLang="zh-CN"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現在我要回本族去。你來，我告訴你這民日後要怎樣待你的民。” </a:t>
            </a: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now, indeed, I am going to my people. Come, I will advise you what this people will do to your people in the latter days.”</a:t>
            </a:r>
          </a:p>
        </p:txBody>
      </p:sp>
    </p:spTree>
    <p:extLst>
      <p:ext uri="{BB962C8B-B14F-4D97-AF65-F5344CB8AC3E}">
        <p14:creationId xmlns:p14="http://schemas.microsoft.com/office/powerpoint/2010/main" val="1663676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他就題起詩歌說：“比珥的兒子巴蘭說：‘眼目閉住的人說（“閉住”或作“睜開”），</a:t>
            </a: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he took up his oracle and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said:“The</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utterance of Balaam the son of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Beor,And</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the utterance of the man whose eyes are opened;</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得聽　神的言語，明白至高者的意旨，看見全能者的异象；眼目睜開而僕倒的人說，</a:t>
            </a:r>
          </a:p>
          <a:p>
            <a:pPr marL="0" indent="0" algn="just">
              <a:lnSpc>
                <a:spcPct val="120000"/>
              </a:lnSpc>
              <a:buNone/>
            </a:pPr>
            <a:r>
              <a:rPr lang="en-US" altLang="zh-CN" sz="4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utterance of him who hears the words of God, And has the knowledge of the Most High, Who sees the vision of the Almighty, Who falls down, with eyes wide open:</a:t>
            </a:r>
          </a:p>
        </p:txBody>
      </p:sp>
    </p:spTree>
    <p:extLst>
      <p:ext uri="{BB962C8B-B14F-4D97-AF65-F5344CB8AC3E}">
        <p14:creationId xmlns:p14="http://schemas.microsoft.com/office/powerpoint/2010/main" val="32744552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buNone/>
            </a:pP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43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43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4300" b="1" u="sng" kern="100" dirty="0">
                <a:latin typeface="微软雅黑" panose="020B0503020204020204" pitchFamily="34" charset="-122"/>
                <a:ea typeface="微软雅黑" panose="020B0503020204020204" pitchFamily="34" charset="-122"/>
                <a:cs typeface="Calibri" panose="020F0502020204030204" pitchFamily="34" charset="0"/>
              </a:rPr>
              <a:t>24:1-25】</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我看他却不在現時，我望他却不在近日。有星要出于雅各，有杖要興于以色列，必打破摩押的四角，毀壞擾亂之子。</a:t>
            </a:r>
          </a:p>
          <a:p>
            <a:pPr marL="0" indent="0" algn="just">
              <a:lnSpc>
                <a:spcPct val="120000"/>
              </a:lnSpc>
              <a:buNone/>
            </a:pPr>
            <a:r>
              <a:rPr lang="zh-CN" altLang="en-US" sz="4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I see Him, but not now; I behold Him, but not near; A Star shall come out of Jacob; A Scepter shall rise out of Israel, And batter the brow of Moab, And destroy all the sons of tumult.</a:t>
            </a:r>
          </a:p>
          <a:p>
            <a:pPr marL="0" indent="0" algn="just">
              <a:lnSpc>
                <a:spcPct val="133000"/>
              </a:lnSpc>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4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他必得以東爲基業，又得仇敵之地西珥爲産業。以色列必行事勇敢。</a:t>
            </a:r>
          </a:p>
          <a:p>
            <a:pPr marL="0" indent="0" algn="just">
              <a:lnSpc>
                <a:spcPct val="120000"/>
              </a:lnSpc>
              <a:buNone/>
            </a:pPr>
            <a:r>
              <a:rPr lang="zh-CN" altLang="en-US" sz="4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And Edom shall be a possession;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Seir</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 also, his enemies, shall be a possession, While Israel does valiantly.</a:t>
            </a:r>
          </a:p>
        </p:txBody>
      </p:sp>
    </p:spTree>
    <p:extLst>
      <p:ext uri="{BB962C8B-B14F-4D97-AF65-F5344CB8AC3E}">
        <p14:creationId xmlns:p14="http://schemas.microsoft.com/office/powerpoint/2010/main" val="2373209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11024</TotalTime>
  <Words>1546</Words>
  <Application>Microsoft Office PowerPoint</Application>
  <PresentationFormat>全屏显示(4:3)</PresentationFormat>
  <Paragraphs>86</Paragraphs>
  <Slides>19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19</vt:i4>
      </vt:variant>
    </vt:vector>
  </HeadingPairs>
  <TitlesOfParts>
    <vt:vector size="26"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1160</cp:revision>
  <dcterms:created xsi:type="dcterms:W3CDTF">2014-02-25T17:54:08Z</dcterms:created>
  <dcterms:modified xsi:type="dcterms:W3CDTF">2021-02-19T17:11:29Z</dcterms:modified>
</cp:coreProperties>
</file>