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49"/>
  </p:notesMasterIdLst>
  <p:handoutMasterIdLst>
    <p:handoutMasterId r:id="rId50"/>
  </p:handoutMasterIdLst>
  <p:sldIdLst>
    <p:sldId id="1956" r:id="rId2"/>
    <p:sldId id="2514" r:id="rId3"/>
    <p:sldId id="2515" r:id="rId4"/>
    <p:sldId id="2516" r:id="rId5"/>
    <p:sldId id="2517" r:id="rId6"/>
    <p:sldId id="2518" r:id="rId7"/>
    <p:sldId id="2519" r:id="rId8"/>
    <p:sldId id="2520" r:id="rId9"/>
    <p:sldId id="2521" r:id="rId10"/>
    <p:sldId id="2522" r:id="rId11"/>
    <p:sldId id="2523" r:id="rId12"/>
    <p:sldId id="2524" r:id="rId13"/>
    <p:sldId id="2525" r:id="rId14"/>
    <p:sldId id="2526" r:id="rId15"/>
    <p:sldId id="2527" r:id="rId16"/>
    <p:sldId id="2528" r:id="rId17"/>
    <p:sldId id="2529" r:id="rId18"/>
    <p:sldId id="2530" r:id="rId19"/>
    <p:sldId id="2531" r:id="rId20"/>
    <p:sldId id="2532" r:id="rId21"/>
    <p:sldId id="2533" r:id="rId22"/>
    <p:sldId id="2534" r:id="rId23"/>
    <p:sldId id="2535" r:id="rId24"/>
    <p:sldId id="2536" r:id="rId25"/>
    <p:sldId id="2537" r:id="rId26"/>
    <p:sldId id="2538" r:id="rId27"/>
    <p:sldId id="2539" r:id="rId28"/>
    <p:sldId id="2540" r:id="rId29"/>
    <p:sldId id="2541" r:id="rId30"/>
    <p:sldId id="2542" r:id="rId31"/>
    <p:sldId id="2543" r:id="rId32"/>
    <p:sldId id="2544" r:id="rId33"/>
    <p:sldId id="2545" r:id="rId34"/>
    <p:sldId id="2546" r:id="rId35"/>
    <p:sldId id="2547" r:id="rId36"/>
    <p:sldId id="2512" r:id="rId37"/>
    <p:sldId id="2513" r:id="rId38"/>
    <p:sldId id="2548" r:id="rId39"/>
    <p:sldId id="2549" r:id="rId40"/>
    <p:sldId id="2550" r:id="rId41"/>
    <p:sldId id="2551" r:id="rId42"/>
    <p:sldId id="2552" r:id="rId43"/>
    <p:sldId id="2553" r:id="rId44"/>
    <p:sldId id="2554" r:id="rId45"/>
    <p:sldId id="2555" r:id="rId46"/>
    <p:sldId id="2556" r:id="rId47"/>
    <p:sldId id="1098" r:id="rId4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45" autoAdjust="0"/>
    <p:restoredTop sz="94660"/>
  </p:normalViewPr>
  <p:slideViewPr>
    <p:cSldViewPr>
      <p:cViewPr varScale="1">
        <p:scale>
          <a:sx n="64" d="100"/>
          <a:sy n="64" d="100"/>
        </p:scale>
        <p:origin x="101" y="11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2021/3/5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2021/3/5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2021/3/5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2021/3/5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2021/3/5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2021/3/5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2021/3/5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2021/3/5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2021/3/5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2021/3/5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2021/3/5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2021/3/5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2021/3/5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2021/3/5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瘟疫之後，耶和華曉諭摩西和祭司亞倫的兒子以利亞撒，說：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came to pass, after the plague, that the Lord spoke to Moses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Aaron the priest, saying: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你們要將以色列全會衆，按他們的宗族，凡以色列中從二十歲以外能出去打仗的，計算總數。”</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Take a census of all the congregation of the children of Israel from twenty years old and above, by their fathers’ houses, all who are able to go to war in Israel.”</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屬亞律的，有亞律族；屬亞列利的，有亞列利族。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Arod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Arodites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Areli,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Arelites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這就是迦得子孫的各族，照他們中間被數的，共有四萬零五百名。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families of the sons of Gad according to those who were numbered of them: forty thousand five hundred.</a:t>
            </a:r>
          </a:p>
        </p:txBody>
      </p:sp>
    </p:spTree>
    <p:extLst>
      <p:ext uri="{BB962C8B-B14F-4D97-AF65-F5344CB8AC3E}">
        <p14:creationId xmlns:p14="http://schemas.microsoft.com/office/powerpoint/2010/main" val="15540708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猶大的兒子是珥和俄南。這珥和俄南死在迦南地。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sons of Judah were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Onan;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Onan died in the land of Canaan.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按著家族，猶大其餘的衆子：屬示拉的，有示拉族；屬法勒斯的，有法勒斯族；屬謝拉的，有謝拉族。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sons of Judah according to their families were: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Shelah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Shelanites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Perez,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Parzites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Zarhites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97415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法勒斯的兒子：屬希斯侖的，有希斯侖族；屬哈母勒的，有哈母勒族。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sons of Perez were: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Hezron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Hezronites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Hamul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Hamulites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這就是猶大的各族，照他們中間被數的，共有七萬六千五百名。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families of Judah according to those who were numbered of them: seventy-six thousand five hundred.</a:t>
            </a:r>
          </a:p>
        </p:txBody>
      </p:sp>
    </p:spTree>
    <p:extLst>
      <p:ext uri="{BB962C8B-B14F-4D97-AF65-F5344CB8AC3E}">
        <p14:creationId xmlns:p14="http://schemas.microsoft.com/office/powerpoint/2010/main" val="39205647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按著家族，以薩迦的衆子：屬陀拉的，有陀拉族；屬普瓦的，有普瓦族；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sons of Issachar according to their families were: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Tola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Tolaites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Puah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Punites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屬雅述的，有雅述族；屬伸侖的，有伸侖族。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Jashub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Jashubites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Shimron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Shimronites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6611528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這就是以薩迦的各族，照他們中間被數的，共有六萬四千三百名。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families of Issachar according to those who were numbered of them: sixty-four thousand three hundred.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按著家族，西布倫的衆子：屬西烈的，有西烈族；屬以倫的，有以倫族；屬雅利的，有雅利族。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sons of Zebulun according to their families were: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Sered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Sardites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Elon,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Elonites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Jahleel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Jahleelites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9604422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這就是西布倫的各族，照他們中間被數的，共有六萬零五百名。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families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Zebulunites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according to those who were numbered of them: sixty thousand five hundred.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按著家族，約瑟的兒子：有瑪拿西、以法蓮。</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sons of Joseph according to their families, by Manasseh and Ephraim, were:</a:t>
            </a:r>
          </a:p>
        </p:txBody>
      </p:sp>
    </p:spTree>
    <p:extLst>
      <p:ext uri="{BB962C8B-B14F-4D97-AF65-F5344CB8AC3E}">
        <p14:creationId xmlns:p14="http://schemas.microsoft.com/office/powerpoint/2010/main" val="8593717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瑪拿西的衆子：屬瑪吉的，有瑪吉族；瑪吉生基列；屬基列的，有基列族。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sons of Manasseh: of Machir,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Machirites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Machir begot Gilead; of Gilead,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Gileadites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基列的衆子：屬伊以謝的，有伊以謝族；屬希勒的，有希勒族；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sons of Gilead: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Jeezer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Jeezerites;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Helek</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Helekites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9490591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屬亞斯烈的，有亞斯烈族；屬示劍的，有示劍族；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Asriel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Asrielites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Shechemites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屬示米大的，有示米大族；屬希弗的，有希弗族。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Shemida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Shemidaites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Hepher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Hepherites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8057865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希弗的兒子西羅非哈沒兒子，只有女兒。西羅非哈女兒的名字，就是瑪拉、挪阿、曷拉、密迦、得撒。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Zelophehad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Hepher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had no sons, but daughters; and the names of the daughters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Zelophehad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were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Mahlah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Noah,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Hoglah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Milcah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Tirzah.</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這就是瑪拿西的各族，他們中間被數的，共有五萬二千七百名。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families of Manasseh; and those who were numbered of them were fifty-two thousand seven hundred.</a:t>
            </a:r>
          </a:p>
        </p:txBody>
      </p:sp>
    </p:spTree>
    <p:extLst>
      <p:ext uri="{BB962C8B-B14F-4D97-AF65-F5344CB8AC3E}">
        <p14:creationId xmlns:p14="http://schemas.microsoft.com/office/powerpoint/2010/main" val="21474662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按著家族，以法蓮的衆子：屬書提拉的，有書提拉族；屬比結的，有比結族；屬他罕的，有他罕族。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sons of Ephraim according to their families: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Shuthelah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Shuthalhites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Becher,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Bachrites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Tahan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Tahanites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書提拉的衆子：屬以蘭的，有以蘭族。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these are the sons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Shuthelah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Eran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Eranites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531499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摩西和祭司以利亞撒在摩押平原與耶利哥相對的約旦河邊，向以色列人說：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priest spoke with them in the plains of Moab by the Jordan, across from Jericho, saying: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將你們中間從二十歲以外的計算總數。”是照耶和華吩咐出埃及地的摩西和以色列人的話。</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Take a census of the people from twenty years old and above, just as the Lord commanded Moses and the children of Israel who came out of the land of Egypt.”</a:t>
            </a:r>
          </a:p>
        </p:txBody>
      </p:sp>
    </p:spTree>
    <p:extLst>
      <p:ext uri="{BB962C8B-B14F-4D97-AF65-F5344CB8AC3E}">
        <p14:creationId xmlns:p14="http://schemas.microsoft.com/office/powerpoint/2010/main" val="38058921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這就是以法蓮子孫的各族，照他們中間被數的，共有三萬二千五百名。按著家族，這都是約瑟的子孫。</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are the families of the sons of Ephraim according to those who were numbered of them: thirty-two thousand five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hundred.These</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are the sons of Joseph according to their families.</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按著家族，便雅憫的衆子：屬比拉的，有比拉族；屬亞實別的，有亞實別族；屬亞希蘭的，有亞希蘭族；</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sons of Benjamin according to their families were: of Bela, the family of the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Belaites</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Ashbel</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Ashbelites</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Ahiram</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Ahiramites</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7471140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屬書反的，有書反族；屬戶反的，有戶反族。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Shupham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Shuphamites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Hupham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Huphamites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比拉的衆子是亞勒、乃幔。屬亞勒的，有亞勒族；屬乃幔的，有乃幔族。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sons of Bela were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Ardites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Naamites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9417044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按著家族，這就是便雅憫的子孫，其中被數的，共有四萬五千六百名。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are the sons of Benjamin according to their families; and those who were numbered of them were forty-five thousand six hundred.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按著家族，但的衆子：屬書含的，有書含族。按著家族，這就是但的各族。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are the sons of Dan according to their families: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Shuhamites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These are the families of Dan according to their families.</a:t>
            </a:r>
          </a:p>
        </p:txBody>
      </p:sp>
    </p:spTree>
    <p:extLst>
      <p:ext uri="{BB962C8B-B14F-4D97-AF65-F5344CB8AC3E}">
        <p14:creationId xmlns:p14="http://schemas.microsoft.com/office/powerpoint/2010/main" val="10272493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照其中被數的，書含所有的各族，共有六萬四千四百名。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families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Shuhamites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according to those who were numbered of them, were sixty-four thousand four hundred.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按著家族，亞設的衆子：屬音拿的，有音拿族；屬亦施韋的，有亦施韋族；屬比利亞的，有比利亞族。</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sons of Asher according to their families were: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Jimna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Jimnites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Jesui</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Jesuites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Beriah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Beriites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106327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比利亞的衆子：屬希別的，有希別族；屬瑪結的，有瑪結族。</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sons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Beriah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Heber,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Heberites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Malchiel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Malchielites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46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亞設的女兒名叫西拉。</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name of the daughter of Asher was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Serah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這就是亞設子孫的各族，照他們中間被數的，共有五萬三千四百名。</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families of the sons of Asher according to those who were numbered of them: fifty-three thousand four hundred.</a:t>
            </a:r>
          </a:p>
        </p:txBody>
      </p:sp>
    </p:spTree>
    <p:extLst>
      <p:ext uri="{BB962C8B-B14F-4D97-AF65-F5344CB8AC3E}">
        <p14:creationId xmlns:p14="http://schemas.microsoft.com/office/powerpoint/2010/main" val="13275375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按著家族，拿弗他利的衆子：屬雅薛的，有雅薛族；屬沽尼的，有沽尼族；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sons of Naphtali according to their families were: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Jahzeel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Jahzeelites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Guni</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Gunites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屬耶色的，有耶色族；屬示冷的，有示冷族。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Jezer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Jezerites;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Shillem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Shillemites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2618420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按著家族，這就是拿弗他利的各族，他們中間被數的，共有四萬五千四百名。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families of Naphtali according to their families; and those who were numbered of them were forty-five thousand four hundred.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以色列人中被數的，共有六十萬零一千七百三十名。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those who were numbered of the children of Israel: six hundred and one thousand seven hundred and thirty.</a:t>
            </a:r>
          </a:p>
        </p:txBody>
      </p:sp>
    </p:spTree>
    <p:extLst>
      <p:ext uri="{BB962C8B-B14F-4D97-AF65-F5344CB8AC3E}">
        <p14:creationId xmlns:p14="http://schemas.microsoft.com/office/powerpoint/2010/main" val="38313820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53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你要按著人名的數目，將地分給這些人爲業。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To these the land shall be divided as an inheritance, according to the number of names.</a:t>
            </a:r>
          </a:p>
        </p:txBody>
      </p:sp>
    </p:spTree>
    <p:extLst>
      <p:ext uri="{BB962C8B-B14F-4D97-AF65-F5344CB8AC3E}">
        <p14:creationId xmlns:p14="http://schemas.microsoft.com/office/powerpoint/2010/main" val="31365767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人多的，你要把産業多分給他們；人少的，你要把産業少分給他們；要照被數的人數，把産業分給各人。</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 large tribe you shall give a larger inheritance, and to a small tribe you shall give a smaller inheritance. Each shall be given its inheritance according to those who were numbered of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雖是這樣，還要拈鬮分地。他們要按著祖宗各支派的名字承受爲業。</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land shall be divided by lot; they shall inherit according to the names of the tribes of their fathers.</a:t>
            </a:r>
          </a:p>
        </p:txBody>
      </p:sp>
    </p:spTree>
    <p:extLst>
      <p:ext uri="{BB962C8B-B14F-4D97-AF65-F5344CB8AC3E}">
        <p14:creationId xmlns:p14="http://schemas.microsoft.com/office/powerpoint/2010/main" val="16116788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要按著所拈的鬮，看人數多、人數少，把産業分給他們。”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According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to the lot their inheritance shall be divided between the larger and the smaller.”</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利未人，按著他們的各族被數的：屬革順的，有革順族；屬哥轄的，有哥轄族；屬米拉利的，有米拉利族。</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these are those who were numbered of the Levites according to their families: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Gershonites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Kohath,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Kohathites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Merarites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5546543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以色列的長子是流便。流便的衆子：屬哈諾的，有哈諾族；屬法路的，有法路族；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Reuben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was the firstborn of Israel. The children of Reuben were: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Hanoch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Hanochites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Pallu</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Palluites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屬希斯倫的，有希斯倫族；屬迦米的，有迦米族。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Hezron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Hezronites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Carmi,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Carmites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1994212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利未的各族：有立尼族、希伯倫族、瑪利族、母示族、可拉族。哥轄生暗蘭。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These are the families of the Levites: the family of the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Libnites</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Hebronites</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Mahlites</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Mushites</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the family of the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Korathites</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Kohath begot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Amram</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暗蘭的妻，名叫約基別，是利未女子，生在埃及。她給暗蘭生了亞倫、摩西，幷他們的姐姐米利暗。</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name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Amram’s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wife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Jochebed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daughter of Levi, who was born to Levi in Egypt; and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Amram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she bore Aaron and Moses and their sister Miriam.</a:t>
            </a:r>
          </a:p>
        </p:txBody>
      </p:sp>
    </p:spTree>
    <p:extLst>
      <p:ext uri="{BB962C8B-B14F-4D97-AF65-F5344CB8AC3E}">
        <p14:creationId xmlns:p14="http://schemas.microsoft.com/office/powerpoint/2010/main" val="22868001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亞倫生拿答、亞比戶、以利亞撒、以他瑪。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Aaron were born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Nadab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Abihu</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Ithamar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拿答、亞比戶在耶和華面前獻凡火的時候，就死了。</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Nadab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Abihu</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died when they offered profane fire before the Lord.</a:t>
            </a:r>
          </a:p>
        </p:txBody>
      </p:sp>
    </p:spTree>
    <p:extLst>
      <p:ext uri="{BB962C8B-B14F-4D97-AF65-F5344CB8AC3E}">
        <p14:creationId xmlns:p14="http://schemas.microsoft.com/office/powerpoint/2010/main" val="38589954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利未人中，凡一個月以外被數的男丁，共有二萬三千。他們本來沒有數在以色列人中，因爲在以色列人中，沒有分給他們産業。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those who were numbered of them were twenty-three thousand, every male from a month old and above; for they were not numbered among the other children of Israel, because there was no inheritance given to them among the children of Israel</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8408831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這些就是被摩西和祭司以利亞撒所數的，他們在摩押平原與耶利哥相對的約旦河邊數點以色列人。</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those who were numbered by Moses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priest, who numbered the children of Israel in the plains of Moab by the Jordan, across from Jericho.</a:t>
            </a:r>
          </a:p>
        </p:txBody>
      </p:sp>
    </p:spTree>
    <p:extLst>
      <p:ext uri="{BB962C8B-B14F-4D97-AF65-F5344CB8AC3E}">
        <p14:creationId xmlns:p14="http://schemas.microsoft.com/office/powerpoint/2010/main" val="37731551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但被數的人中，沒有一個是摩西和祭司亞倫從前在西奈的曠野所數的以色列人，</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among these there was not a man of those who were numbered by Moses and Aaron the priest when they numbered the children of Israel in the Wilderness of Sinai</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946547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因爲耶和華論到他們說：“他們必要死在曠野”，所以，除了耶孚尼的兒子迦勒和嫩的兒子約書亞以外，連一個人也沒有存留。</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had said of them, “They shall surely die in the wilderness.” So there was not left a man of them, except Caleb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Joshua the son of Nun.</a:t>
            </a:r>
          </a:p>
        </p:txBody>
      </p:sp>
    </p:spTree>
    <p:extLst>
      <p:ext uri="{BB962C8B-B14F-4D97-AF65-F5344CB8AC3E}">
        <p14:creationId xmlns:p14="http://schemas.microsoft.com/office/powerpoint/2010/main" val="1778008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神曉諭摩西數點人數（</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1-4</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每個支派中，各按著家族的數點（</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5-50</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節），以及最後數點的總數（</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51</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分配産業的指示</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52-56</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IV</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利未的支派和家族的人數（</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57-62</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V</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所有在第一次數點的人數中，都倒斃在曠野了，除了約書亞和迦勒以外（</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63-65</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數點選民</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屬神的人</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人數是</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出于神的指示</a:t>
            </a:r>
          </a:p>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	神的恩典不斷絕</a:t>
            </a:r>
          </a:p>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出埃及記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34:6-7】</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耶和華在他面前宣告說：“耶和華，耶和華，是有憐憫、有恩典的神，不輕易發怒，幷有豐盛的慈愛和誠實。</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passed before him and proclaimed, “The Lord, the Lord God, merciful and gracious, longsuffering, and abounding in goodness and truth</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數點選民</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屬神的人</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人數是</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出于神的指示</a:t>
            </a:r>
          </a:p>
          <a:p>
            <a:pPr marL="0" indent="0" algn="just">
              <a:lnSpc>
                <a:spcPct val="13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神的恩典不斷絕</a:t>
            </a:r>
          </a:p>
          <a:p>
            <a:pPr marL="0" indent="0" algn="just">
              <a:lnSpc>
                <a:spcPct val="133000"/>
              </a:lnSpc>
              <a:spcAft>
                <a:spcPts val="0"/>
              </a:spcAft>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出埃及記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34:6-7】</a:t>
            </a:r>
          </a:p>
          <a:p>
            <a:pPr marL="0" indent="0" algn="just">
              <a:lnSpc>
                <a:spcPct val="112000"/>
              </a:lnSpc>
              <a:spcAft>
                <a:spcPts val="0"/>
              </a:spcAft>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爲千萬人存留慈愛，赦免罪孽、過犯和罪惡，萬不以有罪的爲無罪，必追討他的罪，自父及子，直到三四代。”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keeping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mercy for thousands, forgiving iniquity and transgression and sin, by no means clearing the guilty, visiting the iniquity of the fathers upon the children and the children’s children to the third and the fourth generation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781329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數點選民</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屬神的人</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人數是</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出于神的指示</a:t>
            </a:r>
          </a:p>
          <a:p>
            <a:pPr marL="0" indent="0" algn="just">
              <a:lnSpc>
                <a:spcPct val="13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神的恩典不斷絕</a:t>
            </a:r>
          </a:p>
          <a:p>
            <a:pPr marL="0" indent="0" algn="just">
              <a:lnSpc>
                <a:spcPct val="133000"/>
              </a:lnSpc>
              <a:spcAft>
                <a:spcPts val="0"/>
              </a:spcAft>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詩篇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Psalms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103:8-9】</a:t>
            </a:r>
          </a:p>
          <a:p>
            <a:pPr marL="0" indent="0" algn="just">
              <a:lnSpc>
                <a:spcPct val="112000"/>
              </a:lnSpc>
              <a:spcAft>
                <a:spcPts val="0"/>
              </a:spcAft>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耶和華有憐憫，有恩典，不輕易發怒，且有豐盛的慈愛。</a:t>
            </a:r>
          </a:p>
          <a:p>
            <a:pPr marL="0" indent="0" algn="just">
              <a:lnSpc>
                <a:spcPct val="112000"/>
              </a:lnSpc>
              <a:spcAft>
                <a:spcPts val="0"/>
              </a:spcAft>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Lord is merciful and gracious, Slow to anger, and abounding in mercy.</a:t>
            </a:r>
          </a:p>
          <a:p>
            <a:pPr marL="0" indent="0" algn="just">
              <a:lnSpc>
                <a:spcPct val="112000"/>
              </a:lnSpc>
              <a:spcAft>
                <a:spcPts val="0"/>
              </a:spcAft>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祂不長久責備，也不永遠懷怒。</a:t>
            </a:r>
          </a:p>
          <a:p>
            <a:pPr marL="0" indent="0" algn="just">
              <a:lnSpc>
                <a:spcPct val="112000"/>
              </a:lnSpc>
              <a:spcAft>
                <a:spcPts val="0"/>
              </a:spcAft>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will not always strive with us, Nor will He keep His anger forever.</a:t>
            </a:r>
          </a:p>
        </p:txBody>
      </p:sp>
    </p:spTree>
    <p:extLst>
      <p:ext uri="{BB962C8B-B14F-4D97-AF65-F5344CB8AC3E}">
        <p14:creationId xmlns:p14="http://schemas.microsoft.com/office/powerpoint/2010/main" val="33178258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這就是流便的各族，其中被數的，共有四萬三千七百三十名。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families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Reubenites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those who were numbered of them were forty-three thousand seven hundred and thirty.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法路的兒子是以利押。</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Pallu</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was Eliab.</a:t>
            </a:r>
          </a:p>
        </p:txBody>
      </p:sp>
    </p:spTree>
    <p:extLst>
      <p:ext uri="{BB962C8B-B14F-4D97-AF65-F5344CB8AC3E}">
        <p14:creationId xmlns:p14="http://schemas.microsoft.com/office/powerpoint/2010/main" val="5488955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數點選民</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屬神的人</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人數是</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出于神的指示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神的恩典不斷絕</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神的旨意不改變</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數點可上陣打仗的人數</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和上次數點人數的比較</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幾個特殊的支派</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6956860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4012296618"/>
              </p:ext>
            </p:extLst>
          </p:nvPr>
        </p:nvGraphicFramePr>
        <p:xfrm>
          <a:off x="2" y="-4"/>
          <a:ext cx="9252519" cy="6857998"/>
        </p:xfrm>
        <a:graphic>
          <a:graphicData uri="http://schemas.openxmlformats.org/drawingml/2006/table">
            <a:tbl>
              <a:tblPr firstRow="1" firstCol="1" bandRow="1">
                <a:tableStyleId>{5C22544A-7EE6-4342-B048-85BDC9FD1C3A}</a:tableStyleId>
              </a:tblPr>
              <a:tblGrid>
                <a:gridCol w="1991048"/>
                <a:gridCol w="2342410"/>
                <a:gridCol w="2342410"/>
                <a:gridCol w="2576651"/>
              </a:tblGrid>
              <a:tr h="489857">
                <a:tc>
                  <a:txBody>
                    <a:bodyPr/>
                    <a:lstStyle/>
                    <a:p>
                      <a:pPr algn="ctr">
                        <a:lnSpc>
                          <a:spcPct val="120000"/>
                        </a:lnSpc>
                        <a:spcAft>
                          <a:spcPts val="0"/>
                        </a:spcAft>
                      </a:pPr>
                      <a:r>
                        <a:rPr lang="zh-CN" sz="2800" kern="0" dirty="0">
                          <a:solidFill>
                            <a:schemeClr val="tx1"/>
                          </a:solidFill>
                          <a:effectLst/>
                          <a:latin typeface="微软雅黑" panose="020B0503020204020204" pitchFamily="34" charset="-122"/>
                          <a:ea typeface="微软雅黑" panose="020B0503020204020204" pitchFamily="34" charset="-122"/>
                        </a:rPr>
                        <a:t>支派</a:t>
                      </a:r>
                      <a:endParaRPr lang="zh-CN" sz="28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algn="ctr">
                        <a:lnSpc>
                          <a:spcPct val="120000"/>
                        </a:lnSpc>
                        <a:spcAft>
                          <a:spcPts val="0"/>
                        </a:spcAft>
                      </a:pPr>
                      <a:r>
                        <a:rPr lang="zh-CN" sz="2800" kern="0" dirty="0" smtClean="0">
                          <a:solidFill>
                            <a:schemeClr val="tx1"/>
                          </a:solidFill>
                          <a:effectLst/>
                          <a:latin typeface="微软雅黑" panose="020B0503020204020204" pitchFamily="34" charset="-122"/>
                          <a:ea typeface="微软雅黑" panose="020B0503020204020204" pitchFamily="34" charset="-122"/>
                        </a:rPr>
                        <a:t>第一次數點 </a:t>
                      </a:r>
                      <a:endParaRPr lang="zh-CN" sz="28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algn="ctr">
                        <a:lnSpc>
                          <a:spcPct val="120000"/>
                        </a:lnSpc>
                        <a:spcAft>
                          <a:spcPts val="0"/>
                        </a:spcAft>
                      </a:pPr>
                      <a:r>
                        <a:rPr lang="zh-CN" sz="2800" kern="0" dirty="0" smtClean="0">
                          <a:solidFill>
                            <a:schemeClr val="tx1"/>
                          </a:solidFill>
                          <a:effectLst/>
                          <a:latin typeface="微软雅黑" panose="020B0503020204020204" pitchFamily="34" charset="-122"/>
                          <a:ea typeface="微软雅黑" panose="020B0503020204020204" pitchFamily="34" charset="-122"/>
                        </a:rPr>
                        <a:t>第二次數點</a:t>
                      </a:r>
                      <a:endParaRPr lang="zh-CN" sz="28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algn="ctr">
                        <a:lnSpc>
                          <a:spcPct val="120000"/>
                        </a:lnSpc>
                        <a:spcAft>
                          <a:spcPts val="0"/>
                        </a:spcAft>
                      </a:pPr>
                      <a:r>
                        <a:rPr lang="zh-CN" sz="2800" kern="0" dirty="0">
                          <a:solidFill>
                            <a:schemeClr val="tx1"/>
                          </a:solidFill>
                          <a:effectLst/>
                          <a:latin typeface="微软雅黑" panose="020B0503020204020204" pitchFamily="34" charset="-122"/>
                          <a:ea typeface="微软雅黑" panose="020B0503020204020204" pitchFamily="34" charset="-122"/>
                        </a:rPr>
                        <a:t>增减</a:t>
                      </a:r>
                      <a:endParaRPr lang="zh-CN" sz="2800" kern="100" dirty="0">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a:solidFill>
                            <a:srgbClr val="FFFF00"/>
                          </a:solidFill>
                          <a:effectLst/>
                          <a:latin typeface="微软雅黑" panose="020B0503020204020204" pitchFamily="34" charset="-122"/>
                          <a:ea typeface="微软雅黑" panose="020B0503020204020204" pitchFamily="34" charset="-122"/>
                        </a:rPr>
                        <a:t>流便</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46,500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43,730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减</a:t>
                      </a:r>
                      <a:r>
                        <a:rPr lang="en-US" sz="2800" kern="0" dirty="0">
                          <a:effectLst/>
                          <a:latin typeface="+mn-ea"/>
                          <a:ea typeface="+mn-ea"/>
                        </a:rPr>
                        <a:t>  </a:t>
                      </a:r>
                      <a:r>
                        <a:rPr lang="en-US" sz="2800" kern="0" dirty="0" smtClean="0">
                          <a:effectLst/>
                          <a:latin typeface="+mn-ea"/>
                          <a:ea typeface="+mn-ea"/>
                        </a:rPr>
                        <a:t>2,770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smtClean="0">
                          <a:solidFill>
                            <a:srgbClr val="FFFF00"/>
                          </a:solidFill>
                          <a:effectLst/>
                          <a:latin typeface="微软雅黑" panose="020B0503020204020204" pitchFamily="34" charset="-122"/>
                          <a:ea typeface="微软雅黑" panose="020B0503020204020204" pitchFamily="34" charset="-122"/>
                        </a:rPr>
                        <a:t>西緬</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59,300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22,200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减</a:t>
                      </a:r>
                      <a:r>
                        <a:rPr lang="en-US" sz="2800" kern="0" dirty="0">
                          <a:effectLst/>
                          <a:latin typeface="+mn-ea"/>
                          <a:ea typeface="+mn-ea"/>
                        </a:rPr>
                        <a:t> </a:t>
                      </a:r>
                      <a:r>
                        <a:rPr lang="en-US" sz="2800" kern="0" dirty="0" smtClean="0">
                          <a:effectLst/>
                          <a:latin typeface="+mn-ea"/>
                          <a:ea typeface="+mn-ea"/>
                        </a:rPr>
                        <a:t>37,100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a:solidFill>
                            <a:srgbClr val="FFFF00"/>
                          </a:solidFill>
                          <a:effectLst/>
                          <a:latin typeface="微软雅黑" panose="020B0503020204020204" pitchFamily="34" charset="-122"/>
                          <a:ea typeface="微软雅黑" panose="020B0503020204020204" pitchFamily="34" charset="-122"/>
                        </a:rPr>
                        <a:t>迦得</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45,650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40,500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减</a:t>
                      </a:r>
                      <a:r>
                        <a:rPr lang="en-US" sz="2800" kern="0" dirty="0">
                          <a:effectLst/>
                          <a:latin typeface="+mn-ea"/>
                          <a:ea typeface="+mn-ea"/>
                        </a:rPr>
                        <a:t>  </a:t>
                      </a:r>
                      <a:r>
                        <a:rPr lang="en-US" sz="2800" kern="0" dirty="0" smtClean="0">
                          <a:effectLst/>
                          <a:latin typeface="+mn-ea"/>
                          <a:ea typeface="+mn-ea"/>
                        </a:rPr>
                        <a:t>5,150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smtClean="0">
                          <a:solidFill>
                            <a:srgbClr val="FFFF00"/>
                          </a:solidFill>
                          <a:effectLst/>
                          <a:latin typeface="微软雅黑" panose="020B0503020204020204" pitchFamily="34" charset="-122"/>
                          <a:ea typeface="微软雅黑" panose="020B0503020204020204" pitchFamily="34" charset="-122"/>
                        </a:rPr>
                        <a:t>猶大</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74,600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76,500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增</a:t>
                      </a:r>
                      <a:r>
                        <a:rPr lang="en-US" sz="2800" kern="0" dirty="0">
                          <a:effectLst/>
                          <a:latin typeface="+mn-ea"/>
                          <a:ea typeface="+mn-ea"/>
                        </a:rPr>
                        <a:t>  </a:t>
                      </a:r>
                      <a:r>
                        <a:rPr lang="en-US" sz="2800" kern="0" dirty="0" smtClean="0">
                          <a:effectLst/>
                          <a:latin typeface="+mn-ea"/>
                          <a:ea typeface="+mn-ea"/>
                        </a:rPr>
                        <a:t>1,900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smtClean="0">
                          <a:solidFill>
                            <a:srgbClr val="FFFF00"/>
                          </a:solidFill>
                          <a:effectLst/>
                          <a:latin typeface="微软雅黑" panose="020B0503020204020204" pitchFamily="34" charset="-122"/>
                          <a:ea typeface="微软雅黑" panose="020B0503020204020204" pitchFamily="34" charset="-122"/>
                        </a:rPr>
                        <a:t>以薩迦</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54,400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64,300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增</a:t>
                      </a:r>
                      <a:r>
                        <a:rPr lang="en-US" sz="2800" kern="0" dirty="0">
                          <a:effectLst/>
                          <a:latin typeface="+mn-ea"/>
                          <a:ea typeface="+mn-ea"/>
                        </a:rPr>
                        <a:t>  </a:t>
                      </a:r>
                      <a:r>
                        <a:rPr lang="en-US" sz="2800" kern="0" dirty="0" smtClean="0">
                          <a:effectLst/>
                          <a:latin typeface="+mn-ea"/>
                          <a:ea typeface="+mn-ea"/>
                        </a:rPr>
                        <a:t>9,900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smtClean="0">
                          <a:solidFill>
                            <a:srgbClr val="FFFF00"/>
                          </a:solidFill>
                          <a:effectLst/>
                          <a:latin typeface="微软雅黑" panose="020B0503020204020204" pitchFamily="34" charset="-122"/>
                          <a:ea typeface="微软雅黑" panose="020B0503020204020204" pitchFamily="34" charset="-122"/>
                        </a:rPr>
                        <a:t>西布倫</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57,400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60,500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增</a:t>
                      </a:r>
                      <a:r>
                        <a:rPr lang="en-US" sz="2800" kern="0" dirty="0">
                          <a:effectLst/>
                          <a:latin typeface="+mn-ea"/>
                          <a:ea typeface="+mn-ea"/>
                        </a:rPr>
                        <a:t>  </a:t>
                      </a:r>
                      <a:r>
                        <a:rPr lang="en-US" sz="2800" kern="0" dirty="0" smtClean="0">
                          <a:effectLst/>
                          <a:latin typeface="+mn-ea"/>
                          <a:ea typeface="+mn-ea"/>
                        </a:rPr>
                        <a:t>3,100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smtClean="0">
                          <a:solidFill>
                            <a:srgbClr val="FFFF00"/>
                          </a:solidFill>
                          <a:effectLst/>
                          <a:latin typeface="微软雅黑" panose="020B0503020204020204" pitchFamily="34" charset="-122"/>
                          <a:ea typeface="微软雅黑" panose="020B0503020204020204" pitchFamily="34" charset="-122"/>
                        </a:rPr>
                        <a:t>以法蓮</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40,500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32,500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减</a:t>
                      </a:r>
                      <a:r>
                        <a:rPr lang="en-US" sz="2800" kern="0" dirty="0">
                          <a:effectLst/>
                          <a:latin typeface="+mn-ea"/>
                          <a:ea typeface="+mn-ea"/>
                        </a:rPr>
                        <a:t>  </a:t>
                      </a:r>
                      <a:r>
                        <a:rPr lang="en-US" sz="2800" kern="0" dirty="0" smtClean="0">
                          <a:effectLst/>
                          <a:latin typeface="+mn-ea"/>
                          <a:ea typeface="+mn-ea"/>
                        </a:rPr>
                        <a:t>8,000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smtClean="0">
                          <a:solidFill>
                            <a:srgbClr val="FFFF00"/>
                          </a:solidFill>
                          <a:effectLst/>
                          <a:latin typeface="微软雅黑" panose="020B0503020204020204" pitchFamily="34" charset="-122"/>
                          <a:ea typeface="微软雅黑" panose="020B0503020204020204" pitchFamily="34" charset="-122"/>
                        </a:rPr>
                        <a:t>瑪拿西</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32,200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52,700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增</a:t>
                      </a:r>
                      <a:r>
                        <a:rPr lang="en-US" sz="2800" kern="0" dirty="0">
                          <a:effectLst/>
                          <a:latin typeface="+mn-ea"/>
                          <a:ea typeface="+mn-ea"/>
                        </a:rPr>
                        <a:t> </a:t>
                      </a:r>
                      <a:r>
                        <a:rPr lang="en-US" sz="2800" kern="0" dirty="0" smtClean="0">
                          <a:effectLst/>
                          <a:latin typeface="+mn-ea"/>
                          <a:ea typeface="+mn-ea"/>
                        </a:rPr>
                        <a:t>20,500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smtClean="0">
                          <a:solidFill>
                            <a:srgbClr val="FFFF00"/>
                          </a:solidFill>
                          <a:effectLst/>
                          <a:latin typeface="微软雅黑" panose="020B0503020204020204" pitchFamily="34" charset="-122"/>
                          <a:ea typeface="微软雅黑" panose="020B0503020204020204" pitchFamily="34" charset="-122"/>
                        </a:rPr>
                        <a:t>便雅憫</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35,400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45,600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增</a:t>
                      </a:r>
                      <a:r>
                        <a:rPr lang="en-US" sz="2800" kern="0" dirty="0">
                          <a:effectLst/>
                          <a:latin typeface="+mn-ea"/>
                          <a:ea typeface="+mn-ea"/>
                        </a:rPr>
                        <a:t> </a:t>
                      </a:r>
                      <a:r>
                        <a:rPr lang="en-US" sz="2800" kern="0" dirty="0" smtClean="0">
                          <a:effectLst/>
                          <a:latin typeface="+mn-ea"/>
                          <a:ea typeface="+mn-ea"/>
                        </a:rPr>
                        <a:t>10,200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a:solidFill>
                            <a:srgbClr val="FFFF00"/>
                          </a:solidFill>
                          <a:effectLst/>
                          <a:latin typeface="微软雅黑" panose="020B0503020204020204" pitchFamily="34" charset="-122"/>
                          <a:ea typeface="微软雅黑" panose="020B0503020204020204" pitchFamily="34" charset="-122"/>
                        </a:rPr>
                        <a:t>但</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62,700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64,400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增</a:t>
                      </a:r>
                      <a:r>
                        <a:rPr lang="en-US" sz="2800" kern="0" dirty="0">
                          <a:effectLst/>
                          <a:latin typeface="+mn-ea"/>
                          <a:ea typeface="+mn-ea"/>
                        </a:rPr>
                        <a:t>  </a:t>
                      </a:r>
                      <a:r>
                        <a:rPr lang="en-US" sz="2800" kern="0" dirty="0" smtClean="0">
                          <a:effectLst/>
                          <a:latin typeface="+mn-ea"/>
                          <a:ea typeface="+mn-ea"/>
                        </a:rPr>
                        <a:t>1,700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smtClean="0">
                          <a:solidFill>
                            <a:srgbClr val="FFFF00"/>
                          </a:solidFill>
                          <a:effectLst/>
                          <a:latin typeface="微软雅黑" panose="020B0503020204020204" pitchFamily="34" charset="-122"/>
                          <a:ea typeface="微软雅黑" panose="020B0503020204020204" pitchFamily="34" charset="-122"/>
                        </a:rPr>
                        <a:t>亞設</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41,500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53,400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增</a:t>
                      </a:r>
                      <a:r>
                        <a:rPr lang="en-US" sz="2800" kern="0" dirty="0">
                          <a:effectLst/>
                          <a:latin typeface="+mn-ea"/>
                          <a:ea typeface="+mn-ea"/>
                        </a:rPr>
                        <a:t> </a:t>
                      </a:r>
                      <a:r>
                        <a:rPr lang="en-US" sz="2800" kern="0" dirty="0" smtClean="0">
                          <a:effectLst/>
                          <a:latin typeface="+mn-ea"/>
                          <a:ea typeface="+mn-ea"/>
                        </a:rPr>
                        <a:t>11,900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a:solidFill>
                            <a:srgbClr val="FFFF00"/>
                          </a:solidFill>
                          <a:effectLst/>
                          <a:latin typeface="微软雅黑" panose="020B0503020204020204" pitchFamily="34" charset="-122"/>
                          <a:ea typeface="微软雅黑" panose="020B0503020204020204" pitchFamily="34" charset="-122"/>
                        </a:rPr>
                        <a:t>拿弗他利</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53,400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indent="76200" algn="ctr">
                        <a:lnSpc>
                          <a:spcPct val="120000"/>
                        </a:lnSpc>
                        <a:spcAft>
                          <a:spcPts val="0"/>
                        </a:spcAft>
                      </a:pPr>
                      <a:r>
                        <a:rPr lang="en-US" sz="2800" kern="0" dirty="0" smtClean="0">
                          <a:effectLst/>
                          <a:latin typeface="+mn-ea"/>
                          <a:ea typeface="+mn-ea"/>
                        </a:rPr>
                        <a:t>45,400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减</a:t>
                      </a:r>
                      <a:r>
                        <a:rPr lang="en-US" sz="2800" kern="0" dirty="0">
                          <a:effectLst/>
                          <a:latin typeface="+mn-ea"/>
                          <a:ea typeface="+mn-ea"/>
                        </a:rPr>
                        <a:t>  </a:t>
                      </a:r>
                      <a:r>
                        <a:rPr lang="en-US" sz="2800" kern="0" dirty="0" smtClean="0">
                          <a:effectLst/>
                          <a:latin typeface="+mn-ea"/>
                          <a:ea typeface="+mn-ea"/>
                        </a:rPr>
                        <a:t>8</a:t>
                      </a:r>
                      <a:r>
                        <a:rPr lang="en-US" altLang="zh-CN" sz="2800" kern="0" dirty="0" smtClean="0">
                          <a:effectLst/>
                          <a:latin typeface="+mn-ea"/>
                          <a:ea typeface="+mn-ea"/>
                        </a:rPr>
                        <a:t>,</a:t>
                      </a:r>
                      <a:r>
                        <a:rPr lang="en-US" sz="2800" kern="0" dirty="0" smtClean="0">
                          <a:effectLst/>
                          <a:latin typeface="+mn-ea"/>
                          <a:ea typeface="+mn-ea"/>
                        </a:rPr>
                        <a:t>000</a:t>
                      </a:r>
                      <a:endParaRPr lang="zh-CN" sz="2800" kern="100" dirty="0">
                        <a:effectLst/>
                        <a:latin typeface="+mn-ea"/>
                        <a:ea typeface="+mn-ea"/>
                        <a:cs typeface="Times New Roman" panose="02020603050405020304" pitchFamily="18" charset="0"/>
                      </a:endParaRPr>
                    </a:p>
                  </a:txBody>
                  <a:tcPr marL="68580" marR="68580" marT="0" marB="0"/>
                </a:tc>
              </a:tr>
              <a:tr h="489857">
                <a:tc>
                  <a:txBody>
                    <a:bodyPr/>
                    <a:lstStyle/>
                    <a:p>
                      <a:pPr algn="ctr">
                        <a:lnSpc>
                          <a:spcPct val="120000"/>
                        </a:lnSpc>
                        <a:spcAft>
                          <a:spcPts val="0"/>
                        </a:spcAft>
                      </a:pPr>
                      <a:r>
                        <a:rPr lang="zh-CN" sz="2800" kern="0" dirty="0" smtClean="0">
                          <a:solidFill>
                            <a:srgbClr val="FFFF00"/>
                          </a:solidFill>
                          <a:effectLst/>
                          <a:latin typeface="微软雅黑" panose="020B0503020204020204" pitchFamily="34" charset="-122"/>
                          <a:ea typeface="微软雅黑" panose="020B0503020204020204" pitchFamily="34" charset="-122"/>
                        </a:rPr>
                        <a:t>總計</a:t>
                      </a:r>
                      <a:endParaRPr lang="zh-CN" sz="28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tc>
                <a:tc>
                  <a:txBody>
                    <a:bodyPr/>
                    <a:lstStyle/>
                    <a:p>
                      <a:pPr algn="ctr">
                        <a:lnSpc>
                          <a:spcPct val="120000"/>
                        </a:lnSpc>
                        <a:spcAft>
                          <a:spcPts val="0"/>
                        </a:spcAft>
                      </a:pPr>
                      <a:r>
                        <a:rPr lang="en-US" sz="2800" kern="0" dirty="0" smtClean="0">
                          <a:effectLst/>
                          <a:latin typeface="+mn-ea"/>
                          <a:ea typeface="+mn-ea"/>
                        </a:rPr>
                        <a:t>603,550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gn="ctr">
                        <a:lnSpc>
                          <a:spcPct val="120000"/>
                        </a:lnSpc>
                        <a:spcAft>
                          <a:spcPts val="0"/>
                        </a:spcAft>
                      </a:pPr>
                      <a:r>
                        <a:rPr lang="en-US" sz="2800" kern="0" dirty="0" smtClean="0">
                          <a:effectLst/>
                          <a:latin typeface="+mn-ea"/>
                          <a:ea typeface="+mn-ea"/>
                        </a:rPr>
                        <a:t>601,730</a:t>
                      </a:r>
                      <a:endParaRPr lang="zh-CN" sz="2800" kern="100" dirty="0">
                        <a:effectLst/>
                        <a:latin typeface="+mn-ea"/>
                        <a:ea typeface="+mn-ea"/>
                        <a:cs typeface="Times New Roman" panose="02020603050405020304" pitchFamily="18" charset="0"/>
                      </a:endParaRPr>
                    </a:p>
                  </a:txBody>
                  <a:tcPr marL="68580" marR="68580" marT="0" marB="0"/>
                </a:tc>
                <a:tc>
                  <a:txBody>
                    <a:bodyPr/>
                    <a:lstStyle/>
                    <a:p>
                      <a:pPr>
                        <a:lnSpc>
                          <a:spcPct val="120000"/>
                        </a:lnSpc>
                        <a:spcAft>
                          <a:spcPts val="0"/>
                        </a:spcAft>
                      </a:pPr>
                      <a:r>
                        <a:rPr lang="zh-CN" sz="2800" kern="0" dirty="0">
                          <a:effectLst/>
                          <a:latin typeface="+mn-ea"/>
                          <a:ea typeface="+mn-ea"/>
                        </a:rPr>
                        <a:t>减</a:t>
                      </a:r>
                      <a:r>
                        <a:rPr lang="en-US" sz="2800" kern="0" dirty="0">
                          <a:effectLst/>
                          <a:latin typeface="+mn-ea"/>
                          <a:ea typeface="+mn-ea"/>
                        </a:rPr>
                        <a:t>  </a:t>
                      </a:r>
                      <a:r>
                        <a:rPr lang="en-US" sz="2800" kern="0" dirty="0" smtClean="0">
                          <a:effectLst/>
                          <a:latin typeface="+mn-ea"/>
                          <a:ea typeface="+mn-ea"/>
                        </a:rPr>
                        <a:t>1,820</a:t>
                      </a:r>
                      <a:endParaRPr lang="zh-CN" sz="2800" kern="100" dirty="0">
                        <a:effectLst/>
                        <a:latin typeface="+mn-ea"/>
                        <a:ea typeface="+mn-ea"/>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33261641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數點選民</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屬神的人</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人數是</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出于神的指示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幾個特殊的支派</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西緬支派</a:t>
            </a: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流</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便支派</a:t>
            </a:r>
          </a:p>
          <a:p>
            <a:pPr marL="457200" lvl="1" indent="0" algn="just">
              <a:lnSpc>
                <a:spcPct val="133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利未支派的可拉的衆子</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得</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以存留。</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“神使那敗壞的根中，也能結出被揀選的果子。”</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馬太亨利</a:t>
            </a:r>
          </a:p>
          <a:p>
            <a:pPr marL="0" indent="0" algn="just">
              <a:lnSpc>
                <a:spcPct val="133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9790847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産業的</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分配</a:t>
            </a:r>
          </a:p>
          <a:p>
            <a:pPr marL="742950" indent="-742950" algn="just">
              <a:lnSpc>
                <a:spcPct val="133000"/>
              </a:lnSpc>
              <a:spcAft>
                <a:spcPts val="0"/>
              </a:spcAft>
              <a:buAutoNum type="arabicPeriod"/>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根據人數分産業。</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33000"/>
              </a:lnSpc>
              <a:spcAft>
                <a:spcPts val="0"/>
              </a:spcAft>
              <a:buAutoNum type="arabicPeriod"/>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用拈鬮來分地。</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利</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未支派</a:t>
            </a:r>
          </a:p>
        </p:txBody>
      </p:sp>
    </p:spTree>
    <p:extLst>
      <p:ext uri="{BB962C8B-B14F-4D97-AF65-F5344CB8AC3E}">
        <p14:creationId xmlns:p14="http://schemas.microsoft.com/office/powerpoint/2010/main" val="414188909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重申神對悖逆（發怨言）之人的刑罰</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這顯明了神的公義信實。</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儘管這些以色列人如此犯罪悖逆，却也看見神的恩典。</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2828271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尼希米記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Nehemiah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9:20-22】</a:t>
            </a:r>
          </a:p>
          <a:p>
            <a:pPr marL="0" indent="0" algn="just">
              <a:lnSpc>
                <a:spcPct val="112000"/>
              </a:lnSpc>
              <a:spcAft>
                <a:spcPts val="0"/>
              </a:spcAft>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你也賜下你良善的靈教訓他們，未嘗不賜嗎哪使他們糊口，幷賜水解他們的渴。</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spcAft>
                <a:spcPts val="0"/>
              </a:spcAft>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gave Your good Spirit to instruct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did not withhold Your manna from their mouth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gave them water for their thirst.</a:t>
            </a:r>
          </a:p>
          <a:p>
            <a:pPr marL="0" indent="0" algn="just">
              <a:lnSpc>
                <a:spcPct val="112000"/>
              </a:lnSpc>
              <a:spcAft>
                <a:spcPts val="0"/>
              </a:spcAft>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在曠野四十年，你養育他們，他們就一無所缺，衣服沒有穿破，脚也沒有腫。</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Forty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years You sustained them in the wilderness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lacked nothing</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Their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clothes did not wear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out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their feet did not swell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1818542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尼希米記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Nehemiah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9:20-22】</a:t>
            </a:r>
          </a:p>
          <a:p>
            <a:pPr marL="0" indent="0" algn="just">
              <a:lnSpc>
                <a:spcPct val="112000"/>
              </a:lnSpc>
              <a:spcAft>
                <a:spcPts val="0"/>
              </a:spcAft>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幷且，你將列國之地照份賜給他們，他們就得了西宏之地、希實本王之地和巴珊王噩之地。</a:t>
            </a:r>
          </a:p>
          <a:p>
            <a:pPr marL="0" indent="0" algn="just">
              <a:lnSpc>
                <a:spcPct val="112000"/>
              </a:lnSpc>
              <a:spcAft>
                <a:spcPts val="0"/>
              </a:spcAft>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Moreover You gave them kingdoms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nations,And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divided them into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districts.So</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they took possession of the land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Sihon,The</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land of 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Heshbon,And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land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Bashan.</a:t>
            </a:r>
          </a:p>
        </p:txBody>
      </p:sp>
    </p:spTree>
    <p:extLst>
      <p:ext uri="{BB962C8B-B14F-4D97-AF65-F5344CB8AC3E}">
        <p14:creationId xmlns:p14="http://schemas.microsoft.com/office/powerpoint/2010/main" val="249723976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以色列人在埃及爲奴</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400</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年，人數却有增長；不再給法老爲奴，出埃及跟從神</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40</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年，人數却有下降。根據此現象以及有關的聖經經文，討論“屬靈的豐盛”和“屬地（世）的豐盛”的區別？基督徒應追求怎樣的“豐盛”？</a:t>
            </a:r>
          </a:p>
          <a:p>
            <a:pPr marL="742950" indent="-742950" algn="just">
              <a:lnSpc>
                <a:spcPct val="112000"/>
              </a:lnSpc>
              <a:spcAft>
                <a:spcPts val="0"/>
              </a:spcAft>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根據神給以色列人分配産業的兩個原則，幷結合有關經文，討論基督徒應該怎樣看待地上的産業？</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以利押的衆子是尼母利、大坍、亞比蘭。這大坍、亞比蘭，就是從會中選召的，與可拉一党同向耶和華爭鬧的時候，也向摩西、亞倫爭鬧，</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sons of Eliab were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Nemuel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Dathan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Abiram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These are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Dathan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Abiram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representatives of the congregation, who contended against Moses and Aaron in the company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when they contended against the Lord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774709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地便開口吞了他們，和可拉、可拉的党類一同死亡。那時火燒滅了二百五十個人，他們就作了警戒。</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earth opened its mouth and swallowed them up together with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when that company died, when the fire devoured two hundred and fifty men; and they became a sign.</a:t>
            </a:r>
          </a:p>
        </p:txBody>
      </p:sp>
    </p:spTree>
    <p:extLst>
      <p:ext uri="{BB962C8B-B14F-4D97-AF65-F5344CB8AC3E}">
        <p14:creationId xmlns:p14="http://schemas.microsoft.com/office/powerpoint/2010/main" val="22166658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然而可拉的衆子沒有死亡。</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Nevertheless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did not die.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按著家族，西緬的衆子：屬尼母利的，有尼母利族；屬雅憫的，有雅憫族；屬雅斤的，有雅斤族；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sons of Simeon according to their families were: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Nemuel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Nemuelites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Jamin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Jaminites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Jachin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Jachinites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9721870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屬謝拉的，有謝拉族；屬掃羅的，有掃羅族。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Zarhites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Shaul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Shaulites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這就是西緬的各族，共有二萬二千二百名。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families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Simeonites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twenty-two thousand two hundred.</a:t>
            </a:r>
          </a:p>
        </p:txBody>
      </p:sp>
    </p:spTree>
    <p:extLst>
      <p:ext uri="{BB962C8B-B14F-4D97-AF65-F5344CB8AC3E}">
        <p14:creationId xmlns:p14="http://schemas.microsoft.com/office/powerpoint/2010/main" val="39119155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26:1-65】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按著家族，迦得的衆子：屬洗分的，有洗分族；屬哈基的，有哈基族；屬書尼的，有書尼族；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sons of Gad according to their families were: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Zephon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Zephonites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Haggi</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Haggites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Shuni</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Shunites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屬阿斯尼的，有阿斯尼族；屬以利的，有以利族；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Ozni</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Oznites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Eri</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Erites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699150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11117</TotalTime>
  <Words>4192</Words>
  <Application>Microsoft Office PowerPoint</Application>
  <PresentationFormat>全屏显示(4:3)</PresentationFormat>
  <Paragraphs>260</Paragraphs>
  <Slides>47</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47</vt:i4>
      </vt:variant>
    </vt:vector>
  </HeadingPairs>
  <TitlesOfParts>
    <vt:vector size="55" baseType="lpstr">
      <vt:lpstr>新細明體</vt:lpstr>
      <vt:lpstr>宋体</vt:lpstr>
      <vt:lpstr>微软雅黑</vt:lpstr>
      <vt:lpstr>Arial</vt:lpstr>
      <vt:lpstr>Calibri</vt:lpstr>
      <vt:lpstr>Calibri Light</vt:lpstr>
      <vt:lpstr>Times New Roman</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1181</cp:revision>
  <dcterms:created xsi:type="dcterms:W3CDTF">2014-02-25T17:54:08Z</dcterms:created>
  <dcterms:modified xsi:type="dcterms:W3CDTF">2021-03-05T21:18:43Z</dcterms:modified>
</cp:coreProperties>
</file>