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5"/>
  </p:notesMasterIdLst>
  <p:handoutMasterIdLst>
    <p:handoutMasterId r:id="rId16"/>
  </p:handoutMasterIdLst>
  <p:sldIdLst>
    <p:sldId id="1956" r:id="rId2"/>
    <p:sldId id="2618" r:id="rId3"/>
    <p:sldId id="2619" r:id="rId4"/>
    <p:sldId id="2620" r:id="rId5"/>
    <p:sldId id="2621" r:id="rId6"/>
    <p:sldId id="2622" r:id="rId7"/>
    <p:sldId id="2628" r:id="rId8"/>
    <p:sldId id="2623" r:id="rId9"/>
    <p:sldId id="2624" r:id="rId10"/>
    <p:sldId id="2512" r:id="rId11"/>
    <p:sldId id="2513" r:id="rId12"/>
    <p:sldId id="2588" r:id="rId13"/>
    <p:sldId id="1098" r:id="rId1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6445" autoAdjust="0"/>
    <p:restoredTop sz="94660"/>
  </p:normalViewPr>
  <p:slideViewPr>
    <p:cSldViewPr>
      <p:cViewPr varScale="1">
        <p:scale>
          <a:sx n="51" d="100"/>
          <a:sy n="51" d="100"/>
        </p:scale>
        <p:origin x="82" y="9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2021/4/9</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2021/4/9</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2021/4/9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2021/4/9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2021/4/9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2021/4/9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2021/4/9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2021/4/9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2021/4/9</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2021/4/9</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2021/4/9</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2021/4/9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2021/4/9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2021/4/9</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30:1-16】</a:t>
            </a:r>
          </a:p>
          <a:p>
            <a:pPr marL="0" indent="0" algn="just">
              <a:lnSpc>
                <a:spcPct val="112000"/>
              </a:lnSpc>
              <a:buNone/>
            </a:pPr>
            <a:r>
              <a:rPr lang="en-US" altLang="zh-CN" sz="31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摩西曉諭以色列各支派的首領說：“耶和華所吩咐的乃是這樣： </a:t>
            </a:r>
            <a:r>
              <a:rPr lang="en-US" altLang="zh-CN" sz="3100" b="1" kern="100" dirty="0" smtClean="0">
                <a:latin typeface="微软雅黑" panose="020B0503020204020204" pitchFamily="34" charset="-122"/>
                <a:ea typeface="微软雅黑" panose="020B0503020204020204" pitchFamily="34" charset="-122"/>
                <a:cs typeface="Calibri" panose="020F0502020204030204" pitchFamily="34" charset="0"/>
              </a:rPr>
              <a:t>Then Moses spoke to the heads of the tribes concerning the children of Israel, saying, “This is the thing which the Lord has commanded:</a:t>
            </a:r>
          </a:p>
          <a:p>
            <a:pPr marL="0" indent="0" algn="just">
              <a:lnSpc>
                <a:spcPct val="112000"/>
              </a:lnSpc>
              <a:buNone/>
            </a:pPr>
            <a:r>
              <a:rPr lang="en-US" altLang="zh-CN" sz="3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人若向耶和華許願或起誓，要約束自己，就不可食言，必要按口中所出的一切話行。 </a:t>
            </a:r>
            <a:r>
              <a:rPr lang="en-US" altLang="zh-CN" sz="3100" b="1" kern="100" dirty="0" smtClean="0">
                <a:latin typeface="微软雅黑" panose="020B0503020204020204" pitchFamily="34" charset="-122"/>
                <a:ea typeface="微软雅黑" panose="020B0503020204020204" pitchFamily="34" charset="-122"/>
                <a:cs typeface="Calibri" panose="020F0502020204030204" pitchFamily="34" charset="0"/>
              </a:rPr>
              <a:t>If </a:t>
            </a:r>
            <a:r>
              <a:rPr lang="en-US" altLang="zh-CN" sz="3100" b="1" kern="100" dirty="0">
                <a:latin typeface="微软雅黑" panose="020B0503020204020204" pitchFamily="34" charset="-122"/>
                <a:ea typeface="微软雅黑" panose="020B0503020204020204" pitchFamily="34" charset="-122"/>
                <a:cs typeface="Calibri" panose="020F0502020204030204" pitchFamily="34" charset="0"/>
              </a:rPr>
              <a:t>a man makes a vow to the Lord, or swears an oath to bind himself by some agreement, he shall not break his word; he shall do according to all that proceeds out of his mouth.</a:t>
            </a: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許願要鄭重，</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不可食言（</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2</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4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特殊的許願起誓</a:t>
            </a:r>
          </a:p>
          <a:p>
            <a:pPr marL="0" indent="0" algn="just">
              <a:lnSpc>
                <a:spcPct val="133000"/>
              </a:lnSpc>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女兒的許願</a:t>
            </a:r>
            <a:endParaRPr lang="zh-CN" altLang="en-US" sz="4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      妻子的許願</a:t>
            </a:r>
            <a:endParaRPr lang="zh-CN" altLang="en-US" sz="4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958236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向神許願</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在神的面前許願（立下誓言）</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許願的內容</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要謹守所許的願（不可欺哄神）</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“不可起誓”</a:t>
            </a:r>
          </a:p>
        </p:txBody>
      </p:sp>
    </p:spTree>
    <p:extLst>
      <p:ext uri="{BB962C8B-B14F-4D97-AF65-F5344CB8AC3E}">
        <p14:creationId xmlns:p14="http://schemas.microsoft.com/office/powerpoint/2010/main" val="20016307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特殊的許願</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女兒的許願</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妻子的許願</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612637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問題討論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列舉聖經中向神許願和還願的例子，我們從中得到怎樣的提醒？</a:t>
            </a:r>
          </a:p>
          <a:p>
            <a:pPr marL="742950" indent="-742950" algn="just">
              <a:lnSpc>
                <a:spcPct val="112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分享自己曾經的許願（起誓），和日後還願（持守）的經歷？</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30:1-16】</a:t>
            </a:r>
          </a:p>
          <a:p>
            <a:pPr marL="0" indent="0" algn="just">
              <a:lnSpc>
                <a:spcPct val="112000"/>
              </a:lnSpc>
              <a:buNone/>
            </a:pPr>
            <a:r>
              <a:rPr lang="en-US" altLang="zh-CN" sz="31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女子年幼還在父家的時候，若向耶和華許願要約束自己，</a:t>
            </a:r>
            <a:r>
              <a:rPr lang="zh-CN" altLang="en-US" sz="31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100" b="1" kern="100" dirty="0" smtClean="0">
                <a:latin typeface="微软雅黑" panose="020B0503020204020204" pitchFamily="34" charset="-122"/>
                <a:ea typeface="微软雅黑" panose="020B0503020204020204" pitchFamily="34" charset="-122"/>
                <a:cs typeface="Calibri" panose="020F0502020204030204" pitchFamily="34" charset="0"/>
              </a:rPr>
              <a:t>Or </a:t>
            </a:r>
            <a:r>
              <a:rPr lang="en-US" altLang="zh-CN" sz="3100" b="1" kern="100" dirty="0">
                <a:latin typeface="微软雅黑" panose="020B0503020204020204" pitchFamily="34" charset="-122"/>
                <a:ea typeface="微软雅黑" panose="020B0503020204020204" pitchFamily="34" charset="-122"/>
                <a:cs typeface="Calibri" panose="020F0502020204030204" pitchFamily="34" charset="0"/>
              </a:rPr>
              <a:t>if a woman makes a vow to the Lord, and binds herself by some agreement while in her father’s house in her youth,</a:t>
            </a:r>
          </a:p>
          <a:p>
            <a:pPr marL="0" indent="0" algn="just">
              <a:lnSpc>
                <a:spcPct val="112000"/>
              </a:lnSpc>
              <a:buNone/>
            </a:pPr>
            <a:r>
              <a:rPr lang="en-US" altLang="zh-CN" sz="31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她父親也聽見她所許的願，幷約束自己的話，却向她默默不言，她所許的願幷約束自己的話，就都要爲定；</a:t>
            </a:r>
            <a:r>
              <a:rPr lang="en-US" altLang="zh-CN" sz="31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100" b="1" kern="100" dirty="0">
                <a:latin typeface="微软雅黑" panose="020B0503020204020204" pitchFamily="34" charset="-122"/>
                <a:ea typeface="微软雅黑" panose="020B0503020204020204" pitchFamily="34" charset="-122"/>
                <a:cs typeface="Calibri" panose="020F0502020204030204" pitchFamily="34" charset="0"/>
              </a:rPr>
              <a:t>her father hears her vow and the agreement by which she has bound herself, and her father holds his peace, then all her vows shall stand, and every agreement with which she has bound herself shall stand.</a:t>
            </a:r>
          </a:p>
        </p:txBody>
      </p:sp>
    </p:spTree>
    <p:extLst>
      <p:ext uri="{BB962C8B-B14F-4D97-AF65-F5344CB8AC3E}">
        <p14:creationId xmlns:p14="http://schemas.microsoft.com/office/powerpoint/2010/main" val="5500060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30:1-16】</a:t>
            </a:r>
          </a:p>
          <a:p>
            <a:pPr marL="0" indent="0" algn="just">
              <a:lnSpc>
                <a:spcPct val="112000"/>
              </a:lnSpc>
              <a:buNone/>
            </a:pPr>
            <a:r>
              <a:rPr lang="en-US" altLang="zh-CN" sz="31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但她父親聽見的日子，若不應承，她所許的願和約束自己的話，就都不得爲定。耶和華也必赦免她，因爲她父親不應承。</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if her father overrules her on the day that he hears, then none of her vows nor her agreements by which she has bound herself shall stand; and the Lord will release her, because her father overruled her.</a:t>
            </a:r>
          </a:p>
          <a:p>
            <a:pPr marL="0" indent="0" algn="just">
              <a:lnSpc>
                <a:spcPct val="112000"/>
              </a:lnSpc>
              <a:buNone/>
            </a:pPr>
            <a:r>
              <a:rPr lang="en-US" altLang="zh-CN" sz="31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她若出了嫁，有願在身，或是口中出了約束自己的冒失話，</a:t>
            </a:r>
            <a:r>
              <a:rPr lang="zh-CN" altLang="en-US" sz="29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If indeed she takes a husband, while bound by her vows or by a rash utterance from her lips by which she bound herself,</a:t>
            </a:r>
          </a:p>
        </p:txBody>
      </p:sp>
    </p:spTree>
    <p:extLst>
      <p:ext uri="{BB962C8B-B14F-4D97-AF65-F5344CB8AC3E}">
        <p14:creationId xmlns:p14="http://schemas.microsoft.com/office/powerpoint/2010/main" val="19947682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30:1-16】</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她丈夫聽見的日子，却向她默默不言，她所許的願幷約束自己的話，就都要爲定；</a:t>
            </a:r>
            <a:endParaRPr lang="en-US" altLang="zh-CN"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her husband hears it, and makes no response to her on the day that he hears, then her vows shall stand, and her agreements by which she bound herself shall stand.</a:t>
            </a:r>
          </a:p>
          <a:p>
            <a:pPr marL="0" indent="0" algn="just">
              <a:lnSpc>
                <a:spcPct val="100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但她丈夫聽見的日子，若不應承，就算廢了她所許的願和她出口約束自己的冒失話，耶和華也必赦免她。</a:t>
            </a: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if her husband overrules her on the day that he hears it, he shall make void her vow which she took and what she uttered with her lips, by which she bound herself, and the Lord will release her.</a:t>
            </a:r>
          </a:p>
        </p:txBody>
      </p:sp>
    </p:spTree>
    <p:extLst>
      <p:ext uri="{BB962C8B-B14F-4D97-AF65-F5344CB8AC3E}">
        <p14:creationId xmlns:p14="http://schemas.microsoft.com/office/powerpoint/2010/main" val="27152055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30:1-16】</a:t>
            </a:r>
          </a:p>
          <a:p>
            <a:pPr marL="0" indent="0" algn="just">
              <a:lnSpc>
                <a:spcPct val="112000"/>
              </a:lnSpc>
              <a:buNone/>
            </a:pPr>
            <a:r>
              <a:rPr lang="en-US" altLang="zh-CN" sz="31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寡婦或是被休的婦人所許的願，就是她約束自己的話，都要爲定。</a:t>
            </a:r>
            <a:endParaRPr lang="en-US" altLang="zh-CN" sz="3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1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100" b="1" kern="100" dirty="0">
                <a:latin typeface="微软雅黑" panose="020B0503020204020204" pitchFamily="34" charset="-122"/>
                <a:ea typeface="微软雅黑" panose="020B0503020204020204" pitchFamily="34" charset="-122"/>
                <a:cs typeface="Calibri" panose="020F0502020204030204" pitchFamily="34" charset="0"/>
              </a:rPr>
              <a:t>Also any vow of a widow or a divorced woman, by which she has bound herself, shall stand against her.</a:t>
            </a:r>
          </a:p>
          <a:p>
            <a:pPr marL="0" indent="0" algn="just">
              <a:lnSpc>
                <a:spcPct val="112000"/>
              </a:lnSpc>
              <a:buNone/>
            </a:pPr>
            <a:r>
              <a:rPr lang="en-US" altLang="zh-CN" sz="31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她若在丈夫家裏許了願，或起了誓約束自己，</a:t>
            </a:r>
            <a:endParaRPr lang="en-US" altLang="zh-CN" sz="3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1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100" b="1" kern="100" dirty="0">
                <a:latin typeface="微软雅黑" panose="020B0503020204020204" pitchFamily="34" charset="-122"/>
                <a:ea typeface="微软雅黑" panose="020B0503020204020204" pitchFamily="34" charset="-122"/>
                <a:cs typeface="Calibri" panose="020F0502020204030204" pitchFamily="34" charset="0"/>
              </a:rPr>
              <a:t>If she vowed in her husband’s house, or bound herself by an agreement with an oath,</a:t>
            </a:r>
          </a:p>
        </p:txBody>
      </p:sp>
    </p:spTree>
    <p:extLst>
      <p:ext uri="{BB962C8B-B14F-4D97-AF65-F5344CB8AC3E}">
        <p14:creationId xmlns:p14="http://schemas.microsoft.com/office/powerpoint/2010/main" val="5295671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30:1-16】</a:t>
            </a:r>
          </a:p>
          <a:p>
            <a:pPr marL="0" indent="0" algn="just">
              <a:lnSpc>
                <a:spcPct val="112000"/>
              </a:lnSpc>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丈夫聽見却向她默默不言，也沒有不應承，她所許的願幷約束自己的話，就都要爲定；</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her husband heard it, and made no response to her and did not overrule her, then all her vows shall stand, and every agreement by which she bound herself shall stand</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532705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30:1-16】</a:t>
            </a:r>
          </a:p>
          <a:p>
            <a:pPr marL="0" indent="0" algn="just">
              <a:lnSpc>
                <a:spcPct val="112000"/>
              </a:lnSpc>
              <a:buNone/>
            </a:pP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丈夫聽見的日子，若把這兩樣全廢了，婦人口中所許的願，或是約束自己的話，就都不得爲定，因她丈夫已經把這兩樣廢了；耶和華也必赦免她。</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if her husband truly made them void on the day he heard them, then whatever proceeded from her lips concerning her vows or concerning the agreement binding her, it shall not stand; her husband has made them void, and the Lord will release her.</a:t>
            </a:r>
          </a:p>
          <a:p>
            <a:pPr marL="0" indent="0" algn="just">
              <a:lnSpc>
                <a:spcPct val="112000"/>
              </a:lnSpc>
              <a:buNone/>
            </a:pPr>
            <a:endParaRPr lang="en-US" altLang="zh-CN" sz="31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47554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30:1-16】</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凡她所許的願和刻苦約束自己所起的誓，她丈夫可以堅定，也可以廢去。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Every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vow and every binding oath to afflict her soul, her husband may confirm it, or her husband may make it void.</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倘若她丈夫天天向她默默不言，就算是堅定她所許的願和約束自己的話，因丈夫聽見的日子向她默默不言，就使這兩樣堅定；</a:t>
            </a:r>
            <a:endParaRPr lang="en-US" altLang="zh-CN"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if her husband makes no response whatever to her from day to day, then he confirms all her vows or all the agreements that bind her; he confirms them, because he made no response to her on the day that he heard them.</a:t>
            </a:r>
          </a:p>
        </p:txBody>
      </p:sp>
    </p:spTree>
    <p:extLst>
      <p:ext uri="{BB962C8B-B14F-4D97-AF65-F5344CB8AC3E}">
        <p14:creationId xmlns:p14="http://schemas.microsoft.com/office/powerpoint/2010/main" val="27950110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30:1-16】</a:t>
            </a:r>
          </a:p>
          <a:p>
            <a:pPr marL="0" indent="0" algn="just">
              <a:lnSpc>
                <a:spcPct val="112000"/>
              </a:lnSpc>
              <a:buNone/>
            </a:pPr>
            <a:r>
              <a:rPr lang="en-US" altLang="zh-CN" sz="31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但她丈夫聽見以後，若使這兩樣全廢了，就要擔當婦人的罪孽。” </a:t>
            </a:r>
            <a:endParaRPr lang="en-US" altLang="zh-CN" sz="3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1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100" b="1" kern="100" dirty="0">
                <a:latin typeface="微软雅黑" panose="020B0503020204020204" pitchFamily="34" charset="-122"/>
                <a:ea typeface="微软雅黑" panose="020B0503020204020204" pitchFamily="34" charset="-122"/>
                <a:cs typeface="Calibri" panose="020F0502020204030204" pitchFamily="34" charset="0"/>
              </a:rPr>
              <a:t>if he does make them void after he has heard them, then he shall bear her guilt.”</a:t>
            </a:r>
          </a:p>
          <a:p>
            <a:pPr marL="0" indent="0" algn="just">
              <a:lnSpc>
                <a:spcPct val="112000"/>
              </a:lnSpc>
              <a:buNone/>
            </a:pPr>
            <a:r>
              <a:rPr lang="en-US" altLang="zh-CN" sz="31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這是丈夫待妻子，父親待女兒，女兒年幼還在父家，耶和華所吩咐摩西的律例。</a:t>
            </a:r>
          </a:p>
          <a:p>
            <a:pPr marL="0" indent="0" algn="just">
              <a:lnSpc>
                <a:spcPct val="112000"/>
              </a:lnSpc>
              <a:buNone/>
            </a:pPr>
            <a:r>
              <a:rPr lang="en-US" altLang="zh-CN" sz="3100" b="1" kern="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100" b="1" kern="100" dirty="0">
                <a:latin typeface="微软雅黑" panose="020B0503020204020204" pitchFamily="34" charset="-122"/>
                <a:ea typeface="微软雅黑" panose="020B0503020204020204" pitchFamily="34" charset="-122"/>
                <a:cs typeface="Calibri" panose="020F0502020204030204" pitchFamily="34" charset="0"/>
              </a:rPr>
              <a:t>are the statutes which the Lord commanded Moses, between a man and his wife, and between a father and his daughter in her youth in her father’s house.</a:t>
            </a:r>
          </a:p>
        </p:txBody>
      </p:sp>
    </p:spTree>
    <p:extLst>
      <p:ext uri="{BB962C8B-B14F-4D97-AF65-F5344CB8AC3E}">
        <p14:creationId xmlns:p14="http://schemas.microsoft.com/office/powerpoint/2010/main" val="5445840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11291</TotalTime>
  <Words>1172</Words>
  <Application>Microsoft Office PowerPoint</Application>
  <PresentationFormat>全屏显示(4:3)</PresentationFormat>
  <Paragraphs>50</Paragraphs>
  <Slides>13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13</vt:i4>
      </vt:variant>
    </vt:vector>
  </HeadingPairs>
  <TitlesOfParts>
    <vt:vector size="20"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1206</cp:revision>
  <dcterms:created xsi:type="dcterms:W3CDTF">2014-02-25T17:54:08Z</dcterms:created>
  <dcterms:modified xsi:type="dcterms:W3CDTF">2021-04-09T18:29:12Z</dcterms:modified>
</cp:coreProperties>
</file>