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8"/>
  </p:notesMasterIdLst>
  <p:handoutMasterIdLst>
    <p:handoutMasterId r:id="rId29"/>
  </p:handoutMasterIdLst>
  <p:sldIdLst>
    <p:sldId id="1956" r:id="rId2"/>
    <p:sldId id="2629" r:id="rId3"/>
    <p:sldId id="2630" r:id="rId4"/>
    <p:sldId id="2631" r:id="rId5"/>
    <p:sldId id="2632" r:id="rId6"/>
    <p:sldId id="2633" r:id="rId7"/>
    <p:sldId id="2634" r:id="rId8"/>
    <p:sldId id="2635" r:id="rId9"/>
    <p:sldId id="2636" r:id="rId10"/>
    <p:sldId id="2637" r:id="rId11"/>
    <p:sldId id="2638" r:id="rId12"/>
    <p:sldId id="2639" r:id="rId13"/>
    <p:sldId id="2640" r:id="rId14"/>
    <p:sldId id="2641" r:id="rId15"/>
    <p:sldId id="2642" r:id="rId16"/>
    <p:sldId id="2643" r:id="rId17"/>
    <p:sldId id="2644" r:id="rId18"/>
    <p:sldId id="2645" r:id="rId19"/>
    <p:sldId id="2646" r:id="rId20"/>
    <p:sldId id="2647" r:id="rId21"/>
    <p:sldId id="2648" r:id="rId22"/>
    <p:sldId id="2649" r:id="rId23"/>
    <p:sldId id="2650" r:id="rId24"/>
    <p:sldId id="2512" r:id="rId25"/>
    <p:sldId id="2513" r:id="rId26"/>
    <p:sldId id="1098" r:id="rId2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6445" autoAdjust="0"/>
    <p:restoredTop sz="94660"/>
  </p:normalViewPr>
  <p:slideViewPr>
    <p:cSldViewPr>
      <p:cViewPr varScale="1">
        <p:scale>
          <a:sx n="56" d="100"/>
          <a:sy n="56" d="100"/>
        </p:scale>
        <p:origin x="86" y="80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2021/4/16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2021/4/16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2021/4/16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2021/4/16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2021/4/16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2021/4/16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2021/4/16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2021/4/16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2021/4/16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2021/4/16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2021/4/16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2021/4/16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2021/4/16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2021/4/16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耶和華吩咐摩西說：</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ea typeface="微软雅黑" panose="020B0503020204020204" pitchFamily="34" charset="-122"/>
                <a:cs typeface="Calibri" panose="020F0502020204030204" pitchFamily="34" charset="0"/>
              </a:rPr>
              <a:t>And </a:t>
            </a:r>
            <a:r>
              <a:rPr lang="en-US" altLang="zh-CN" sz="3000" b="1" kern="100" dirty="0">
                <a:ea typeface="微软雅黑" panose="020B0503020204020204" pitchFamily="34" charset="-122"/>
                <a:cs typeface="Calibri" panose="020F0502020204030204" pitchFamily="34" charset="0"/>
              </a:rPr>
              <a:t>the Lord spoke to Moses, saying:</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你要在米甸人身上報以色列人的仇，後來要歸到你列祖（原文作“本民”）那裏。” </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ea typeface="微软雅黑" panose="020B0503020204020204" pitchFamily="34" charset="-122"/>
                <a:cs typeface="Calibri" panose="020F0502020204030204" pitchFamily="34" charset="0"/>
              </a:rPr>
              <a:t>“</a:t>
            </a:r>
            <a:r>
              <a:rPr lang="en-US" altLang="zh-CN" sz="3000" b="1" kern="100" dirty="0">
                <a:ea typeface="微软雅黑" panose="020B0503020204020204" pitchFamily="34" charset="-122"/>
                <a:cs typeface="Calibri" panose="020F0502020204030204" pitchFamily="34" charset="0"/>
              </a:rPr>
              <a:t>Take vengeance on the Midianites for the children of Israel. Afterward you shall be gathered to your people.”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摩西吩咐百姓說：“要從你們中間叫人帶兵器出去攻擊米甸，好在米甸人身上爲耶和華報仇。</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ea typeface="微软雅黑" panose="020B0503020204020204" pitchFamily="34" charset="-122"/>
                <a:cs typeface="Calibri" panose="020F0502020204030204" pitchFamily="34" charset="0"/>
              </a:rPr>
              <a:t>So </a:t>
            </a:r>
            <a:r>
              <a:rPr lang="en-US" altLang="zh-CN" sz="3000" b="1" kern="100" dirty="0">
                <a:ea typeface="微软雅黑" panose="020B0503020204020204" pitchFamily="34" charset="-122"/>
                <a:cs typeface="Calibri" panose="020F0502020204030204" pitchFamily="34" charset="0"/>
              </a:rPr>
              <a:t>Moses spoke to the people, saying, “Arm some of yourselves for war, and let them go against the Midianites to take vengeance for the Lord on Midian.</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祭司以利亞撒對打仗回來的兵丁說：“耶和華所吩咐摩西律法中的條例乃是這樣：</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priest said to the men of war who had gone to the battle, “This is the ordinance of the law which the Lord commanded Moses: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金、銀、銅、鐵、錫、鉛，</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Only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gold, the silver, the bronze, the iron, the tin, and the lead,</a:t>
            </a:r>
          </a:p>
        </p:txBody>
      </p:sp>
    </p:spTree>
    <p:extLst>
      <p:ext uri="{BB962C8B-B14F-4D97-AF65-F5344CB8AC3E}">
        <p14:creationId xmlns:p14="http://schemas.microsoft.com/office/powerpoint/2010/main" val="18884697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凡能見火的，你們要叫它經火，就爲潔淨，然而還要用除污穢的水潔淨它；凡不能見火的，你們要叫它過水。</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everything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that can endure fire, you shall put through the fire, and it shall be clean; and it shall be purified with the water of purification. But all that cannot endure fire you shall put through water.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第七日，你們要洗衣服，就爲潔淨，然後可以進營。”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wash your clothes on the seventh day and be clean, and afterward you may come into the camp</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594334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ea typeface="微软雅黑" panose="020B0503020204020204" pitchFamily="34" charset="-122"/>
                <a:cs typeface="Calibri" panose="020F0502020204030204" pitchFamily="34" charset="0"/>
              </a:rPr>
              <a:t>Now </a:t>
            </a:r>
            <a:r>
              <a:rPr lang="en-US" altLang="zh-CN" sz="3000" b="1" kern="100" dirty="0">
                <a:ea typeface="微软雅黑" panose="020B0503020204020204" pitchFamily="34" charset="-122"/>
                <a:cs typeface="Calibri" panose="020F0502020204030204" pitchFamily="34" charset="0"/>
              </a:rPr>
              <a:t>the Lord spoke to Moses, saying:</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你和祭司以利亞撒，幷會衆的各族長，要計算所擄來的人口和牲畜的總數。</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a:ea typeface="微软雅黑" panose="020B0503020204020204" pitchFamily="34" charset="-122"/>
                <a:cs typeface="Calibri" panose="020F0502020204030204" pitchFamily="34" charset="0"/>
              </a:rPr>
              <a:t>“</a:t>
            </a:r>
            <a:r>
              <a:rPr lang="en-US" altLang="zh-CN" sz="3000" b="1" kern="100" dirty="0">
                <a:ea typeface="微软雅黑" panose="020B0503020204020204" pitchFamily="34" charset="-122"/>
                <a:cs typeface="Calibri" panose="020F0502020204030204" pitchFamily="34" charset="0"/>
              </a:rPr>
              <a:t>Count up the plunder that was taken—of man and beast—you and </a:t>
            </a:r>
            <a:r>
              <a:rPr lang="en-US" altLang="zh-CN" sz="3000" b="1" kern="100" dirty="0" err="1">
                <a:ea typeface="微软雅黑" panose="020B0503020204020204" pitchFamily="34" charset="-122"/>
                <a:cs typeface="Calibri" panose="020F0502020204030204" pitchFamily="34" charset="0"/>
              </a:rPr>
              <a:t>Eleazar</a:t>
            </a:r>
            <a:r>
              <a:rPr lang="en-US" altLang="zh-CN" sz="3000" b="1" kern="100" dirty="0">
                <a:ea typeface="微软雅黑" panose="020B0503020204020204" pitchFamily="34" charset="-122"/>
                <a:cs typeface="Calibri" panose="020F0502020204030204" pitchFamily="34" charset="0"/>
              </a:rPr>
              <a:t> the priest and the chief fathers of the congregation;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把所擄來的分作兩半：一半歸與出去打仗的精兵；一半歸與全會衆。</a:t>
            </a:r>
            <a:r>
              <a:rPr lang="en-US" altLang="zh-CN" sz="3000" b="1" kern="100" dirty="0" smtClean="0">
                <a:ea typeface="微软雅黑" panose="020B0503020204020204" pitchFamily="34" charset="-122"/>
                <a:cs typeface="Calibri" panose="020F0502020204030204" pitchFamily="34" charset="0"/>
              </a:rPr>
              <a:t>and </a:t>
            </a:r>
            <a:r>
              <a:rPr lang="en-US" altLang="zh-CN" sz="3000" b="1" kern="100" dirty="0">
                <a:ea typeface="微软雅黑" panose="020B0503020204020204" pitchFamily="34" charset="-122"/>
                <a:cs typeface="Calibri" panose="020F0502020204030204" pitchFamily="34" charset="0"/>
              </a:rPr>
              <a:t>divide the plunder into two parts, between those who took part in the war, who went out to battle, and all the congregation.</a:t>
            </a:r>
          </a:p>
        </p:txBody>
      </p:sp>
    </p:spTree>
    <p:extLst>
      <p:ext uri="{BB962C8B-B14F-4D97-AF65-F5344CB8AC3E}">
        <p14:creationId xmlns:p14="http://schemas.microsoft.com/office/powerpoint/2010/main" val="27795237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又要從出去打仗所得的人口、牛、驢、羊群中，每五百取一，作爲貢物奉給耶和華。</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levy a tribute for the Lord on the men of war who went out to battle: one of every five hundred of the persons, the cattle, the donkeys, and the sheep;</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從他們一半之中，要取出來交給祭司以利亞撒，作爲耶和華的舉祭。</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take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from their half, and give it to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priest as a heave offering to the Lord.</a:t>
            </a:r>
          </a:p>
        </p:txBody>
      </p:sp>
    </p:spTree>
    <p:extLst>
      <p:ext uri="{BB962C8B-B14F-4D97-AF65-F5344CB8AC3E}">
        <p14:creationId xmlns:p14="http://schemas.microsoft.com/office/powerpoint/2010/main" val="10010786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從以色列人的一半之中，就是從人口、牛、驢、羊群、各樣牲畜中，每五十取一，交給看守耶和華帳幕的利未人。”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from the children of Israel’s half you shall take one of every fifty, drawn from the persons, the cattle, the donkeys, and the sheep, from all the livestock, and give them to the Levites who keep charge of the tabernacle of the Lord.”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于是，摩西和祭司以利亞撒照耶和華所吩咐摩西的行了。</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priest did as the Lord commanded Moses.</a:t>
            </a:r>
          </a:p>
        </p:txBody>
      </p:sp>
    </p:spTree>
    <p:extLst>
      <p:ext uri="{BB962C8B-B14F-4D97-AF65-F5344CB8AC3E}">
        <p14:creationId xmlns:p14="http://schemas.microsoft.com/office/powerpoint/2010/main" val="14202469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除了兵丁所奪的財物以外，所擄來的：羊六十七萬五千隻，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ea typeface="微软雅黑" panose="020B0503020204020204" pitchFamily="34" charset="-122"/>
                <a:cs typeface="Calibri" panose="020F0502020204030204" pitchFamily="34" charset="0"/>
              </a:rPr>
              <a:t>The </a:t>
            </a:r>
            <a:r>
              <a:rPr lang="en-US" altLang="zh-CN" sz="3000" b="1" kern="100" dirty="0">
                <a:ea typeface="微软雅黑" panose="020B0503020204020204" pitchFamily="34" charset="-122"/>
                <a:cs typeface="Calibri" panose="020F0502020204030204" pitchFamily="34" charset="0"/>
              </a:rPr>
              <a:t>booty remaining from the plunder, which the men of war had taken, was six hundred and seventy-five thousand sheep,</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牛七萬二千隻，</a:t>
            </a:r>
            <a:r>
              <a:rPr lang="en-US" altLang="zh-CN" sz="3000" b="1" kern="100" dirty="0" smtClean="0">
                <a:ea typeface="微软雅黑" panose="020B0503020204020204" pitchFamily="34" charset="-122"/>
                <a:cs typeface="Calibri" panose="020F0502020204030204" pitchFamily="34" charset="0"/>
              </a:rPr>
              <a:t>seventy-two </a:t>
            </a:r>
            <a:r>
              <a:rPr lang="en-US" altLang="zh-CN" sz="3000" b="1" kern="100" dirty="0">
                <a:ea typeface="微软雅黑" panose="020B0503020204020204" pitchFamily="34" charset="-122"/>
                <a:cs typeface="Calibri" panose="020F0502020204030204" pitchFamily="34" charset="0"/>
              </a:rPr>
              <a:t>thousand cattle,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驢六萬一千匹，</a:t>
            </a:r>
            <a:r>
              <a:rPr lang="en-US" altLang="zh-CN" sz="3000" b="1" kern="100" dirty="0" smtClean="0">
                <a:ea typeface="微软雅黑" panose="020B0503020204020204" pitchFamily="34" charset="-122"/>
                <a:cs typeface="Calibri" panose="020F0502020204030204" pitchFamily="34" charset="0"/>
              </a:rPr>
              <a:t>sixty-one </a:t>
            </a:r>
            <a:r>
              <a:rPr lang="en-US" altLang="zh-CN" sz="3000" b="1" kern="100" dirty="0">
                <a:ea typeface="微软雅黑" panose="020B0503020204020204" pitchFamily="34" charset="-122"/>
                <a:cs typeface="Calibri" panose="020F0502020204030204" pitchFamily="34" charset="0"/>
              </a:rPr>
              <a:t>thousand donkeys,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女人共三萬二千口，都是沒有出嫁的。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ea typeface="微软雅黑" panose="020B0503020204020204" pitchFamily="34" charset="-122"/>
                <a:cs typeface="Calibri" panose="020F0502020204030204" pitchFamily="34" charset="0"/>
              </a:rPr>
              <a:t>and </a:t>
            </a:r>
            <a:r>
              <a:rPr lang="en-US" altLang="zh-CN" sz="3000" b="1" kern="100" dirty="0">
                <a:ea typeface="微软雅黑" panose="020B0503020204020204" pitchFamily="34" charset="-122"/>
                <a:cs typeface="Calibri" panose="020F0502020204030204" pitchFamily="34" charset="0"/>
              </a:rPr>
              <a:t>thirty-two thousand persons in all, of women who had not known a man intimately.</a:t>
            </a:r>
          </a:p>
        </p:txBody>
      </p:sp>
    </p:spTree>
    <p:extLst>
      <p:ext uri="{BB962C8B-B14F-4D97-AF65-F5344CB8AC3E}">
        <p14:creationId xmlns:p14="http://schemas.microsoft.com/office/powerpoint/2010/main" val="30350579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出去打仗之人的份，就是他們所得的那一半，共計羊三十三萬七千五百隻，</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half, the portion for those who had gone out to war, was in number three hundred and thirty-seven thousand five hundred sheep;</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從其中歸耶和華爲貢物的，有六百七十五隻；</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Lord’s tribute of the sheep was six hundred and seventy-five.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牛三萬六千隻，從其中歸耶和華爲貢物的，有七十二隻；</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cattle were thirty-six thousand, of which the Lord’s tribute was seventy-two.</a:t>
            </a:r>
          </a:p>
        </p:txBody>
      </p:sp>
    </p:spTree>
    <p:extLst>
      <p:ext uri="{BB962C8B-B14F-4D97-AF65-F5344CB8AC3E}">
        <p14:creationId xmlns:p14="http://schemas.microsoft.com/office/powerpoint/2010/main" val="4301234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驢三萬零五百匹，從其中歸耶和華爲貢物的，有六十一匹；</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donkeys were thirty thousand five hundred, of which the Lord’s tribute was sixty-one.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人一萬六千口，從其中歸耶和華的，有三十二口。</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persons were sixteen thousand, of which the Lord’s tribute was thirty-two persons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420395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摩西把貢物，就是歸與耶和華的舉祭，交給祭司以利亞撒，是照耶和華所吩咐摩西的。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gave the tribute which was the Lord’s heave offering to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priest, as the Lord commanded Moses.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以色列人所得的那一半，就是摩西從打仗的人取來分給他們的，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from the children of Israel’s half, which Moses separated from the men who fought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816588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（會衆的那一半，有羊三十三萬七千五百隻，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half belonging to the congregation was three hundred and thirty-seven thousand five hundred sheep,</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牛三萬六千隻，</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thirty-six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thousand cattle,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驢三萬零五百匹，</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thirty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thousand five hundred donkeys,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人一萬六千口，）</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sixteen thousand persons—</a:t>
            </a:r>
          </a:p>
        </p:txBody>
      </p:sp>
    </p:spTree>
    <p:extLst>
      <p:ext uri="{BB962C8B-B14F-4D97-AF65-F5344CB8AC3E}">
        <p14:creationId xmlns:p14="http://schemas.microsoft.com/office/powerpoint/2010/main" val="2556013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從以色列衆支派中，每支派要打發一千人去打仗。”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thousand from each tribe of all the tribes of Israel you shall send to the war.”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于是從以色列千萬人中，每支派交出一千人，共一萬二千人，帶著兵器預備打仗。</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there were recruited from the divisions of Israel one thousand from each tribe, twelve thousand armed for war.</a:t>
            </a:r>
          </a:p>
        </p:txBody>
      </p:sp>
    </p:spTree>
    <p:extLst>
      <p:ext uri="{BB962C8B-B14F-4D97-AF65-F5344CB8AC3E}">
        <p14:creationId xmlns:p14="http://schemas.microsoft.com/office/powerpoint/2010/main" val="21663339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無論是人口，是牲畜，摩西每五十取一，交給看守耶和華帳幕的利未人，是照耶和華所吩咐摩西的。</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from the children of Israel’s half Moses took one of every fifty, drawn from man and beast, and gave them to the Levites, who kept charge of the tabernacle of the Lord, as the Lord commanded Moses.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帶領千軍的各軍長，就是千夫長、百夫長，都近前來見摩西，</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officers who were over thousands of the army, the captains of thousands and captains of hundreds, came near to Moses;</a:t>
            </a:r>
          </a:p>
        </p:txBody>
      </p:sp>
    </p:spTree>
    <p:extLst>
      <p:ext uri="{BB962C8B-B14F-4D97-AF65-F5344CB8AC3E}">
        <p14:creationId xmlns:p14="http://schemas.microsoft.com/office/powerpoint/2010/main" val="26556358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對他說：“僕人權下的兵，已經計算總數，幷不短少一人。 </a:t>
            </a:r>
            <a:r>
              <a:rPr lang="en-US" altLang="zh-CN" sz="3000" b="1" kern="100" dirty="0" smtClean="0">
                <a:ea typeface="微软雅黑" panose="020B0503020204020204" pitchFamily="34" charset="-122"/>
                <a:cs typeface="Calibri" panose="020F0502020204030204" pitchFamily="34" charset="0"/>
              </a:rPr>
              <a:t>and </a:t>
            </a:r>
            <a:r>
              <a:rPr lang="en-US" altLang="zh-CN" sz="3000" b="1" kern="100" dirty="0">
                <a:ea typeface="微软雅黑" panose="020B0503020204020204" pitchFamily="34" charset="-122"/>
                <a:cs typeface="Calibri" panose="020F0502020204030204" pitchFamily="34" charset="0"/>
              </a:rPr>
              <a:t>they said to Moses, “Your servants have taken a count of the men of war who are under our command, and not a man of us is missing.</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如今我們將各人所得的金器，就是脚鏈子、鐲子、打印的戒指、耳環、手釧，都送來爲耶和華的供物，好在耶和華面前爲我們的生命贖罪。”</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smtClean="0">
                <a:ea typeface="微软雅黑" panose="020B0503020204020204" pitchFamily="34" charset="-122"/>
                <a:cs typeface="Calibri" panose="020F0502020204030204" pitchFamily="34" charset="0"/>
              </a:rPr>
              <a:t>Therefore </a:t>
            </a:r>
            <a:r>
              <a:rPr lang="en-US" altLang="zh-CN" sz="3000" b="1" kern="100" dirty="0">
                <a:ea typeface="微软雅黑" panose="020B0503020204020204" pitchFamily="34" charset="-122"/>
                <a:cs typeface="Calibri" panose="020F0502020204030204" pitchFamily="34" charset="0"/>
              </a:rPr>
              <a:t>we have brought an offering for the Lord, what every man found of ornaments of gold: armlets and bracelets and signet rings and earrings and necklaces, to make atonement for ourselves before the Lord.”</a:t>
            </a:r>
          </a:p>
        </p:txBody>
      </p:sp>
    </p:spTree>
    <p:extLst>
      <p:ext uri="{BB962C8B-B14F-4D97-AF65-F5344CB8AC3E}">
        <p14:creationId xmlns:p14="http://schemas.microsoft.com/office/powerpoint/2010/main" val="1735463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摩西和祭司以利亞撒就收了他們的金子，都是打成的器皿。</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priest received the gold from them, all the fashioned ornaments.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千夫長、百夫長所獻給耶和華爲舉祭的金子，共有一萬六千七百五十舍客勒。</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all the gold of the offering that they offered to the Lord, from the captains of thousands and captains of hundreds, was sixteen thousand seven hundred and fifty shekels.</a:t>
            </a:r>
          </a:p>
        </p:txBody>
      </p:sp>
    </p:spTree>
    <p:extLst>
      <p:ext uri="{BB962C8B-B14F-4D97-AF65-F5344CB8AC3E}">
        <p14:creationId xmlns:p14="http://schemas.microsoft.com/office/powerpoint/2010/main" val="27528118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各兵丁都爲自己奪了財物。</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men of war had taken spoil, every man for himself.)</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摩西和祭司以利亞撒，收了千夫長、百夫長的金子，就帶進會幕，在耶和華面前作爲以色列人的紀念。</a:t>
            </a: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priest received the gold from the captains of thousands and of hundreds, and brought it into the tabernacle of meeting as a memorial for the children of Israel before the Lord.</a:t>
            </a:r>
          </a:p>
        </p:txBody>
      </p:sp>
    </p:spTree>
    <p:extLst>
      <p:ext uri="{BB962C8B-B14F-4D97-AF65-F5344CB8AC3E}">
        <p14:creationId xmlns:p14="http://schemas.microsoft.com/office/powerpoint/2010/main" val="10103117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I</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神下達爭戰的命令（</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1</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2</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II</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以色列人的勝利（</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7-12</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III</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．摩西指責以色列人留下米甸婦女（</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14-18</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IV</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分配戰利品。</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958236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聖潔之戰</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是出于神聖潔的旨意</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不可擅自出戰</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米甸人犯罪的刑罰</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神公義的刑罰</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不可留戀罪</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摩西生命中最後的任務（爭戰）</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戰利品的分配</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向神感恩，將榮耀歸給神</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016307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列舉聖經中的事例，爲了對付罪，而付出重大（慘重）代價的事例？</a:t>
            </a:r>
          </a:p>
          <a:p>
            <a:pPr marL="742950" indent="-742950" algn="just">
              <a:lnSpc>
                <a:spcPct val="112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分享自己的信仰經歷，“我曾爲克服（除去）自己生命中頑固的不順服神（不合神心意）的地方，而付出（捨弃）過怎樣的記憶深刻（重大）的代價？”</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摩西就打發每支派的一千人去打仗，幷打發祭司以利亞撒的兒子非尼哈同去，非尼哈手裏拿著聖所的器皿和吹大聲的號筒。</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ea typeface="微软雅黑" panose="020B0503020204020204" pitchFamily="34" charset="-122"/>
                <a:cs typeface="Calibri" panose="020F0502020204030204" pitchFamily="34" charset="0"/>
              </a:rPr>
              <a:t>Then </a:t>
            </a:r>
            <a:r>
              <a:rPr lang="en-US" altLang="zh-CN" sz="3000" b="1" kern="100" dirty="0">
                <a:ea typeface="微软雅黑" panose="020B0503020204020204" pitchFamily="34" charset="-122"/>
                <a:cs typeface="Calibri" panose="020F0502020204030204" pitchFamily="34" charset="0"/>
              </a:rPr>
              <a:t>Moses sent them to the war, one thousand from each tribe; he sent them to the war with Phinehas the son of </a:t>
            </a:r>
            <a:r>
              <a:rPr lang="en-US" altLang="zh-CN" sz="3000" b="1" kern="100" dirty="0" err="1">
                <a:ea typeface="微软雅黑" panose="020B0503020204020204" pitchFamily="34" charset="-122"/>
                <a:cs typeface="Calibri" panose="020F0502020204030204" pitchFamily="34" charset="0"/>
              </a:rPr>
              <a:t>Eleazar</a:t>
            </a:r>
            <a:r>
              <a:rPr lang="en-US" altLang="zh-CN" sz="3000" b="1" kern="100" dirty="0">
                <a:ea typeface="微软雅黑" panose="020B0503020204020204" pitchFamily="34" charset="-122"/>
                <a:cs typeface="Calibri" panose="020F0502020204030204" pitchFamily="34" charset="0"/>
              </a:rPr>
              <a:t> the priest, with the holy articles and the signal trumpets in his hand.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他們就照耶和華所吩咐摩西的，與米甸人打仗，殺了所有的男丁。</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ea typeface="微软雅黑" panose="020B0503020204020204" pitchFamily="34" charset="-122"/>
                <a:cs typeface="Calibri" panose="020F0502020204030204" pitchFamily="34" charset="0"/>
              </a:rPr>
              <a:t>And </a:t>
            </a:r>
            <a:r>
              <a:rPr lang="en-US" altLang="zh-CN" sz="3000" b="1" kern="100" dirty="0">
                <a:ea typeface="微软雅黑" panose="020B0503020204020204" pitchFamily="34" charset="-122"/>
                <a:cs typeface="Calibri" panose="020F0502020204030204" pitchFamily="34" charset="0"/>
              </a:rPr>
              <a:t>they warred against the Midianites, just as the Lord commanded Moses, and they killed all the males.</a:t>
            </a:r>
          </a:p>
        </p:txBody>
      </p:sp>
    </p:spTree>
    <p:extLst>
      <p:ext uri="{BB962C8B-B14F-4D97-AF65-F5344CB8AC3E}">
        <p14:creationId xmlns:p14="http://schemas.microsoft.com/office/powerpoint/2010/main" val="3229824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在所殺的人中，殺了米甸的五王：就是以未、利金、蘇珥、戶珥、利巴，又用刀殺了比珥的兒子巴蘭。</a:t>
            </a:r>
            <a:r>
              <a:rPr lang="en-US" altLang="zh-CN" sz="3000" b="1" kern="100" dirty="0" smtClean="0">
                <a:ea typeface="微软雅黑" panose="020B0503020204020204" pitchFamily="34" charset="-122"/>
                <a:cs typeface="Calibri" panose="020F0502020204030204" pitchFamily="34" charset="0"/>
              </a:rPr>
              <a:t>They </a:t>
            </a:r>
            <a:r>
              <a:rPr lang="en-US" altLang="zh-CN" sz="3000" b="1" kern="100" dirty="0">
                <a:ea typeface="微软雅黑" panose="020B0503020204020204" pitchFamily="34" charset="-122"/>
                <a:cs typeface="Calibri" panose="020F0502020204030204" pitchFamily="34" charset="0"/>
              </a:rPr>
              <a:t>killed the kings of Midian with the rest of those who were killed—</a:t>
            </a:r>
            <a:r>
              <a:rPr lang="en-US" altLang="zh-CN" sz="3000" b="1" kern="100" dirty="0" err="1">
                <a:ea typeface="微软雅黑" panose="020B0503020204020204" pitchFamily="34" charset="-122"/>
                <a:cs typeface="Calibri" panose="020F0502020204030204" pitchFamily="34" charset="0"/>
              </a:rPr>
              <a:t>Evi</a:t>
            </a:r>
            <a:r>
              <a:rPr lang="en-US" altLang="zh-CN" sz="3000" b="1" kern="100" dirty="0">
                <a:ea typeface="微软雅黑" panose="020B0503020204020204" pitchFamily="34" charset="-122"/>
                <a:cs typeface="Calibri" panose="020F0502020204030204" pitchFamily="34" charset="0"/>
              </a:rPr>
              <a:t>, </a:t>
            </a:r>
            <a:r>
              <a:rPr lang="en-US" altLang="zh-CN" sz="3000" b="1" kern="100" dirty="0" err="1">
                <a:ea typeface="微软雅黑" panose="020B0503020204020204" pitchFamily="34" charset="-122"/>
                <a:cs typeface="Calibri" panose="020F0502020204030204" pitchFamily="34" charset="0"/>
              </a:rPr>
              <a:t>Rekem</a:t>
            </a:r>
            <a:r>
              <a:rPr lang="en-US" altLang="zh-CN" sz="3000" b="1" kern="100" dirty="0">
                <a:ea typeface="微软雅黑" panose="020B0503020204020204" pitchFamily="34" charset="-122"/>
                <a:cs typeface="Calibri" panose="020F0502020204030204" pitchFamily="34" charset="0"/>
              </a:rPr>
              <a:t>, </a:t>
            </a:r>
            <a:r>
              <a:rPr lang="en-US" altLang="zh-CN" sz="3000" b="1" kern="100" dirty="0" err="1">
                <a:ea typeface="微软雅黑" panose="020B0503020204020204" pitchFamily="34" charset="-122"/>
                <a:cs typeface="Calibri" panose="020F0502020204030204" pitchFamily="34" charset="0"/>
              </a:rPr>
              <a:t>Zur</a:t>
            </a:r>
            <a:r>
              <a:rPr lang="en-US" altLang="zh-CN" sz="3000" b="1" kern="100" dirty="0">
                <a:ea typeface="微软雅黑" panose="020B0503020204020204" pitchFamily="34" charset="-122"/>
                <a:cs typeface="Calibri" panose="020F0502020204030204" pitchFamily="34" charset="0"/>
              </a:rPr>
              <a:t>, </a:t>
            </a:r>
            <a:r>
              <a:rPr lang="en-US" altLang="zh-CN" sz="3000" b="1" kern="100" dirty="0" err="1">
                <a:ea typeface="微软雅黑" panose="020B0503020204020204" pitchFamily="34" charset="-122"/>
                <a:cs typeface="Calibri" panose="020F0502020204030204" pitchFamily="34" charset="0"/>
              </a:rPr>
              <a:t>Hur</a:t>
            </a:r>
            <a:r>
              <a:rPr lang="en-US" altLang="zh-CN" sz="3000" b="1" kern="100" dirty="0">
                <a:ea typeface="微软雅黑" panose="020B0503020204020204" pitchFamily="34" charset="-122"/>
                <a:cs typeface="Calibri" panose="020F0502020204030204" pitchFamily="34" charset="0"/>
              </a:rPr>
              <a:t>, and Reba, the five kings of Midian. Balaam the son of </a:t>
            </a:r>
            <a:r>
              <a:rPr lang="en-US" altLang="zh-CN" sz="3000" b="1" kern="100" dirty="0" err="1">
                <a:ea typeface="微软雅黑" panose="020B0503020204020204" pitchFamily="34" charset="-122"/>
                <a:cs typeface="Calibri" panose="020F0502020204030204" pitchFamily="34" charset="0"/>
              </a:rPr>
              <a:t>Beor</a:t>
            </a:r>
            <a:r>
              <a:rPr lang="en-US" altLang="zh-CN" sz="3000" b="1" kern="100" dirty="0">
                <a:ea typeface="微软雅黑" panose="020B0503020204020204" pitchFamily="34" charset="-122"/>
                <a:cs typeface="Calibri" panose="020F0502020204030204" pitchFamily="34" charset="0"/>
              </a:rPr>
              <a:t> they also killed with the sword.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以色列人擄了米甸人的婦女孩子，幷將他們的牲畜、羊群和所有的財物都奪了來，當作擄物。</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ea typeface="微软雅黑" panose="020B0503020204020204" pitchFamily="34" charset="-122"/>
                <a:cs typeface="Calibri" panose="020F0502020204030204" pitchFamily="34" charset="0"/>
              </a:rPr>
              <a:t>And </a:t>
            </a:r>
            <a:r>
              <a:rPr lang="en-US" altLang="zh-CN" sz="3000" b="1" kern="100" dirty="0">
                <a:ea typeface="微软雅黑" panose="020B0503020204020204" pitchFamily="34" charset="-122"/>
                <a:cs typeface="Calibri" panose="020F0502020204030204" pitchFamily="34" charset="0"/>
              </a:rPr>
              <a:t>the children of Israel took the women of Midian captive, with their little ones, and took as spoil all their cattle, all their flocks, and all their goods</a:t>
            </a:r>
            <a:r>
              <a:rPr lang="en-US" altLang="zh-CN" sz="3000" b="1" kern="100" dirty="0">
                <a:ea typeface="微软雅黑" panose="020B0503020204020204" pitchFamily="34" charset="-122"/>
                <a:cs typeface="Calibri" panose="020F0502020204030204" pitchFamily="34" charset="0"/>
              </a:rPr>
              <a:t>.</a:t>
            </a:r>
            <a:endParaRPr lang="en-US" altLang="zh-CN" sz="3000" b="1" kern="100" dirty="0">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2878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把一切所奪的、所擄的，連人帶牲畜都帶了去，</a:t>
            </a:r>
            <a:r>
              <a:rPr lang="en-US" altLang="zh-CN" sz="3200" b="1" kern="100" dirty="0" smtClean="0">
                <a:ea typeface="微软雅黑" panose="020B0503020204020204" pitchFamily="34" charset="-122"/>
                <a:cs typeface="Calibri" panose="020F0502020204030204" pitchFamily="34" charset="0"/>
              </a:rPr>
              <a:t>And </a:t>
            </a:r>
            <a:r>
              <a:rPr lang="en-US" altLang="zh-CN" sz="3200" b="1" kern="100" dirty="0">
                <a:ea typeface="微软雅黑" panose="020B0503020204020204" pitchFamily="34" charset="-122"/>
                <a:cs typeface="Calibri" panose="020F0502020204030204" pitchFamily="34" charset="0"/>
              </a:rPr>
              <a:t>they took all the spoil and all the booty—of man and beast.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將所擄的人，所奪的牲畜、財物，都帶到摩押平原，在約旦河邊與耶利哥相對的營盤，交給摩西和祭司以利亞撒，幷以色列的會衆。</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ea typeface="微软雅黑" panose="020B0503020204020204" pitchFamily="34" charset="-122"/>
                <a:cs typeface="Calibri" panose="020F0502020204030204" pitchFamily="34" charset="0"/>
              </a:rPr>
              <a:t>Then </a:t>
            </a:r>
            <a:r>
              <a:rPr lang="en-US" altLang="zh-CN" sz="3200" b="1" kern="100" dirty="0">
                <a:ea typeface="微软雅黑" panose="020B0503020204020204" pitchFamily="34" charset="-122"/>
                <a:cs typeface="Calibri" panose="020F0502020204030204" pitchFamily="34" charset="0"/>
              </a:rPr>
              <a:t>they brought the captives, the booty, and the spoil to Moses, to </a:t>
            </a:r>
            <a:r>
              <a:rPr lang="en-US" altLang="zh-CN" sz="3200" b="1" kern="100" dirty="0" err="1">
                <a:ea typeface="微软雅黑" panose="020B0503020204020204" pitchFamily="34" charset="-122"/>
                <a:cs typeface="Calibri" panose="020F0502020204030204" pitchFamily="34" charset="0"/>
              </a:rPr>
              <a:t>Eleazar</a:t>
            </a:r>
            <a:r>
              <a:rPr lang="en-US" altLang="zh-CN" sz="3200" b="1" kern="100" dirty="0">
                <a:ea typeface="微软雅黑" panose="020B0503020204020204" pitchFamily="34" charset="-122"/>
                <a:cs typeface="Calibri" panose="020F0502020204030204" pitchFamily="34" charset="0"/>
              </a:rPr>
              <a:t> the priest, and to the congregation of the children of Israel, to the camp in the plains of Moab by the Jordan, across from Jericho</a:t>
            </a:r>
            <a:r>
              <a:rPr lang="en-US" altLang="zh-CN" sz="3200" b="1" kern="100" dirty="0">
                <a:ea typeface="微软雅黑" panose="020B0503020204020204" pitchFamily="34" charset="-122"/>
                <a:cs typeface="Calibri" panose="020F0502020204030204" pitchFamily="34" charset="0"/>
              </a:rPr>
              <a:t>.</a:t>
            </a:r>
            <a:endParaRPr lang="en-US" altLang="zh-CN" sz="3200" b="1" kern="100" dirty="0">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018206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摩西和祭司以利亞撒，幷會衆一切的首領，都出到營外迎接他們。</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ea typeface="微软雅黑" panose="020B0503020204020204" pitchFamily="34" charset="-122"/>
                <a:cs typeface="Calibri" panose="020F0502020204030204" pitchFamily="34" charset="0"/>
              </a:rPr>
              <a:t>And </a:t>
            </a:r>
            <a:r>
              <a:rPr lang="en-US" altLang="zh-CN" sz="3200" b="1" kern="100" dirty="0">
                <a:ea typeface="微软雅黑" panose="020B0503020204020204" pitchFamily="34" charset="-122"/>
                <a:cs typeface="Calibri" panose="020F0502020204030204" pitchFamily="34" charset="0"/>
              </a:rPr>
              <a:t>Moses, </a:t>
            </a:r>
            <a:r>
              <a:rPr lang="en-US" altLang="zh-CN" sz="3200" b="1" kern="100" dirty="0" err="1">
                <a:ea typeface="微软雅黑" panose="020B0503020204020204" pitchFamily="34" charset="-122"/>
                <a:cs typeface="Calibri" panose="020F0502020204030204" pitchFamily="34" charset="0"/>
              </a:rPr>
              <a:t>Eleazar</a:t>
            </a:r>
            <a:r>
              <a:rPr lang="en-US" altLang="zh-CN" sz="3200" b="1" kern="100" dirty="0">
                <a:ea typeface="微软雅黑" panose="020B0503020204020204" pitchFamily="34" charset="-122"/>
                <a:cs typeface="Calibri" panose="020F0502020204030204" pitchFamily="34" charset="0"/>
              </a:rPr>
              <a:t> the priest, and all the leaders of the congregation, went to meet them outside the camp.</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摩西向打仗回來的軍長，就是千夫長、百夫長發怒。</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ea typeface="微软雅黑" panose="020B0503020204020204" pitchFamily="34" charset="-122"/>
                <a:cs typeface="Calibri" panose="020F0502020204030204" pitchFamily="34" charset="0"/>
              </a:rPr>
              <a:t>But </a:t>
            </a:r>
            <a:r>
              <a:rPr lang="en-US" altLang="zh-CN" sz="3200" b="1" kern="100" dirty="0">
                <a:ea typeface="微软雅黑" panose="020B0503020204020204" pitchFamily="34" charset="-122"/>
                <a:cs typeface="Calibri" panose="020F0502020204030204" pitchFamily="34" charset="0"/>
              </a:rPr>
              <a:t>Moses was angry with the officers of the army, with the captains over thousands and captains over hundreds, who had come from the battle.</a:t>
            </a:r>
          </a:p>
        </p:txBody>
      </p:sp>
    </p:spTree>
    <p:extLst>
      <p:ext uri="{BB962C8B-B14F-4D97-AF65-F5344CB8AC3E}">
        <p14:creationId xmlns:p14="http://schemas.microsoft.com/office/powerpoint/2010/main" val="4499204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對他們說：“你們要存留這一切婦女的活命嗎？</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said to them: “Have you kept all the women alive?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這些婦女，因巴蘭的計謀，叫以色列人在毗珥的事上得罪耶和華，以致耶和華的會衆遭遇瘟疫。</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Look</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these women caused the children of Israel, through the counsel of Balaam, to trespass against the Lord in the incident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Peor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there was a plague among the congregation of the Lord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486137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所以，你們要把一切的男孩和所有已嫁的女子都殺了。</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therefore, kill every male among the little ones, and kill every woman who has known a man intimately.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但女孩子中，凡沒有出嫁的，你們都可以存留她的活命。</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keep alive for yourselves all the young girls who have not known a man intimately</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688158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31:1-54】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你們要在營外駐扎七日，凡殺了人的，和一切摸了被殺的，幷你們所擄來的人口，第三日，第七日，都要潔淨自己，</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ea typeface="微软雅黑" panose="020B0503020204020204" pitchFamily="34" charset="-122"/>
                <a:cs typeface="Calibri" panose="020F0502020204030204" pitchFamily="34" charset="0"/>
              </a:rPr>
              <a:t>And </a:t>
            </a:r>
            <a:r>
              <a:rPr lang="en-US" altLang="zh-CN" sz="3000" b="1" kern="100" dirty="0">
                <a:ea typeface="微软雅黑" panose="020B0503020204020204" pitchFamily="34" charset="-122"/>
                <a:cs typeface="Calibri" panose="020F0502020204030204" pitchFamily="34" charset="0"/>
              </a:rPr>
              <a:t>as for you, remain outside the camp seven days; whoever has killed any person, and whoever has touched any slain, purify yourselves and your captives on the third day and on the seventh day.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也要因一切的衣服、皮物、山羊毛織的物和各樣的木器，潔淨自己。” </a:t>
            </a:r>
            <a:r>
              <a:rPr lang="en-US" altLang="zh-CN" sz="3000" b="1" kern="100" dirty="0" smtClean="0">
                <a:ea typeface="微软雅黑" panose="020B0503020204020204" pitchFamily="34" charset="-122"/>
                <a:cs typeface="Calibri" panose="020F0502020204030204" pitchFamily="34" charset="0"/>
              </a:rPr>
              <a:t>Purify </a:t>
            </a:r>
            <a:r>
              <a:rPr lang="en-US" altLang="zh-CN" sz="3000" b="1" kern="100" dirty="0">
                <a:ea typeface="微软雅黑" panose="020B0503020204020204" pitchFamily="34" charset="-122"/>
                <a:cs typeface="Calibri" panose="020F0502020204030204" pitchFamily="34" charset="0"/>
              </a:rPr>
              <a:t>every garment, everything made of leather, everything woven of goats’ hair, and everything made of wood.”</a:t>
            </a:r>
          </a:p>
        </p:txBody>
      </p:sp>
    </p:spTree>
    <p:extLst>
      <p:ext uri="{BB962C8B-B14F-4D97-AF65-F5344CB8AC3E}">
        <p14:creationId xmlns:p14="http://schemas.microsoft.com/office/powerpoint/2010/main" val="5881854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11318</TotalTime>
  <Words>2797</Words>
  <Application>Microsoft Office PowerPoint</Application>
  <PresentationFormat>全屏显示(4:3)</PresentationFormat>
  <Paragraphs>127</Paragraphs>
  <Slides>26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26</vt:i4>
      </vt:variant>
    </vt:vector>
  </HeadingPairs>
  <TitlesOfParts>
    <vt:vector size="33"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1214</cp:revision>
  <dcterms:created xsi:type="dcterms:W3CDTF">2014-02-25T17:54:08Z</dcterms:created>
  <dcterms:modified xsi:type="dcterms:W3CDTF">2021-04-16T17:15:59Z</dcterms:modified>
</cp:coreProperties>
</file>