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2738" r:id="rId2"/>
    <p:sldId id="2840" r:id="rId3"/>
    <p:sldId id="2841" r:id="rId4"/>
    <p:sldId id="2842" r:id="rId5"/>
    <p:sldId id="2843" r:id="rId6"/>
    <p:sldId id="2844" r:id="rId7"/>
    <p:sldId id="2845" r:id="rId8"/>
    <p:sldId id="2846" r:id="rId9"/>
    <p:sldId id="2847" r:id="rId10"/>
    <p:sldId id="2848" r:id="rId11"/>
    <p:sldId id="2856" r:id="rId12"/>
    <p:sldId id="2859" r:id="rId13"/>
    <p:sldId id="2864" r:id="rId14"/>
    <p:sldId id="2858" r:id="rId15"/>
    <p:sldId id="2860" r:id="rId16"/>
    <p:sldId id="2861" r:id="rId17"/>
    <p:sldId id="2862" r:id="rId18"/>
    <p:sldId id="2857" r:id="rId19"/>
    <p:sldId id="2863" r:id="rId20"/>
    <p:sldId id="1098"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38"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2021/9/3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2021/9/3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2021/9/3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2021/9/3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2021/9/3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2021/9/3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2021/9/3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2021/9/3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2021/9/3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摩西將以色列衆人召了來，對他們說：“以色列人哪，我今日曉諭你們的律例、典章，你們要聽，可以學習，謹守遵行。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called all Israel, and said to them: “Hear, O Israel, the statutes and judgments which I speak in your hearing today, that you may learn them and be careful to observe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神在何烈山與我們立約。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our God made a covenant with us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不可偷盜。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steal.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不可作假見證陷害人。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bear false witness against your neighbor.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不可貪戀人的妻子；也不可貪圖人的房屋、田地、僕婢、牛、驢，幷他一切所有的。’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shall not covet your neighbor’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and you shall not desire your neighbor’s house, his field, his male servant, his female servant, his ox, his donkey, or anything that is your neighbor’s.’</a:t>
            </a:r>
          </a:p>
        </p:txBody>
      </p:sp>
    </p:spTree>
    <p:extLst>
      <p:ext uri="{BB962C8B-B14F-4D97-AF65-F5344CB8AC3E}">
        <p14:creationId xmlns:p14="http://schemas.microsoft.com/office/powerpoint/2010/main" val="232788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第七誡“不可奸淫”</a:t>
            </a:r>
            <a:endPar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禁止是爲了保護</a:t>
            </a:r>
            <a:endPar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保護婚姻中的夫妻不受傷害</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保守神所設立的婚姻，捍衛神的榮耀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050291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第七誡“不可奸淫”</a:t>
            </a:r>
            <a:endPar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以弗所書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Ephesians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31-33】</a:t>
            </a:r>
          </a:p>
          <a:p>
            <a:pPr marL="0" indent="0" algn="just">
              <a:lnSpc>
                <a:spcPct val="112000"/>
              </a:lnSpc>
              <a:buNone/>
            </a:pP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爲這個緣故，人要離開父母，與妻子連合，二人成爲一體。這是極大的奧秘，但我是指著基督和教會說的。然而你們各人都當愛妻子，如同愛自己一樣；妻子也當敬重她的丈夫。</a:t>
            </a:r>
          </a:p>
          <a:p>
            <a:pPr marL="0" indent="0" algn="just">
              <a:lnSpc>
                <a:spcPct val="100000"/>
              </a:lnSpc>
              <a:buNone/>
            </a:pPr>
            <a:r>
              <a:rPr lang="en-US" altLang="zh-CN" sz="3000" b="1" kern="100" dirty="0" smtClean="0">
                <a:ea typeface="Yu Gothic UI" panose="020B0500000000000000" pitchFamily="34" charset="-128"/>
                <a:cs typeface="Calibri" panose="020F0502020204030204" pitchFamily="34" charset="0"/>
              </a:rPr>
              <a:t>FOR </a:t>
            </a:r>
            <a:r>
              <a:rPr lang="en-US" altLang="zh-CN" sz="3000" b="1" kern="100" dirty="0">
                <a:ea typeface="Yu Gothic UI" panose="020B0500000000000000" pitchFamily="34" charset="-128"/>
                <a:cs typeface="Calibri" panose="020F0502020204030204" pitchFamily="34" charset="0"/>
              </a:rPr>
              <a:t>THIS REASON A MAN SHALL LEAVE HIS FATHER AND MOTHER AND SHALL BE JOINED TO HIS WIFE, AND THE TWO SHALL BECOME ONE FLESH. This mystery is great; but I am speaking with reference to Christ and the church. Nevertheless, each individual among you also is to love his own wife even as himself, and the wife must see to it that she respects her husband.</a:t>
            </a: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69677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第七誡“不可奸淫”</a:t>
            </a:r>
            <a:endPar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希伯来书</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Hebrew13</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4</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婚姻</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，人人都当尊重，床也不可污秽；因为苟合行淫的人，神必要审判。</a:t>
            </a: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Marriage is to be held in honor among all, and the marriage bed is to be undefiled; for fornicators and adulterers God will judge.</a:t>
            </a: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274499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奸淫（淫亂）的可怕傷害</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淫亂是對婚姻最大的傷害</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無論是在行爲，還是在內心對配偶的不忠誠，都會破壞婚姻，傷害對方。</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魔鬼</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的謊言</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奸淫污穢身體，污穢神的殿</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53287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奸淫（淫亂）的可怕傷害</a:t>
            </a:r>
          </a:p>
          <a:p>
            <a:pPr marL="0" indent="0" algn="just">
              <a:lnSpc>
                <a:spcPct val="112000"/>
              </a:lnSpc>
              <a:buNone/>
            </a:pPr>
            <a:r>
              <a:rPr lang="en-US" altLang="zh-CN" sz="3000" b="1" u="sng" kern="100" dirty="0" smtClean="0">
                <a:ea typeface="微软雅黑" panose="020B0503020204020204" pitchFamily="34" charset="-122"/>
                <a:cs typeface="Calibri" panose="020F0502020204030204" pitchFamily="34" charset="0"/>
              </a:rPr>
              <a:t>[</a:t>
            </a:r>
            <a:r>
              <a:rPr lang="zh-CN" altLang="en-US" sz="3000" b="1" u="sng" kern="100" dirty="0" smtClean="0">
                <a:ea typeface="微软雅黑" panose="020B0503020204020204" pitchFamily="34" charset="-122"/>
                <a:cs typeface="Calibri" panose="020F0502020204030204" pitchFamily="34" charset="0"/>
              </a:rPr>
              <a:t>哥林多前書 </a:t>
            </a:r>
            <a:r>
              <a:rPr lang="en-US" altLang="zh-CN" sz="3000" b="1" u="sng" kern="100" dirty="0" smtClean="0">
                <a:ea typeface="微软雅黑" panose="020B0503020204020204" pitchFamily="34" charset="-122"/>
                <a:cs typeface="Calibri" panose="020F0502020204030204" pitchFamily="34" charset="0"/>
              </a:rPr>
              <a:t>1Cor 6</a:t>
            </a:r>
            <a:r>
              <a:rPr lang="zh-CN" altLang="en-US" sz="3000" b="1" u="sng" kern="100" dirty="0" smtClean="0">
                <a:ea typeface="微软雅黑" panose="020B0503020204020204" pitchFamily="34" charset="-122"/>
                <a:cs typeface="Calibri" panose="020F0502020204030204" pitchFamily="34" charset="0"/>
              </a:rPr>
              <a:t>：</a:t>
            </a:r>
            <a:r>
              <a:rPr lang="en-US" altLang="zh-CN" sz="3000" b="1" u="sng" kern="100" dirty="0" smtClean="0">
                <a:ea typeface="微软雅黑" panose="020B0503020204020204" pitchFamily="34" charset="-122"/>
                <a:cs typeface="Calibri" panose="020F0502020204030204" pitchFamily="34" charset="0"/>
              </a:rPr>
              <a:t>18-20]</a:t>
            </a:r>
          </a:p>
          <a:p>
            <a:pPr marL="0" indent="0" algn="just">
              <a:lnSpc>
                <a:spcPct val="112000"/>
              </a:lnSpc>
              <a:buNone/>
            </a:pPr>
            <a:r>
              <a:rPr lang="en-US" altLang="zh-CN" sz="3000" b="1" kern="100" dirty="0" smtClean="0">
                <a:solidFill>
                  <a:srgbClr val="FFFF00"/>
                </a:solidFill>
                <a:ea typeface="微软雅黑" panose="020B0503020204020204" pitchFamily="34" charset="-122"/>
                <a:cs typeface="Calibri" panose="020F0502020204030204" pitchFamily="34" charset="0"/>
              </a:rPr>
              <a:t>18</a:t>
            </a:r>
            <a:r>
              <a:rPr lang="zh-CN" altLang="en-US" sz="3000" b="1" kern="100" dirty="0" smtClean="0">
                <a:solidFill>
                  <a:srgbClr val="FFFF00"/>
                </a:solidFill>
                <a:ea typeface="微软雅黑" panose="020B0503020204020204" pitchFamily="34" charset="-122"/>
                <a:cs typeface="Calibri" panose="020F0502020204030204" pitchFamily="34" charset="0"/>
              </a:rPr>
              <a:t>你們要逃避淫行。人所犯的，無論什麽罪，都在身子以外，惟有行淫的，是得罪自己的身子。</a:t>
            </a:r>
          </a:p>
          <a:p>
            <a:pPr marL="0" indent="0" algn="just">
              <a:lnSpc>
                <a:spcPct val="112000"/>
              </a:lnSpc>
              <a:buNone/>
            </a:pPr>
            <a:r>
              <a:rPr lang="en-US" altLang="zh-CN" sz="3000" b="1" kern="100" dirty="0" smtClean="0">
                <a:ea typeface="微软雅黑" panose="020B0503020204020204" pitchFamily="34" charset="-122"/>
                <a:cs typeface="Calibri" panose="020F0502020204030204" pitchFamily="34" charset="0"/>
              </a:rPr>
              <a:t>Flee immorality. Every other sin that a man commits is outside the body, but the immoral man sins against his own body. </a:t>
            </a:r>
          </a:p>
          <a:p>
            <a:pPr marL="0" indent="0" algn="just">
              <a:lnSpc>
                <a:spcPct val="112000"/>
              </a:lnSpc>
              <a:buNone/>
            </a:pPr>
            <a:r>
              <a:rPr lang="en-US" altLang="zh-CN" sz="3000" b="1" kern="100" dirty="0" smtClean="0">
                <a:solidFill>
                  <a:srgbClr val="FFFF00"/>
                </a:solidFill>
                <a:ea typeface="微软雅黑" panose="020B0503020204020204" pitchFamily="34" charset="-122"/>
                <a:cs typeface="Calibri" panose="020F0502020204030204" pitchFamily="34" charset="0"/>
              </a:rPr>
              <a:t>19</a:t>
            </a:r>
            <a:r>
              <a:rPr lang="zh-CN" altLang="en-US" sz="3000" b="1" kern="100" dirty="0" smtClean="0">
                <a:solidFill>
                  <a:srgbClr val="FFFF00"/>
                </a:solidFill>
                <a:ea typeface="微软雅黑" panose="020B0503020204020204" pitchFamily="34" charset="-122"/>
                <a:cs typeface="Calibri" panose="020F0502020204030204" pitchFamily="34" charset="0"/>
              </a:rPr>
              <a:t>豈不知你們的身子就是聖靈的殿嗎</a:t>
            </a:r>
            <a:r>
              <a:rPr lang="en-US" altLang="zh-CN" sz="3000" b="1" kern="100" dirty="0" smtClean="0">
                <a:solidFill>
                  <a:srgbClr val="FFFF00"/>
                </a:solidFill>
                <a:ea typeface="微软雅黑" panose="020B0503020204020204" pitchFamily="34" charset="-122"/>
                <a:cs typeface="Calibri" panose="020F0502020204030204" pitchFamily="34" charset="0"/>
              </a:rPr>
              <a:t>?</a:t>
            </a:r>
            <a:r>
              <a:rPr lang="zh-CN" altLang="en-US" sz="3000" b="1" kern="100" dirty="0" smtClean="0">
                <a:solidFill>
                  <a:srgbClr val="FFFF00"/>
                </a:solidFill>
                <a:ea typeface="微软雅黑" panose="020B0503020204020204" pitchFamily="34" charset="-122"/>
                <a:cs typeface="Calibri" panose="020F0502020204030204" pitchFamily="34" charset="0"/>
              </a:rPr>
              <a:t>這聖靈是從　神而來，住在你們裏頭的；幷且你們不是自己的人， </a:t>
            </a:r>
          </a:p>
          <a:p>
            <a:pPr marL="0" indent="0" algn="just">
              <a:lnSpc>
                <a:spcPct val="112000"/>
              </a:lnSpc>
              <a:buNone/>
            </a:pPr>
            <a:r>
              <a:rPr lang="en-US" altLang="zh-CN" sz="3000" b="1" kern="100" dirty="0" smtClean="0">
                <a:ea typeface="微软雅黑" panose="020B0503020204020204" pitchFamily="34" charset="-122"/>
                <a:cs typeface="Calibri" panose="020F0502020204030204" pitchFamily="34" charset="0"/>
              </a:rPr>
              <a:t>Or do you not know that your body is a temple of the Holy Spirit who is in you, whom you have from God, and that you are not your own? </a:t>
            </a:r>
            <a:endParaRPr lang="en-US" altLang="zh-CN" sz="3000" b="1" kern="100" dirty="0">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425913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奸淫（淫亂）的可怕傷害</a:t>
            </a:r>
          </a:p>
          <a:p>
            <a:pPr marL="0" indent="0" algn="just">
              <a:lnSpc>
                <a:spcPct val="112000"/>
              </a:lnSpc>
              <a:buNone/>
            </a:pPr>
            <a:r>
              <a:rPr lang="en-US" altLang="zh-CN" sz="3000" b="1" u="sng" kern="100" dirty="0" smtClean="0">
                <a:ea typeface="微软雅黑" panose="020B0503020204020204" pitchFamily="34" charset="-122"/>
                <a:cs typeface="Calibri" panose="020F0502020204030204" pitchFamily="34" charset="0"/>
              </a:rPr>
              <a:t>[</a:t>
            </a:r>
            <a:r>
              <a:rPr lang="zh-CN" altLang="en-US" sz="3000" b="1" u="sng" kern="100" dirty="0" smtClean="0">
                <a:ea typeface="微软雅黑" panose="020B0503020204020204" pitchFamily="34" charset="-122"/>
                <a:cs typeface="Calibri" panose="020F0502020204030204" pitchFamily="34" charset="0"/>
              </a:rPr>
              <a:t>哥林多前書 </a:t>
            </a:r>
            <a:r>
              <a:rPr lang="en-US" altLang="zh-CN" sz="3000" b="1" u="sng" kern="100" dirty="0" smtClean="0">
                <a:ea typeface="微软雅黑" panose="020B0503020204020204" pitchFamily="34" charset="-122"/>
                <a:cs typeface="Calibri" panose="020F0502020204030204" pitchFamily="34" charset="0"/>
              </a:rPr>
              <a:t>1Cor 6</a:t>
            </a:r>
            <a:r>
              <a:rPr lang="zh-CN" altLang="en-US" sz="3000" b="1" u="sng" kern="100" dirty="0" smtClean="0">
                <a:ea typeface="微软雅黑" panose="020B0503020204020204" pitchFamily="34" charset="-122"/>
                <a:cs typeface="Calibri" panose="020F0502020204030204" pitchFamily="34" charset="0"/>
              </a:rPr>
              <a:t>：</a:t>
            </a:r>
            <a:r>
              <a:rPr lang="en-US" altLang="zh-CN" sz="3000" b="1" u="sng" kern="100" dirty="0" smtClean="0">
                <a:ea typeface="微软雅黑" panose="020B0503020204020204" pitchFamily="34" charset="-122"/>
                <a:cs typeface="Calibri" panose="020F0502020204030204" pitchFamily="34" charset="0"/>
              </a:rPr>
              <a:t>18-20]</a:t>
            </a:r>
          </a:p>
          <a:p>
            <a:pPr marL="0" indent="0" algn="just">
              <a:lnSpc>
                <a:spcPct val="112000"/>
              </a:lnSpc>
              <a:buNone/>
            </a:pPr>
            <a:r>
              <a:rPr lang="en-US" altLang="zh-CN" sz="3000" b="1" kern="100" dirty="0" smtClean="0">
                <a:solidFill>
                  <a:srgbClr val="FFFF00"/>
                </a:solidFill>
                <a:ea typeface="微软雅黑" panose="020B0503020204020204" pitchFamily="34" charset="-122"/>
                <a:cs typeface="Calibri" panose="020F0502020204030204" pitchFamily="34" charset="0"/>
              </a:rPr>
              <a:t>20</a:t>
            </a:r>
            <a:r>
              <a:rPr lang="zh-CN" altLang="en-US" sz="3000" b="1" kern="100" dirty="0" smtClean="0">
                <a:solidFill>
                  <a:srgbClr val="FFFF00"/>
                </a:solidFill>
                <a:ea typeface="微软雅黑" panose="020B0503020204020204" pitchFamily="34" charset="-122"/>
                <a:cs typeface="Calibri" panose="020F0502020204030204" pitchFamily="34" charset="0"/>
              </a:rPr>
              <a:t>因爲你們是重價買來的。所以要在你們的身子上榮耀　神。 </a:t>
            </a:r>
          </a:p>
          <a:p>
            <a:pPr marL="0" indent="0" algn="just">
              <a:lnSpc>
                <a:spcPct val="112000"/>
              </a:lnSpc>
              <a:buNone/>
            </a:pPr>
            <a:r>
              <a:rPr lang="en-US" altLang="zh-CN" sz="3000" b="1" kern="100" dirty="0" smtClean="0">
                <a:ea typeface="微软雅黑" panose="020B0503020204020204" pitchFamily="34" charset="-122"/>
                <a:cs typeface="Calibri" panose="020F0502020204030204" pitchFamily="34" charset="0"/>
              </a:rPr>
              <a:t>For you have been bought with a price: therefore glorify God in your body.</a:t>
            </a:r>
            <a:endParaRPr lang="en-US" altLang="zh-CN" sz="3000" b="1" kern="100" dirty="0">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34389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奸淫（淫亂）的可怕傷害</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淫亂是對婚姻最大的傷害</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無論是在行爲，還是在內心對配偶的不忠誠，都會破壞婚姻，傷害對方。</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奸淫污穢身體，污穢神的殿</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淫亂和拜偶像都是最嚴重的罪</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魔鬼的謊言</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466030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ea typeface="微软雅黑" panose="020B0503020204020204" pitchFamily="34" charset="-122"/>
                <a:cs typeface="Calibri" panose="020F0502020204030204" pitchFamily="34" charset="0"/>
              </a:rPr>
              <a:t>【</a:t>
            </a:r>
            <a:r>
              <a:rPr lang="zh-CN" altLang="en-US" sz="3200" b="1" u="sng" kern="100" dirty="0" smtClean="0">
                <a:ea typeface="微软雅黑" panose="020B0503020204020204" pitchFamily="34" charset="-122"/>
                <a:cs typeface="Calibri" panose="020F0502020204030204" pitchFamily="34" charset="0"/>
              </a:rPr>
              <a:t>馬太福音 </a:t>
            </a:r>
            <a:r>
              <a:rPr lang="en-US" altLang="zh-CN" sz="3200" b="1" u="sng" kern="100" dirty="0" smtClean="0">
                <a:ea typeface="微软雅黑" panose="020B0503020204020204" pitchFamily="34" charset="-122"/>
                <a:cs typeface="Calibri" panose="020F0502020204030204" pitchFamily="34" charset="0"/>
              </a:rPr>
              <a:t>Matthew </a:t>
            </a:r>
            <a:r>
              <a:rPr lang="en-US" altLang="zh-CN" sz="3200" b="1" u="sng" kern="100" dirty="0">
                <a:ea typeface="微软雅黑" panose="020B0503020204020204" pitchFamily="34" charset="-122"/>
                <a:cs typeface="Calibri" panose="020F0502020204030204" pitchFamily="34" charset="0"/>
              </a:rPr>
              <a:t>5</a:t>
            </a:r>
            <a:r>
              <a:rPr lang="zh-CN" altLang="en-US" sz="3200" b="1" u="sng" kern="100" dirty="0">
                <a:ea typeface="微软雅黑" panose="020B0503020204020204" pitchFamily="34" charset="-122"/>
                <a:cs typeface="Calibri" panose="020F0502020204030204" pitchFamily="34" charset="0"/>
              </a:rPr>
              <a:t>：</a:t>
            </a:r>
            <a:r>
              <a:rPr lang="en-US" altLang="zh-CN" sz="3200" b="1" u="sng" kern="100" dirty="0" smtClean="0">
                <a:ea typeface="微软雅黑" panose="020B0503020204020204" pitchFamily="34" charset="-122"/>
                <a:cs typeface="Calibri" panose="020F0502020204030204" pitchFamily="34" charset="0"/>
              </a:rPr>
              <a:t>27-30】</a:t>
            </a:r>
            <a:endParaRPr lang="en-US" altLang="zh-CN" sz="3200" b="1" u="sng" kern="100" dirty="0">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ea typeface="微软雅黑" panose="020B0503020204020204" pitchFamily="34" charset="-122"/>
                <a:cs typeface="Calibri" panose="020F0502020204030204" pitchFamily="34" charset="0"/>
              </a:rPr>
              <a:t>27 </a:t>
            </a:r>
            <a:r>
              <a:rPr lang="en-US" altLang="zh-CN" sz="3200" b="1" kern="100" dirty="0" smtClean="0">
                <a:solidFill>
                  <a:srgbClr val="FFFF00"/>
                </a:solidFill>
                <a:ea typeface="微软雅黑" panose="020B0503020204020204" pitchFamily="34" charset="-122"/>
                <a:cs typeface="Calibri" panose="020F0502020204030204" pitchFamily="34" charset="0"/>
              </a:rPr>
              <a:t> </a:t>
            </a:r>
            <a:r>
              <a:rPr lang="zh-CN" altLang="en-US" sz="3200" b="1" kern="100" dirty="0" smtClean="0">
                <a:solidFill>
                  <a:srgbClr val="FFFF00"/>
                </a:solidFill>
                <a:ea typeface="微软雅黑" panose="020B0503020204020204" pitchFamily="34" charset="-122"/>
                <a:cs typeface="Calibri" panose="020F0502020204030204" pitchFamily="34" charset="0"/>
              </a:rPr>
              <a:t>你們聽見有話說</a:t>
            </a:r>
            <a:r>
              <a:rPr lang="en-US" altLang="zh-CN" sz="3200" b="1" kern="100" dirty="0" smtClean="0">
                <a:solidFill>
                  <a:srgbClr val="FFFF00"/>
                </a:solidFill>
                <a:ea typeface="微软雅黑" panose="020B0503020204020204" pitchFamily="34" charset="-122"/>
                <a:cs typeface="Calibri" panose="020F0502020204030204" pitchFamily="34" charset="0"/>
              </a:rPr>
              <a:t>:‘</a:t>
            </a:r>
            <a:r>
              <a:rPr lang="zh-CN" altLang="en-US" sz="3200" b="1" kern="100" dirty="0">
                <a:solidFill>
                  <a:srgbClr val="FFFF00"/>
                </a:solidFill>
                <a:ea typeface="微软雅黑" panose="020B0503020204020204" pitchFamily="34" charset="-122"/>
                <a:cs typeface="Calibri" panose="020F0502020204030204" pitchFamily="34" charset="0"/>
              </a:rPr>
              <a:t>不可奸淫。’</a:t>
            </a:r>
          </a:p>
          <a:p>
            <a:pPr marL="0" indent="0" algn="just">
              <a:lnSpc>
                <a:spcPct val="112000"/>
              </a:lnSpc>
              <a:buNone/>
            </a:pPr>
            <a:r>
              <a:rPr lang="en-US" altLang="zh-CN" sz="3200" b="1" kern="100" dirty="0">
                <a:ea typeface="微软雅黑" panose="020B0503020204020204" pitchFamily="34" charset="-122"/>
                <a:cs typeface="Calibri" panose="020F0502020204030204" pitchFamily="34" charset="0"/>
              </a:rPr>
              <a:t>You have heard that it was said, 'YOU SHALL NOT COMMIT ADULTERY'; </a:t>
            </a:r>
          </a:p>
          <a:p>
            <a:pPr marL="0" indent="0" algn="just">
              <a:lnSpc>
                <a:spcPct val="112000"/>
              </a:lnSpc>
              <a:buNone/>
            </a:pPr>
            <a:r>
              <a:rPr lang="en-US" altLang="zh-CN" sz="3200" b="1" kern="100" dirty="0" smtClean="0">
                <a:solidFill>
                  <a:srgbClr val="FFFF00"/>
                </a:solidFill>
                <a:ea typeface="微软雅黑" panose="020B0503020204020204" pitchFamily="34" charset="-122"/>
                <a:cs typeface="Calibri" panose="020F0502020204030204" pitchFamily="34" charset="0"/>
              </a:rPr>
              <a:t>28 </a:t>
            </a:r>
            <a:r>
              <a:rPr lang="zh-CN" altLang="en-US" sz="3200" b="1" kern="100" dirty="0" smtClean="0">
                <a:solidFill>
                  <a:srgbClr val="FFFF00"/>
                </a:solidFill>
                <a:ea typeface="微软雅黑" panose="020B0503020204020204" pitchFamily="34" charset="-122"/>
                <a:cs typeface="Calibri" panose="020F0502020204030204" pitchFamily="34" charset="0"/>
              </a:rPr>
              <a:t>只是我告訴你們，凡看見婦女就動淫念的，這人心裏已經與她犯奸淫了。</a:t>
            </a:r>
          </a:p>
          <a:p>
            <a:pPr marL="0" indent="0" algn="just">
              <a:lnSpc>
                <a:spcPct val="112000"/>
              </a:lnSpc>
              <a:buNone/>
            </a:pPr>
            <a:r>
              <a:rPr lang="en-US" altLang="zh-CN" sz="3200" b="1" kern="100" dirty="0" smtClean="0">
                <a:ea typeface="微软雅黑" panose="020B0503020204020204" pitchFamily="34" charset="-122"/>
                <a:cs typeface="Calibri" panose="020F0502020204030204" pitchFamily="34" charset="0"/>
              </a:rPr>
              <a:t>but </a:t>
            </a:r>
            <a:r>
              <a:rPr lang="en-US" altLang="zh-CN" sz="3200" b="1" kern="100" dirty="0">
                <a:ea typeface="微软雅黑" panose="020B0503020204020204" pitchFamily="34" charset="-122"/>
                <a:cs typeface="Calibri" panose="020F0502020204030204" pitchFamily="34" charset="0"/>
              </a:rPr>
              <a:t>I say to you that everyone who looks at a woman with lust for her has already committed adultery with her in his heart. </a:t>
            </a:r>
          </a:p>
        </p:txBody>
      </p:sp>
    </p:spTree>
    <p:extLst>
      <p:ext uri="{BB962C8B-B14F-4D97-AF65-F5344CB8AC3E}">
        <p14:creationId xmlns:p14="http://schemas.microsoft.com/office/powerpoint/2010/main" val="4344336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ea typeface="微软雅黑" panose="020B0503020204020204" pitchFamily="34" charset="-122"/>
                <a:cs typeface="Calibri" panose="020F0502020204030204" pitchFamily="34" charset="0"/>
              </a:rPr>
              <a:t>【</a:t>
            </a:r>
            <a:r>
              <a:rPr lang="zh-CN" altLang="en-US" sz="3200" b="1" u="sng" kern="100" dirty="0" smtClean="0">
                <a:ea typeface="微软雅黑" panose="020B0503020204020204" pitchFamily="34" charset="-122"/>
                <a:cs typeface="Calibri" panose="020F0502020204030204" pitchFamily="34" charset="0"/>
              </a:rPr>
              <a:t>馬太福音 </a:t>
            </a:r>
            <a:r>
              <a:rPr lang="en-US" altLang="zh-CN" sz="3200" b="1" u="sng" kern="100" dirty="0" smtClean="0">
                <a:ea typeface="微软雅黑" panose="020B0503020204020204" pitchFamily="34" charset="-122"/>
                <a:cs typeface="Calibri" panose="020F0502020204030204" pitchFamily="34" charset="0"/>
              </a:rPr>
              <a:t>Matthew </a:t>
            </a:r>
            <a:r>
              <a:rPr lang="en-US" altLang="zh-CN" sz="3200" b="1" u="sng" kern="100" dirty="0">
                <a:ea typeface="微软雅黑" panose="020B0503020204020204" pitchFamily="34" charset="-122"/>
                <a:cs typeface="Calibri" panose="020F0502020204030204" pitchFamily="34" charset="0"/>
              </a:rPr>
              <a:t>5</a:t>
            </a:r>
            <a:r>
              <a:rPr lang="zh-CN" altLang="en-US" sz="3200" b="1" u="sng" kern="100" dirty="0">
                <a:ea typeface="微软雅黑" panose="020B0503020204020204" pitchFamily="34" charset="-122"/>
                <a:cs typeface="Calibri" panose="020F0502020204030204" pitchFamily="34" charset="0"/>
              </a:rPr>
              <a:t>：</a:t>
            </a:r>
            <a:r>
              <a:rPr lang="en-US" altLang="zh-CN" sz="3200" b="1" u="sng" kern="100" dirty="0" smtClean="0">
                <a:ea typeface="微软雅黑" panose="020B0503020204020204" pitchFamily="34" charset="-122"/>
                <a:cs typeface="Calibri" panose="020F0502020204030204" pitchFamily="34" charset="0"/>
              </a:rPr>
              <a:t>27-30】</a:t>
            </a:r>
            <a:endParaRPr lang="en-US" altLang="zh-CN" sz="3200" b="1" u="sng" kern="100" dirty="0">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ea typeface="微软雅黑" panose="020B0503020204020204" pitchFamily="34" charset="-122"/>
                <a:cs typeface="Calibri" panose="020F0502020204030204" pitchFamily="34" charset="0"/>
              </a:rPr>
              <a:t>29 </a:t>
            </a:r>
            <a:r>
              <a:rPr lang="zh-CN" altLang="en-US" sz="3200" b="1" kern="100" dirty="0" smtClean="0">
                <a:solidFill>
                  <a:srgbClr val="FFFF00"/>
                </a:solidFill>
                <a:ea typeface="微软雅黑" panose="020B0503020204020204" pitchFamily="34" charset="-122"/>
                <a:cs typeface="Calibri" panose="020F0502020204030204" pitchFamily="34" charset="0"/>
              </a:rPr>
              <a:t>若是你的右眼叫你跌倒，就剜出來丟掉；寧可失去百體中的一體，不叫全身丟在地獄裏。</a:t>
            </a:r>
          </a:p>
          <a:p>
            <a:pPr marL="0" indent="0" algn="just">
              <a:lnSpc>
                <a:spcPct val="100000"/>
              </a:lnSpc>
              <a:buNone/>
            </a:pPr>
            <a:r>
              <a:rPr lang="en-US" altLang="zh-CN" sz="3000" b="1" kern="100" dirty="0" smtClean="0">
                <a:ea typeface="微软雅黑" panose="020B0503020204020204" pitchFamily="34" charset="-122"/>
                <a:cs typeface="Calibri" panose="020F0502020204030204" pitchFamily="34" charset="0"/>
              </a:rPr>
              <a:t>If </a:t>
            </a:r>
            <a:r>
              <a:rPr lang="en-US" altLang="zh-CN" sz="3000" b="1" kern="100" dirty="0">
                <a:ea typeface="微软雅黑" panose="020B0503020204020204" pitchFamily="34" charset="-122"/>
                <a:cs typeface="Calibri" panose="020F0502020204030204" pitchFamily="34" charset="0"/>
              </a:rPr>
              <a:t>your right eye makes you stumble, tear it out and throw it from you; for it is better for you to lose one of the parts of your body, than for your whole body to be thrown into hell. </a:t>
            </a:r>
          </a:p>
          <a:p>
            <a:pPr marL="0" indent="0" algn="just">
              <a:lnSpc>
                <a:spcPct val="112000"/>
              </a:lnSpc>
              <a:buNone/>
            </a:pPr>
            <a:r>
              <a:rPr lang="en-US" altLang="zh-CN" sz="3200" b="1" kern="100" dirty="0" smtClean="0">
                <a:solidFill>
                  <a:srgbClr val="FFFF00"/>
                </a:solidFill>
                <a:ea typeface="微软雅黑" panose="020B0503020204020204" pitchFamily="34" charset="-122"/>
                <a:cs typeface="Calibri" panose="020F0502020204030204" pitchFamily="34" charset="0"/>
              </a:rPr>
              <a:t>30 </a:t>
            </a:r>
            <a:r>
              <a:rPr lang="zh-CN" altLang="en-US" sz="3200" b="1" kern="100" dirty="0" smtClean="0">
                <a:solidFill>
                  <a:srgbClr val="FFFF00"/>
                </a:solidFill>
                <a:ea typeface="微软雅黑" panose="020B0503020204020204" pitchFamily="34" charset="-122"/>
                <a:cs typeface="Calibri" panose="020F0502020204030204" pitchFamily="34" charset="0"/>
              </a:rPr>
              <a:t>若是右手叫你跌倒，就砍下來丟掉；寧可失去百體中的一體，不叫全身下入地獄。 </a:t>
            </a:r>
          </a:p>
          <a:p>
            <a:pPr marL="0" indent="0" algn="just">
              <a:lnSpc>
                <a:spcPct val="100000"/>
              </a:lnSpc>
              <a:buNone/>
            </a:pPr>
            <a:r>
              <a:rPr lang="en-US" altLang="zh-CN" sz="3000" b="1" kern="100" dirty="0" smtClean="0">
                <a:ea typeface="微软雅黑" panose="020B0503020204020204" pitchFamily="34" charset="-122"/>
                <a:cs typeface="Calibri" panose="020F0502020204030204" pitchFamily="34" charset="0"/>
              </a:rPr>
              <a:t>If </a:t>
            </a:r>
            <a:r>
              <a:rPr lang="en-US" altLang="zh-CN" sz="3000" b="1" kern="100" dirty="0">
                <a:ea typeface="微软雅黑" panose="020B0503020204020204" pitchFamily="34" charset="-122"/>
                <a:cs typeface="Calibri" panose="020F0502020204030204" pitchFamily="34" charset="0"/>
              </a:rPr>
              <a:t>your right hand makes you stumble, cut it off and throw it from you; for it is better for you to lose one of the parts of your body, than for your whole body to go into hell. </a:t>
            </a:r>
          </a:p>
        </p:txBody>
      </p:sp>
    </p:spTree>
    <p:extLst>
      <p:ext uri="{BB962C8B-B14F-4D97-AF65-F5344CB8AC3E}">
        <p14:creationId xmlns:p14="http://schemas.microsoft.com/office/powerpoint/2010/main" val="15876129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這約不是與我們列祖立的，乃是與我們今日在這裏存活之人立的。</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did not make this covenant with our fathers, but with us, those who are here today, all of us who are alive.</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耶和華在山上，從火中，面對面與你們說話。</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talked with you face to face on the mountain from the midst of the fire.</a:t>
            </a:r>
          </a:p>
        </p:txBody>
      </p:sp>
    </p:spTree>
    <p:extLst>
      <p:ext uri="{BB962C8B-B14F-4D97-AF65-F5344CB8AC3E}">
        <p14:creationId xmlns:p14="http://schemas.microsoft.com/office/powerpoint/2010/main" val="40308663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圣经，同性，雙性性行爲是犯奸淫嗎？爲什麽？</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何西阿書</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和</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約翰福音</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8</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1-11</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和第七誡的關係？</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分享聖經中“神恨惡罪，同時神又愛罪人”的事例，根據自己的經歷分享討論“今天我們應怎樣恨惡罪，同時又愛罪人”？</a:t>
            </a: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（那時我站在耶和華和你們中間，要將耶和華的話傳給你們，因爲你們懼怕那火，沒有上山。）說：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stood between the Lord and you at that time, to declare to you the word of the Lord; for you were afraid because of the fire, and you did not go up the mountain. He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我是耶和華你的　神，曾將你從埃及地爲奴之家領出來。‘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out of the house of bondage.</a:t>
            </a:r>
          </a:p>
        </p:txBody>
      </p:sp>
    </p:spTree>
    <p:extLst>
      <p:ext uri="{BB962C8B-B14F-4D97-AF65-F5344CB8AC3E}">
        <p14:creationId xmlns:p14="http://schemas.microsoft.com/office/powerpoint/2010/main" val="328856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除了我以外，你不可有別的神。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have no other gods before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不可爲自己雕刻偶像，也不可作什麽形像，仿佛上天、下地和地底下水中的百物。</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make for yourself a carved image—any likeness of anything that is in heaven above, or that is in the earth beneath, or that is in the water under the earth;</a:t>
            </a:r>
          </a:p>
        </p:txBody>
      </p:sp>
    </p:spTree>
    <p:extLst>
      <p:ext uri="{BB962C8B-B14F-4D97-AF65-F5344CB8AC3E}">
        <p14:creationId xmlns:p14="http://schemas.microsoft.com/office/powerpoint/2010/main" val="377236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bow down to them nor serve them. For I, the Lord your God, am a jealous God, visiting the iniquity of the fathers upon the children to the third and fourth generations of those who hate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showing mercy to thousands, to those who love Me and keep My commandments.</a:t>
            </a:r>
          </a:p>
        </p:txBody>
      </p:sp>
    </p:spTree>
    <p:extLst>
      <p:ext uri="{BB962C8B-B14F-4D97-AF65-F5344CB8AC3E}">
        <p14:creationId xmlns:p14="http://schemas.microsoft.com/office/powerpoint/2010/main" val="2636364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不可妄稱耶和華你　神的名；因爲妄稱耶和華名的，耶和華必不以他爲無罪。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You shall not take the name of the Lord your God in vain, for the Lord will not hold him guiltless who takes His name in vain.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神所吩咐的，守安息日爲聖日。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Observe the Sabbath day, to keep it holy, as the Lord your God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六日要勞碌作你一切的工，</a:t>
            </a:r>
            <a:r>
              <a:rPr lang="en-US" altLang="zh-CN"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days you shall labor and do all your work,</a:t>
            </a:r>
          </a:p>
        </p:txBody>
      </p:sp>
    </p:spTree>
    <p:extLst>
      <p:ext uri="{BB962C8B-B14F-4D97-AF65-F5344CB8AC3E}">
        <p14:creationId xmlns:p14="http://schemas.microsoft.com/office/powerpoint/2010/main" val="8514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但第七日是向耶和華你　神當守的安息日。這一日你和你的兒女、僕婢、牛、驢、牲畜，幷在你城裏寄居的客旅，無論何工都不可作，使你的僕婢可以和你一樣安息。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p:txBody>
      </p:sp>
    </p:spTree>
    <p:extLst>
      <p:ext uri="{BB962C8B-B14F-4D97-AF65-F5344CB8AC3E}">
        <p14:creationId xmlns:p14="http://schemas.microsoft.com/office/powerpoint/2010/main" val="226921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你也要記念你在埃及地作過奴僕，耶和華你　神用大能的手和伸出來的膀臂，將你從那裏領出來。因此，耶和華你的　神吩咐你守安息日。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that you were a slave in the land of Egypt, and the Lord your God brought you out from there by a mighty hand and by an outstretched arm; therefore the Lord your God commanded you to keep the Sabbath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93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神所吩咐的孝敬父母，使你得福，幷使你的日子，在耶和華你　神所賜你的地上得以長久。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Honor your father and your mother, as the Lord your God has commanded you, that your days may be long, and that it may be well with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不可殺人。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murder.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不可奸淫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commit adultery.</a:t>
            </a:r>
          </a:p>
        </p:txBody>
      </p:sp>
    </p:spTree>
    <p:extLst>
      <p:ext uri="{BB962C8B-B14F-4D97-AF65-F5344CB8AC3E}">
        <p14:creationId xmlns:p14="http://schemas.microsoft.com/office/powerpoint/2010/main" val="340745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13024</TotalTime>
  <Words>1286</Words>
  <Application>Microsoft Office PowerPoint</Application>
  <PresentationFormat>全屏显示(4:3)</PresentationFormat>
  <Paragraphs>97</Paragraphs>
  <Slides>20</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20</vt:i4>
      </vt:variant>
    </vt:vector>
  </HeadingPairs>
  <TitlesOfParts>
    <vt:vector size="28" baseType="lpstr">
      <vt:lpstr>新細明體</vt:lpstr>
      <vt:lpstr>Yu Gothic UI</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1318</cp:revision>
  <dcterms:created xsi:type="dcterms:W3CDTF">2014-02-25T17:54:08Z</dcterms:created>
  <dcterms:modified xsi:type="dcterms:W3CDTF">2021-09-03T18:53:50Z</dcterms:modified>
</cp:coreProperties>
</file>