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7"/>
  </p:notesMasterIdLst>
  <p:handoutMasterIdLst>
    <p:handoutMasterId r:id="rId18"/>
  </p:handoutMasterIdLst>
  <p:sldIdLst>
    <p:sldId id="2866" r:id="rId2"/>
    <p:sldId id="3163" r:id="rId3"/>
    <p:sldId id="3164" r:id="rId4"/>
    <p:sldId id="3171" r:id="rId5"/>
    <p:sldId id="3165" r:id="rId6"/>
    <p:sldId id="3166" r:id="rId7"/>
    <p:sldId id="3167" r:id="rId8"/>
    <p:sldId id="3168" r:id="rId9"/>
    <p:sldId id="3169" r:id="rId10"/>
    <p:sldId id="3170" r:id="rId11"/>
    <p:sldId id="2916" r:id="rId12"/>
    <p:sldId id="2897" r:id="rId13"/>
    <p:sldId id="3037" r:id="rId14"/>
    <p:sldId id="3172" r:id="rId15"/>
    <p:sldId id="1098" r:id="rId16"/>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565" autoAdjust="0"/>
    <p:restoredTop sz="94660"/>
  </p:normalViewPr>
  <p:slideViewPr>
    <p:cSldViewPr>
      <p:cViewPr varScale="1">
        <p:scale>
          <a:sx n="73" d="100"/>
          <a:sy n="73" d="100"/>
        </p:scale>
        <p:origin x="120" y="88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2022/5/20</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2022/5/20</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2022/5/20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2022/5/20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2022/5/20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2022/5/20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2022/5/20</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2022/5/20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2022/5/20</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2022/5/20</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2022/5/20</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2022/5/20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2022/5/20</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2022/5/20</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人若有爭訟，來聽審判，審判官就要定義人有理，定惡人有罪。</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If there is a dispute between men, and they come to court, that the judges may judge them, and they justify the righteous and condemn the wicked,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惡人若該受責打，審判官就要叫他當面伏在地上，按著他的罪照數責打。</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it shall be, if the wicked man deserves to be beaten, that the judge will cause him to lie down and be beaten in his presence, according to his guilt, with a certain number of blows.</a:t>
            </a:r>
          </a:p>
        </p:txBody>
      </p:sp>
    </p:spTree>
    <p:extLst>
      <p:ext uri="{BB962C8B-B14F-4D97-AF65-F5344CB8AC3E}">
        <p14:creationId xmlns:p14="http://schemas.microsoft.com/office/powerpoint/2010/main" val="71631590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所以耶和華你　神使你不被四圍一切的仇敵擾亂，在耶和華你　神賜你爲業的地上得享平安。那時，你要將亞瑪力的名號從天下塗抹了，不可忘記。”</a:t>
            </a: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Therefore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it shall be, when the Lord your God has given you rest from your enemies all around, in the land which the Lord your God is giving you to possess as an inheritance, that you will blot out the remembrance of Amalek from under heaven. You shall not forget.</a:t>
            </a:r>
          </a:p>
        </p:txBody>
      </p:sp>
    </p:spTree>
    <p:extLst>
      <p:ext uri="{BB962C8B-B14F-4D97-AF65-F5344CB8AC3E}">
        <p14:creationId xmlns:p14="http://schemas.microsoft.com/office/powerpoint/2010/main" val="9556230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不可羞辱罪犯（第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1-3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II.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善待踹谷的牛（第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4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III.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不願娶兄弟寡婦的人要蒙羞（第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5-10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IV.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惡毒不正派的婦人要受刑罰（第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11-12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法碼和升鬥要公平（第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13-16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VI.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要消滅亞瑪力人（第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17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節等）</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41344166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罪犯的人格尊嚴要得到尊重</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	公正</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的刑罰</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不可過度量刑</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刑罰罪犯的目的</a:t>
            </a: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406928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其他條例</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不可苛責</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對人對牲畜要寬厚仁愛</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我們一切 “私産（權利）” 的所有權屬于神</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彼此相顧</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爲喪亡弟兄留後</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惡毒不正派的婦人要被刑罰</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謙遜乃是貞潔的圍墻（護欄）</a:t>
            </a:r>
            <a:endParaRPr lang="en-US" altLang="zh-CN" sz="3000" b="1"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 </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   Modesty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is the hedge of chastity</a:t>
            </a:r>
            <a:endParaRPr lang="zh-CN" altLang="en-US" sz="30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56544047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其他條例</a:t>
            </a: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不可使用兩樣砝碼</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不可擁有兩樣砝碼</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不可使用兩樣的砝碼</a:t>
            </a:r>
            <a:endPar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12000"/>
              </a:lnSpc>
              <a:buNone/>
            </a:pPr>
            <a:endParaRPr lang="zh-CN" altLang="en-US" sz="800" b="1"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	消滅亞瑪力人</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擅長偷襲</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	攻擊弱者</a:t>
            </a:r>
          </a:p>
          <a:p>
            <a:pPr marL="457200" lvl="1" indent="0" algn="just">
              <a:lnSpc>
                <a:spcPct val="112000"/>
              </a:lnSpc>
              <a:buNone/>
            </a:pPr>
            <a:r>
              <a:rPr lang="zh-CN" altLang="en-US" sz="30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a:latin typeface="微软雅黑" panose="020B0503020204020204" pitchFamily="34" charset="-122"/>
                <a:ea typeface="微软雅黑" panose="020B0503020204020204" pitchFamily="34" charset="-122"/>
                <a:cs typeface="Calibri" panose="020F0502020204030204" pitchFamily="34" charset="0"/>
              </a:rPr>
              <a:t>	不敬畏神</a:t>
            </a:r>
          </a:p>
        </p:txBody>
      </p:sp>
    </p:spTree>
    <p:extLst>
      <p:ext uri="{BB962C8B-B14F-4D97-AF65-F5344CB8AC3E}">
        <p14:creationId xmlns:p14="http://schemas.microsoft.com/office/powerpoint/2010/main" val="311204143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3000"/>
              </a:lnSpc>
              <a:spcAft>
                <a:spcPts val="0"/>
              </a:spcAft>
              <a:buNone/>
            </a:pPr>
            <a:r>
              <a:rPr lang="zh-CN" altLang="en-US" sz="3400" b="1" u="sng" kern="100" dirty="0" smtClean="0">
                <a:latin typeface="微软雅黑" panose="020B0503020204020204" pitchFamily="34" charset="-122"/>
                <a:ea typeface="微软雅黑" panose="020B0503020204020204" pitchFamily="34" charset="-122"/>
                <a:cs typeface="Calibri" panose="020F0502020204030204" pitchFamily="34" charset="0"/>
              </a:rPr>
              <a:t>分享討論</a:t>
            </a:r>
            <a:endParaRPr lang="en-US" altLang="zh-CN" sz="34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列舉當今世人“兩樣砝碼”的事例？</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分享自己有沒有過用“兩樣砝碼”對人對己的經歷？</a:t>
            </a:r>
            <a:endPar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endParaRPr lang="zh-CN" altLang="en-US" sz="3400" b="1" kern="100" dirty="0">
              <a:latin typeface="微软雅黑" panose="020B0503020204020204" pitchFamily="34" charset="-122"/>
              <a:ea typeface="微软雅黑" panose="020B0503020204020204" pitchFamily="34" charset="-122"/>
              <a:cs typeface="Calibri" panose="020F0502020204030204" pitchFamily="34" charset="0"/>
            </a:endParaRPr>
          </a:p>
          <a:p>
            <a:pPr marL="514350" indent="-514350" algn="just">
              <a:lnSpc>
                <a:spcPct val="113000"/>
              </a:lnSpc>
              <a:spcAft>
                <a:spcPts val="0"/>
              </a:spcAft>
              <a:buAutoNum type="arabicParenR"/>
            </a:pP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討論爲什麽</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Matthew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Henry </a:t>
            </a:r>
            <a:r>
              <a:rPr lang="zh-CN" altLang="en-US" sz="3400" b="1" kern="100" dirty="0" smtClean="0">
                <a:latin typeface="微软雅黑" panose="020B0503020204020204" pitchFamily="34" charset="-122"/>
                <a:ea typeface="微软雅黑" panose="020B0503020204020204" pitchFamily="34" charset="-122"/>
                <a:cs typeface="Calibri" panose="020F0502020204030204" pitchFamily="34" charset="0"/>
              </a:rPr>
              <a:t>說：“謙遜乃是貞潔的圍墻（護欄） </a:t>
            </a:r>
            <a:r>
              <a:rPr lang="en-US" altLang="zh-CN" sz="3400" b="1" kern="100" dirty="0" smtClean="0">
                <a:latin typeface="微软雅黑" panose="020B0503020204020204" pitchFamily="34" charset="-122"/>
                <a:ea typeface="微软雅黑" panose="020B0503020204020204" pitchFamily="34" charset="-122"/>
                <a:cs typeface="Calibri" panose="020F0502020204030204" pitchFamily="34" charset="0"/>
              </a:rPr>
              <a:t>Modesty </a:t>
            </a:r>
            <a:r>
              <a:rPr lang="en-US" altLang="zh-CN" sz="3400" b="1" kern="100" dirty="0">
                <a:latin typeface="微软雅黑" panose="020B0503020204020204" pitchFamily="34" charset="-122"/>
                <a:ea typeface="微软雅黑" panose="020B0503020204020204" pitchFamily="34" charset="-122"/>
                <a:cs typeface="Calibri" panose="020F0502020204030204" pitchFamily="34" charset="0"/>
              </a:rPr>
              <a:t>is the hedge of chastity” </a:t>
            </a:r>
            <a:r>
              <a:rPr lang="zh-CN" altLang="en-US" sz="3400" b="1" kern="100" dirty="0">
                <a:latin typeface="微软雅黑" panose="020B0503020204020204" pitchFamily="34" charset="-122"/>
                <a:ea typeface="微软雅黑" panose="020B0503020204020204" pitchFamily="34" charset="-122"/>
                <a:cs typeface="Calibri" panose="020F0502020204030204" pitchFamily="34" charset="0"/>
              </a:rPr>
              <a:t>？</a:t>
            </a: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只可打他四十下，不可過數；若過數，便是輕賤你的弟兄了。</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Forty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blows he may give him and no more, lest he should exceed this and beat him with many blows above these, and your brother be humiliated in your sight.</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牛在場上踹穀的時候，不可籠住它的嘴。”</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 </a:t>
            </a:r>
            <a:r>
              <a:rPr lang="zh-CN" altLang="en-US" sz="3200" b="1" kern="100" dirty="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You shall not muzzle an ox while it treads out the grain.</a:t>
            </a:r>
          </a:p>
        </p:txBody>
      </p:sp>
    </p:spTree>
    <p:extLst>
      <p:ext uri="{BB962C8B-B14F-4D97-AF65-F5344CB8AC3E}">
        <p14:creationId xmlns:p14="http://schemas.microsoft.com/office/powerpoint/2010/main" val="19044384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弟兄同居，若死了一個，沒有兒子，死人的妻不可出嫁外人，她丈夫的兄弟當盡弟兄的本分，娶她爲妻，與她同房。</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If brothers dwell together, and one of them dies and has no son, the widow of the dead man shall not be married to a stranger outside the family; her husband’s brother shall go in to her, take her as his wife, and perform the duty of a husband’s brother to her</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377239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00000"/>
              </a:lnSpc>
              <a:buNone/>
            </a:pP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婦人生的長子必歸死兄的名下，免得他的名在以色列中塗抹了。</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it shall be that the firstborn son which she bears will succeed to the name of his dead brother, that his </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name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may not be blotted out of Israel</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t>
            </a:r>
          </a:p>
          <a:p>
            <a:pPr marL="0" indent="0" algn="just">
              <a:lnSpc>
                <a:spcPct val="100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那人若不願意娶他哥哥的妻，他哥哥的妻就要到城門長老那裏，說：‘我丈夫的兄弟不肯在以色列中興起他哥哥的名字，不給我盡弟兄的本分。’</a:t>
            </a: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the man does not want to take his brother’s wife, then let his brother’s wife go up to the gate to the elders, and say, ‘My husband’s brother refuses to raise up a name to his brother in Israel; he will not perform the duty of my husband’s brother.’</a:t>
            </a:r>
          </a:p>
        </p:txBody>
      </p:sp>
    </p:spTree>
    <p:extLst>
      <p:ext uri="{BB962C8B-B14F-4D97-AF65-F5344CB8AC3E}">
        <p14:creationId xmlns:p14="http://schemas.microsoft.com/office/powerpoint/2010/main" val="34535237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本城的長老就要召那人來問他，他若執意說：‘我不願意娶她。’</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the elders of his city shall call him and speak to him. But if he stands firm and says, ‘I do not want to take her,’</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他哥哥的妻就要當著長老到那人的跟前，脫了他的鞋，吐唾沫在他臉上，說：‘凡不爲哥哥建立家室的，都要這樣待他。’</a:t>
            </a:r>
            <a:r>
              <a:rPr lang="en-US" altLang="zh-CN" sz="30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000" b="1" kern="100" dirty="0">
                <a:latin typeface="微软雅黑" panose="020B0503020204020204" pitchFamily="34" charset="-122"/>
                <a:ea typeface="微软雅黑" panose="020B0503020204020204" pitchFamily="34" charset="-122"/>
                <a:cs typeface="Calibri" panose="020F0502020204030204" pitchFamily="34" charset="0"/>
              </a:rPr>
              <a:t>his brother’s wife shall come to him in the presence of the elders, remove his sandal from his foot, spit in his face, and answer and say, ‘So shall it be done to the man who will not build up his brother’s house.’</a:t>
            </a:r>
          </a:p>
        </p:txBody>
      </p:sp>
    </p:spTree>
    <p:extLst>
      <p:ext uri="{BB962C8B-B14F-4D97-AF65-F5344CB8AC3E}">
        <p14:creationId xmlns:p14="http://schemas.microsoft.com/office/powerpoint/2010/main" val="380785346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在以色列中，他的名必稱爲脫鞋之家。” </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his name shall be called in Israel, ‘The house of him who had his sandal removed.’</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若有二人爭鬥，這人的妻近前來，要救她丈夫脫離那打她丈夫之人的手，抓住那人的下體，</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If two men fight together, and the wife of one draws near to rescue her husband from the hand of the one attacking him, and puts out her hand and seizes him by the genitals,</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就要砍斷婦人的手，眼不可顧惜她。</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cut off her hand; your eye shall not pity her.</a:t>
            </a:r>
          </a:p>
        </p:txBody>
      </p:sp>
    </p:spTree>
    <p:extLst>
      <p:ext uri="{BB962C8B-B14F-4D97-AF65-F5344CB8AC3E}">
        <p14:creationId xmlns:p14="http://schemas.microsoft.com/office/powerpoint/2010/main" val="107892889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0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0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你囊中不可有一大一小兩樣的砝碼；</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zh-CN" altLang="en-US"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shall not have in your bag differing weights, a heavy and a light.</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你家裏不可有一大一小兩樣的升鬥。</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not have in your house differing measures, a large and a small.</a:t>
            </a:r>
          </a:p>
          <a:p>
            <a:pPr marL="0" indent="0" algn="just">
              <a:lnSpc>
                <a:spcPct val="112000"/>
              </a:lnSpc>
              <a:buNone/>
            </a:pPr>
            <a:r>
              <a:rPr lang="en-US" altLang="zh-CN" sz="30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當用對準公平的砝碼、公平的升鬥。這樣，在耶和華你　神所賜你的地上，你的日子就可以長久。</a:t>
            </a:r>
            <a:endParaRPr lang="en-US" altLang="zh-CN" sz="30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00000"/>
              </a:lnSpc>
              <a:buNone/>
            </a:pP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You </a:t>
            </a:r>
            <a:r>
              <a:rPr lang="en-US" altLang="zh-CN" b="1" kern="100" dirty="0">
                <a:latin typeface="微软雅黑" panose="020B0503020204020204" pitchFamily="34" charset="-122"/>
                <a:ea typeface="微软雅黑" panose="020B0503020204020204" pitchFamily="34" charset="-122"/>
                <a:cs typeface="Calibri" panose="020F0502020204030204" pitchFamily="34" charset="0"/>
              </a:rPr>
              <a:t>shall have a perfect and just weight, a perfect and just measure, that your days may be lengthened in the land which the Lord your God is giving you.</a:t>
            </a:r>
          </a:p>
        </p:txBody>
      </p:sp>
    </p:spTree>
    <p:extLst>
      <p:ext uri="{BB962C8B-B14F-4D97-AF65-F5344CB8AC3E}">
        <p14:creationId xmlns:p14="http://schemas.microsoft.com/office/powerpoint/2010/main" val="103308595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因爲行非義之事的人，都是耶和華你　神所憎惡的。” </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For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all who do such things, all who behave </a:t>
            </a:r>
            <a:r>
              <a:rPr lang="en-US" altLang="zh-CN" sz="3200" b="1" kern="100" dirty="0" err="1">
                <a:latin typeface="微软雅黑" panose="020B0503020204020204" pitchFamily="34" charset="-122"/>
                <a:ea typeface="微软雅黑" panose="020B0503020204020204" pitchFamily="34" charset="-122"/>
                <a:cs typeface="Calibri" panose="020F0502020204030204" pitchFamily="34" charset="0"/>
              </a:rPr>
              <a:t>unrighteously</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 are an abomination to the Lord your God.</a:t>
            </a:r>
          </a:p>
          <a:p>
            <a:pPr marL="0" indent="0" algn="just">
              <a:lnSpc>
                <a:spcPct val="112000"/>
              </a:lnSpc>
              <a:buNone/>
            </a:pPr>
            <a:r>
              <a:rPr lang="en-US" altLang="zh-CN" sz="32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你要記念你們出埃及的時候，亞瑪力人在路上怎樣待你。</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zh-CN" altLang="en-US" sz="32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Remember what Amalek did to you on the way as you were coming out of Egypt</a:t>
            </a: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2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39745753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Autofit/>
          </a:bodyPr>
          <a:lstStyle/>
          <a:p>
            <a:pPr marL="0" indent="0" algn="just">
              <a:lnSpc>
                <a:spcPct val="112000"/>
              </a:lnSpc>
              <a:buNone/>
            </a:pP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200" b="1" u="sng" kern="100" dirty="0" smtClean="0">
                <a:latin typeface="微软雅黑" panose="020B0503020204020204" pitchFamily="34" charset="-122"/>
                <a:ea typeface="微软雅黑" panose="020B0503020204020204" pitchFamily="34" charset="-122"/>
                <a:cs typeface="Calibri" panose="020F0502020204030204" pitchFamily="34" charset="0"/>
              </a:rPr>
              <a:t>申命記 </a:t>
            </a:r>
            <a:r>
              <a:rPr lang="en-US" altLang="zh-CN" sz="3200" b="1" u="sng" kern="100" dirty="0" smtClean="0">
                <a:latin typeface="微软雅黑" panose="020B0503020204020204" pitchFamily="34" charset="-122"/>
                <a:ea typeface="微软雅黑" panose="020B0503020204020204" pitchFamily="34" charset="-122"/>
                <a:cs typeface="Calibri" panose="020F0502020204030204" pitchFamily="34" charset="0"/>
              </a:rPr>
              <a:t>Deuteronomy </a:t>
            </a:r>
            <a:r>
              <a:rPr lang="en-US" altLang="zh-CN" sz="3200" b="1" u="sng" kern="100" dirty="0">
                <a:latin typeface="微软雅黑" panose="020B0503020204020204" pitchFamily="34" charset="-122"/>
                <a:ea typeface="微软雅黑" panose="020B0503020204020204" pitchFamily="34" charset="-122"/>
                <a:cs typeface="Calibri" panose="020F0502020204030204" pitchFamily="34" charset="0"/>
              </a:rPr>
              <a:t>25:1-19】</a:t>
            </a:r>
          </a:p>
          <a:p>
            <a:pPr marL="0" indent="0" algn="just">
              <a:lnSpc>
                <a:spcPct val="112000"/>
              </a:lnSpc>
              <a:buNone/>
            </a:pPr>
            <a:r>
              <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他們在路上遇見你，趁你疲乏困倦，擊殺你盡後邊軟弱的人，幷不敬畏　神。</a:t>
            </a:r>
            <a:endParaRPr lang="en-US" altLang="zh-CN" sz="32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12000"/>
              </a:lnSpc>
              <a:buNone/>
            </a:pPr>
            <a:r>
              <a:rPr lang="en-US" altLang="zh-CN" sz="3200" b="1" kern="100" dirty="0" smtClean="0">
                <a:latin typeface="微软雅黑" panose="020B0503020204020204" pitchFamily="34" charset="-122"/>
                <a:ea typeface="微软雅黑" panose="020B0503020204020204" pitchFamily="34" charset="-122"/>
                <a:cs typeface="Calibri" panose="020F0502020204030204" pitchFamily="34" charset="0"/>
              </a:rPr>
              <a:t>how </a:t>
            </a:r>
            <a:r>
              <a:rPr lang="en-US" altLang="zh-CN" sz="3200" b="1" kern="100" dirty="0">
                <a:latin typeface="微软雅黑" panose="020B0503020204020204" pitchFamily="34" charset="-122"/>
                <a:ea typeface="微软雅黑" panose="020B0503020204020204" pitchFamily="34" charset="-122"/>
                <a:cs typeface="Calibri" panose="020F0502020204030204" pitchFamily="34" charset="0"/>
              </a:rPr>
              <a:t>he met you on the way and attacked your rear ranks, all the stragglers at your rear, when you were tired and weary; and he did not fear God.</a:t>
            </a:r>
          </a:p>
        </p:txBody>
      </p:sp>
    </p:spTree>
    <p:extLst>
      <p:ext uri="{BB962C8B-B14F-4D97-AF65-F5344CB8AC3E}">
        <p14:creationId xmlns:p14="http://schemas.microsoft.com/office/powerpoint/2010/main" val="319985227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15168</TotalTime>
  <Words>1001</Words>
  <Application>Microsoft Office PowerPoint</Application>
  <PresentationFormat>全屏显示(4:3)</PresentationFormat>
  <Paragraphs>82</Paragraphs>
  <Slides>15</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15</vt:i4>
      </vt:variant>
    </vt:vector>
  </HeadingPairs>
  <TitlesOfParts>
    <vt:vector size="22"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1489</cp:revision>
  <dcterms:created xsi:type="dcterms:W3CDTF">2014-02-25T17:54:08Z</dcterms:created>
  <dcterms:modified xsi:type="dcterms:W3CDTF">2022-05-20T21:02:25Z</dcterms:modified>
</cp:coreProperties>
</file>