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18"/>
  </p:notesMasterIdLst>
  <p:handoutMasterIdLst>
    <p:handoutMasterId r:id="rId19"/>
  </p:handoutMasterIdLst>
  <p:sldIdLst>
    <p:sldId id="2866" r:id="rId2"/>
    <p:sldId id="3485" r:id="rId3"/>
    <p:sldId id="3486" r:id="rId4"/>
    <p:sldId id="3487" r:id="rId5"/>
    <p:sldId id="3488" r:id="rId6"/>
    <p:sldId id="3489" r:id="rId7"/>
    <p:sldId id="3490" r:id="rId8"/>
    <p:sldId id="3491" r:id="rId9"/>
    <p:sldId id="3492" r:id="rId10"/>
    <p:sldId id="3493" r:id="rId11"/>
    <p:sldId id="3494" r:id="rId12"/>
    <p:sldId id="3495" r:id="rId13"/>
    <p:sldId id="2916" r:id="rId14"/>
    <p:sldId id="3356" r:id="rId15"/>
    <p:sldId id="3428" r:id="rId16"/>
    <p:sldId id="1098" r:id="rId17"/>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4565" autoAdjust="0"/>
    <p:restoredTop sz="94660"/>
  </p:normalViewPr>
  <p:slideViewPr>
    <p:cSldViewPr>
      <p:cViewPr varScale="1">
        <p:scale>
          <a:sx n="77" d="100"/>
          <a:sy n="77" d="100"/>
        </p:scale>
        <p:origin x="132" y="81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2022/12/9</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2022/12/9</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2022/12/9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2022/12/9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2022/12/9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2022/12/9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2022/12/9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2022/12/9</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2022/12/9</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2022/12/9</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2022/12/9</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2022/12/9</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2022/12/9</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2022/12/9</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11:1-23】</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夏琐王耶宾听见这事，就打发人去见玛顿王约巴、伸仑王、押煞王</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it came to pass, when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Jabin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king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Hazor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heard these things, that he sent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Jobab</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king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Madon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to the king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Shimron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to the king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Achshaph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与北方山地、基尼烈南边的亚拉巴高原，并西边多珥山冈的诸王</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900" b="1" kern="100" dirty="0">
                <a:latin typeface="微软雅黑" panose="020B0503020204020204" pitchFamily="34" charset="-122"/>
                <a:ea typeface="微软雅黑" panose="020B0503020204020204" pitchFamily="34" charset="-122"/>
                <a:cs typeface="Calibri" panose="020F0502020204030204" pitchFamily="34" charset="0"/>
              </a:rPr>
              <a:t>and </a:t>
            </a:r>
            <a:r>
              <a:rPr lang="en-US" altLang="zh-CN" sz="2900" b="1" kern="100" dirty="0">
                <a:latin typeface="微软雅黑" panose="020B0503020204020204" pitchFamily="34" charset="-122"/>
                <a:ea typeface="微软雅黑" panose="020B0503020204020204" pitchFamily="34" charset="-122"/>
                <a:cs typeface="Calibri" panose="020F0502020204030204" pitchFamily="34" charset="0"/>
              </a:rPr>
              <a:t>to the kings who were from the north, in the mountains, in the plain south of </a:t>
            </a:r>
            <a:r>
              <a:rPr lang="en-US" altLang="zh-CN" sz="2900" b="1" kern="100" dirty="0" err="1">
                <a:latin typeface="微软雅黑" panose="020B0503020204020204" pitchFamily="34" charset="-122"/>
                <a:ea typeface="微软雅黑" panose="020B0503020204020204" pitchFamily="34" charset="-122"/>
                <a:cs typeface="Calibri" panose="020F0502020204030204" pitchFamily="34" charset="0"/>
              </a:rPr>
              <a:t>Chinneroth</a:t>
            </a:r>
            <a:r>
              <a:rPr lang="en-US" altLang="zh-CN" sz="2900" b="1" kern="100" dirty="0">
                <a:latin typeface="微软雅黑" panose="020B0503020204020204" pitchFamily="34" charset="-122"/>
                <a:ea typeface="微软雅黑" panose="020B0503020204020204" pitchFamily="34" charset="-122"/>
                <a:cs typeface="Calibri" panose="020F0502020204030204" pitchFamily="34" charset="0"/>
              </a:rPr>
              <a:t>, in the lowland, and in the heights of </a:t>
            </a:r>
            <a:r>
              <a:rPr lang="en-US" altLang="zh-CN" sz="2900" b="1" kern="100" dirty="0" err="1">
                <a:latin typeface="微软雅黑" panose="020B0503020204020204" pitchFamily="34" charset="-122"/>
                <a:ea typeface="微软雅黑" panose="020B0503020204020204" pitchFamily="34" charset="-122"/>
                <a:cs typeface="Calibri" panose="020F0502020204030204" pitchFamily="34" charset="0"/>
              </a:rPr>
              <a:t>Dor</a:t>
            </a:r>
            <a:r>
              <a:rPr lang="en-US" altLang="zh-CN" sz="2900" b="1" kern="100" dirty="0">
                <a:latin typeface="微软雅黑" panose="020B0503020204020204" pitchFamily="34" charset="-122"/>
                <a:ea typeface="微软雅黑" panose="020B0503020204020204" pitchFamily="34" charset="-122"/>
                <a:cs typeface="Calibri" panose="020F0502020204030204" pitchFamily="34" charset="0"/>
              </a:rPr>
              <a:t> on the west,</a:t>
            </a:r>
          </a:p>
        </p:txBody>
      </p:sp>
    </p:spTree>
    <p:extLst>
      <p:ext uri="{BB962C8B-B14F-4D97-AF65-F5344CB8AC3E}">
        <p14:creationId xmlns:p14="http://schemas.microsoft.com/office/powerpoint/2010/main" val="7163159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11:1-23】</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因为耶和华的意思是要使他们心里刚硬，来与以色列人争战，好叫他们尽被杀灭，不蒙怜悯，正如耶和华所吩咐摩西的</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For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it was of the Lord to harden their hearts, that they should come against Israel in battle, that He might utterly destroy them, and that they might receive no mercy, but that He might destroy them, as the Lord had commanded Moses</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34530603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11:1-23】</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当时约书亚来到，将住山地、希伯仑、底璧、亚拿伯、犹大山地、以色列山地所有的亚衲族人剪除了。约书亚将他们和他们的城邑尽都毁灭</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that time Joshua came and cut off the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Anakim</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from the mountains: from Hebron, from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Debir</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from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Anab</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from all the mountains of Judah, and from all the mountains of Israel; Joshua utterly destroyed them with their cities</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00493004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00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11:1-23】</a:t>
            </a:r>
          </a:p>
          <a:p>
            <a:pPr marL="0" indent="0" algn="just">
              <a:lnSpc>
                <a:spcPct val="100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在以色列人的地没有留下一个亚衲族人，只在迦萨、迦特和亚实突有留下的。</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None of the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Anakim</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were left in the land of the children of Israel; they remained only in Gaza, in Gath, and in Ashdod.</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这样，约书亚照着耶和华所吩咐摩西的一切话，夺了那全地，就按着以色列支派的宗族，将地分给他们为业。于是国中太平没有争战了。</a:t>
            </a:r>
          </a:p>
          <a:p>
            <a:pPr marL="0" indent="0" algn="just">
              <a:lnSpc>
                <a:spcPct val="100000"/>
              </a:lnSpc>
              <a:buNone/>
            </a:pP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So Joshua took the whole land, according to all that the Lord had said to Moses; and Joshua gave it as an inheritance to Israel according to their divisions by their tribes. Then the land rested from war.</a:t>
            </a:r>
          </a:p>
        </p:txBody>
      </p:sp>
    </p:spTree>
    <p:extLst>
      <p:ext uri="{BB962C8B-B14F-4D97-AF65-F5344CB8AC3E}">
        <p14:creationId xmlns:p14="http://schemas.microsoft.com/office/powerpoint/2010/main" val="141183420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   经文简述：</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5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I</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北方诸国向以色列争战（</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1-5</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a:t>
            </a:r>
          </a:p>
          <a:p>
            <a:pPr marL="0" indent="0" algn="just">
              <a:lnSpc>
                <a:spcPct val="15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II</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神给约书亚的应许，让以色列人刚强迎战强大的迦南人（</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6</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a:t>
            </a:r>
          </a:p>
          <a:p>
            <a:pPr marL="0" indent="0" algn="just">
              <a:lnSpc>
                <a:spcPct val="15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III</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以色列的胜利（</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7-9</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a:t>
            </a:r>
          </a:p>
          <a:p>
            <a:pPr marL="0" indent="0" algn="just">
              <a:lnSpc>
                <a:spcPct val="15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IV</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以色列人夺取仇敌的城市（</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10-15</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a:t>
            </a:r>
          </a:p>
          <a:p>
            <a:pPr marL="0" indent="0" algn="just">
              <a:lnSpc>
                <a:spcPct val="15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V</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以色列人剿灭亚衲族人（巨人）（</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21</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22</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a:t>
            </a:r>
          </a:p>
          <a:p>
            <a:pPr marL="0" indent="0" algn="just">
              <a:lnSpc>
                <a:spcPct val="15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VI</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战争结束，和平到来（</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16-20</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23</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41344166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与</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仇敌争战</a:t>
            </a:r>
          </a:p>
          <a:p>
            <a:pPr marL="0" indent="0" algn="just">
              <a:lnSpc>
                <a:spcPct val="150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仇敌的势力由弱到强</a:t>
            </a:r>
          </a:p>
          <a:p>
            <a:pPr marL="0" indent="0" algn="just">
              <a:lnSpc>
                <a:spcPct val="150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不可奢望仇敌自己退却</a:t>
            </a:r>
          </a:p>
          <a:p>
            <a:pPr marL="0" indent="0" algn="just">
              <a:lnSpc>
                <a:spcPct val="150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争战的信心要由小到大</a:t>
            </a:r>
          </a:p>
          <a:p>
            <a:pPr marL="0" indent="0" algn="just">
              <a:lnSpc>
                <a:spcPct val="150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争战的勇气由小到大</a:t>
            </a:r>
          </a:p>
          <a:p>
            <a:pPr marL="0" indent="0" algn="just">
              <a:lnSpc>
                <a:spcPct val="150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人的责任（主动性）由小到大</a:t>
            </a:r>
          </a:p>
          <a:p>
            <a:pPr marL="0" indent="0" algn="just">
              <a:lnSpc>
                <a:spcPct val="150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长期的争战中的持守和坚毅</a:t>
            </a:r>
          </a:p>
        </p:txBody>
      </p:sp>
    </p:spTree>
    <p:extLst>
      <p:ext uri="{BB962C8B-B14F-4D97-AF65-F5344CB8AC3E}">
        <p14:creationId xmlns:p14="http://schemas.microsoft.com/office/powerpoint/2010/main" val="191656643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和平</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的到来</a:t>
            </a:r>
          </a:p>
          <a:p>
            <a:pPr marL="0" indent="0" algn="just">
              <a:lnSpc>
                <a:spcPct val="200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先建立次序，再有和平</a:t>
            </a:r>
          </a:p>
          <a:p>
            <a:pPr marL="0" indent="0" algn="just">
              <a:lnSpc>
                <a:spcPct val="200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先有清洁，后有和平</a:t>
            </a:r>
          </a:p>
          <a:p>
            <a:pPr marL="0" indent="0" algn="just">
              <a:lnSpc>
                <a:spcPct val="200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先拆毁，后重建</a:t>
            </a:r>
          </a:p>
        </p:txBody>
      </p:sp>
    </p:spTree>
    <p:extLst>
      <p:ext uri="{BB962C8B-B14F-4D97-AF65-F5344CB8AC3E}">
        <p14:creationId xmlns:p14="http://schemas.microsoft.com/office/powerpoint/2010/main" val="292056523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3000"/>
              </a:lnSpc>
              <a:spcAft>
                <a:spcPts val="0"/>
              </a:spcAft>
              <a:buNone/>
            </a:pPr>
            <a:r>
              <a:rPr lang="zh-CN" altLang="en-US" b="1" u="sng" kern="100" dirty="0" smtClean="0">
                <a:latin typeface="微软雅黑" panose="020B0503020204020204" pitchFamily="34" charset="-122"/>
                <a:ea typeface="微软雅黑" panose="020B0503020204020204" pitchFamily="34" charset="-122"/>
                <a:cs typeface="Calibri" panose="020F0502020204030204" pitchFamily="34" charset="0"/>
              </a:rPr>
              <a:t>分享讨论</a:t>
            </a:r>
            <a:endParaRPr lang="en-US" altLang="zh-CN"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1)	</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分享自己“属灵争战”的经历：自己因真理的缘故与抵挡神的人（或异端）的争战经历，抵挡的势力怎样由弱到强，自己的争战的信心和力量怎样在神的带领下由弱到强？</a:t>
            </a:r>
          </a:p>
          <a:p>
            <a:pPr marL="0" indent="0" algn="just">
              <a:lnSpc>
                <a:spcPct val="120000"/>
              </a:lnSpc>
              <a:buNone/>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2)	</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分享自己“属灵争战”的经历：自己曾因没有坚持真道而一味地“息事宁人”，结果为日后留下祸患的经历？</a:t>
            </a:r>
          </a:p>
          <a:p>
            <a:pPr marL="0" indent="0" algn="just">
              <a:lnSpc>
                <a:spcPct val="120000"/>
              </a:lnSpc>
              <a:buNone/>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3)	</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雅各曾与神整夜摔跤。分享自己曾与神“摔跤”，以及自己最终与神和平，与神和好的经历（如有）。从此经历中，我对神的认识，以及对自己的认识发生怎样的改变？</a:t>
            </a:r>
            <a:endParaRPr lang="zh-CN" altLang="en-US"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11:1-23】</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又去见东方和西方的迦南人，与山地的亚摩利人、赫人、比利洗人、耶布斯人，并黑门山根米斯巴地的希未人。</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to the Canaanites in the east and in the west, the Amorite, the Hittite,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Perizzite</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Jebusite</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in the mountains, and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Hivite</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below Hermon in the land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Mizpah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这些王和他们的众军都出来，人数多如海边的沙，并有许多马匹、车辆。</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they went out, they and all their armies with them, as many people as the sand that is on the seashore in multitude, with very many horses and chariots</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730028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00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11:1-23】</a:t>
            </a:r>
          </a:p>
          <a:p>
            <a:pPr marL="0" indent="0" algn="just">
              <a:lnSpc>
                <a:spcPct val="100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这诸王会合，来到米伦水边，一同安营，要与以色列人争战。</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when all these kings had met together, they came and camped together at the waters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Merom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to fight against Israel.</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耶和华对约书亚说：“你不要因他们惧怕。明日这时，我必将他们交付以色列人全然杀了。你要砍断他们马的蹄筋，用火焚烧他们的车辆。”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But the Lord said to Joshua, “Do not be afraid because of them, for tomorrow about this time I will deliver all of them slain before Israel. You shall hamstring their horses and burn their chariots with fire.”</a:t>
            </a:r>
          </a:p>
        </p:txBody>
      </p:sp>
    </p:spTree>
    <p:extLst>
      <p:ext uri="{BB962C8B-B14F-4D97-AF65-F5344CB8AC3E}">
        <p14:creationId xmlns:p14="http://schemas.microsoft.com/office/powerpoint/2010/main" val="212879305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11:1-23】</a:t>
            </a:r>
          </a:p>
          <a:p>
            <a:pPr marL="0" indent="0" algn="just">
              <a:lnSpc>
                <a:spcPct val="100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于是约书亚率领一切兵丁，在米伦水边突然向前攻打他们。</a:t>
            </a:r>
            <a:r>
              <a:rPr lang="en-US" altLang="zh-CN" sz="2900" b="1" kern="100" dirty="0">
                <a:latin typeface="微软雅黑" panose="020B0503020204020204" pitchFamily="34" charset="-122"/>
                <a:ea typeface="微软雅黑" panose="020B0503020204020204" pitchFamily="34" charset="-122"/>
                <a:cs typeface="Calibri" panose="020F0502020204030204" pitchFamily="34" charset="0"/>
              </a:rPr>
              <a:t>So Joshua and all the people of war with him came against them suddenly by the waters of </a:t>
            </a:r>
            <a:r>
              <a:rPr lang="en-US" altLang="zh-CN" sz="2900" b="1" kern="100" dirty="0" err="1">
                <a:latin typeface="微软雅黑" panose="020B0503020204020204" pitchFamily="34" charset="-122"/>
                <a:ea typeface="微软雅黑" panose="020B0503020204020204" pitchFamily="34" charset="-122"/>
                <a:cs typeface="Calibri" panose="020F0502020204030204" pitchFamily="34" charset="0"/>
              </a:rPr>
              <a:t>Merom</a:t>
            </a:r>
            <a:r>
              <a:rPr lang="en-US" altLang="zh-CN" sz="2900" b="1" kern="100" dirty="0">
                <a:latin typeface="微软雅黑" panose="020B0503020204020204" pitchFamily="34" charset="-122"/>
                <a:ea typeface="微软雅黑" panose="020B0503020204020204" pitchFamily="34" charset="-122"/>
                <a:cs typeface="Calibri" panose="020F0502020204030204" pitchFamily="34" charset="0"/>
              </a:rPr>
              <a:t>, and they attacked them.</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耶和华将他们交在以色列人手里，以色列人就击杀他们，追赶他们到西顿大城，到米斯利弗玛音，直到东边米斯巴的平原，将他们击杀，没有留下一个。</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the Lord delivered them into the hand of Israel, who defeated them and chased them to Greater Sidon, to the Brook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Misrephoth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to the Valley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Mizpah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eastward; they attacked them until they left none of them remaining.</a:t>
            </a:r>
          </a:p>
        </p:txBody>
      </p:sp>
    </p:spTree>
    <p:extLst>
      <p:ext uri="{BB962C8B-B14F-4D97-AF65-F5344CB8AC3E}">
        <p14:creationId xmlns:p14="http://schemas.microsoft.com/office/powerpoint/2010/main" val="320374637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11:1-23】</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约书亚就照耶和华所吩咐他的去行，砍断他们马的蹄筋，用火焚烧他们的车辆。</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So Joshua did to them as the Lord had told him: he hamstrung their horses and burned their chariots with fire.</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当时约书亚转回夺了夏琐，用刀击杀夏琐王，素来夏琐在这诸国中是为首的。</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Joshua turned back at that time and took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Hazor</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and struck its king with the sword; for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Hazor</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was formerly the head of all those kingdoms</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89719948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11:1-23】</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约书亚夺了这些王的一切城邑，擒获其中的诸王，用刀击杀他们，将他们尽行杀灭，正如耶和华仆人摩西所吩咐的。</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all the cities of those kings, and all their kings, Joshua took and struck with the edge of the sword. He utterly destroyed them, as Moses the servant of the Lord had commanded.</a:t>
            </a:r>
          </a:p>
          <a:p>
            <a:pPr marL="0" indent="0" algn="just">
              <a:lnSpc>
                <a:spcPct val="100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至于造在山冈上的城，除了夏琐以外，以色列人都没有焚烧。约书亚只将夏琐焚烧了。</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But as for the cities that stood on their mounds, Israel burned none of them, except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Hazor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only, which Joshua burned</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18617241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29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29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2900" b="1" u="sng" kern="100" dirty="0">
                <a:latin typeface="微软雅黑" panose="020B0503020204020204" pitchFamily="34" charset="-122"/>
                <a:ea typeface="微软雅黑" panose="020B0503020204020204" pitchFamily="34" charset="-122"/>
                <a:cs typeface="Calibri" panose="020F0502020204030204" pitchFamily="34" charset="0"/>
              </a:rPr>
              <a:t>Joshua 11:1-23】</a:t>
            </a:r>
          </a:p>
          <a:p>
            <a:pPr marL="0" indent="0" algn="just">
              <a:lnSpc>
                <a:spcPct val="112000"/>
              </a:lnSpc>
              <a:buNone/>
            </a:pPr>
            <a:r>
              <a:rPr lang="en-US" altLang="zh-CN" sz="2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2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那些城邑所有的财物和牲畜，以色列人都取为自己的掠物；惟有一切人口都用刀击杀，直到杀尽。凡有气息的没有留下一个。</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And all the spoil of these cities and the livestock, the children of Israel took as booty for themselves; but they struck every man with the edge of the sword until they had destroyed them, and they left none breathing.</a:t>
            </a:r>
          </a:p>
          <a:p>
            <a:pPr marL="0" indent="0" algn="just">
              <a:lnSpc>
                <a:spcPct val="112000"/>
              </a:lnSpc>
              <a:buNone/>
            </a:pPr>
            <a:r>
              <a:rPr lang="en-US" altLang="zh-CN" sz="2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2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耶和华怎样吩咐他仆人摩西，摩西就照样吩咐约书亚，约书亚也照样行。凡耶和华所吩咐摩西的，约书亚没有一件懈怠不行的。</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As the Lord had commanded Moses his servant, so Moses commanded Joshua, and so Joshua did. He left nothing undone of all that the Lord had commanded Moses.</a:t>
            </a:r>
          </a:p>
        </p:txBody>
      </p:sp>
    </p:spTree>
    <p:extLst>
      <p:ext uri="{BB962C8B-B14F-4D97-AF65-F5344CB8AC3E}">
        <p14:creationId xmlns:p14="http://schemas.microsoft.com/office/powerpoint/2010/main" val="309963147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11:1-23】</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约书亚夺了那全地，就是山地、一带南地、歌珊全地、高原、亚拉巴、以色列的山地和山下的高原。</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Thus Joshua took all this land: the mountain country, all the South, all the land of Goshen, the lowland, and the Jordan plain—the mountains of Israel and its lowlands,</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从上西珥的哈拉山，直到黑门山下黎巴嫩平原的巴力迦得，并且擒获那些地的诸王，将他们杀死</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from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Mount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Halak</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the ascent to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Seir</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even as far as Baal Gad in the Valley of Lebanon below Mount Hermon. He captured all their kings, and struck them down and killed them.</a:t>
            </a:r>
          </a:p>
        </p:txBody>
      </p:sp>
    </p:spTree>
    <p:extLst>
      <p:ext uri="{BB962C8B-B14F-4D97-AF65-F5344CB8AC3E}">
        <p14:creationId xmlns:p14="http://schemas.microsoft.com/office/powerpoint/2010/main" val="143973077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11:1-23】</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约书亚和这诸王争战了许多年日</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Joshua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made war a long time with all those kings.</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除了基遍的希未人之外，没有一城与以色列人讲和的，都是以色列人争战夺来的</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There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was not a city that made peace with the children of Israel, except the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Hivites</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the inhabitants of Gibeon. All the others they took in battle.</a:t>
            </a:r>
          </a:p>
        </p:txBody>
      </p:sp>
    </p:spTree>
    <p:extLst>
      <p:ext uri="{BB962C8B-B14F-4D97-AF65-F5344CB8AC3E}">
        <p14:creationId xmlns:p14="http://schemas.microsoft.com/office/powerpoint/2010/main" val="232321893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16658</TotalTime>
  <Words>1602</Words>
  <Application>Microsoft Office PowerPoint</Application>
  <PresentationFormat>全屏显示(4:3)</PresentationFormat>
  <Paragraphs>66</Paragraphs>
  <Slides>16</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16</vt:i4>
      </vt:variant>
    </vt:vector>
  </HeadingPairs>
  <TitlesOfParts>
    <vt:vector size="23" baseType="lpstr">
      <vt:lpstr>新細明體</vt:lpstr>
      <vt:lpstr>宋体</vt:lpstr>
      <vt:lpstr>微软雅黑</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1626</cp:revision>
  <dcterms:created xsi:type="dcterms:W3CDTF">2014-02-25T17:54:08Z</dcterms:created>
  <dcterms:modified xsi:type="dcterms:W3CDTF">2022-12-09T19:33:39Z</dcterms:modified>
</cp:coreProperties>
</file>