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0"/>
  </p:notesMasterIdLst>
  <p:handoutMasterIdLst>
    <p:handoutMasterId r:id="rId21"/>
  </p:handoutMasterIdLst>
  <p:sldIdLst>
    <p:sldId id="2866" r:id="rId2"/>
    <p:sldId id="3582" r:id="rId3"/>
    <p:sldId id="3583" r:id="rId4"/>
    <p:sldId id="3584" r:id="rId5"/>
    <p:sldId id="3585" r:id="rId6"/>
    <p:sldId id="3586" r:id="rId7"/>
    <p:sldId id="3587" r:id="rId8"/>
    <p:sldId id="3588" r:id="rId9"/>
    <p:sldId id="3589" r:id="rId10"/>
    <p:sldId id="3590" r:id="rId11"/>
    <p:sldId id="3591" r:id="rId12"/>
    <p:sldId id="3592" r:id="rId13"/>
    <p:sldId id="3593" r:id="rId14"/>
    <p:sldId id="3594" r:id="rId15"/>
    <p:sldId id="3581" r:id="rId16"/>
    <p:sldId id="3356" r:id="rId17"/>
    <p:sldId id="3595" r:id="rId18"/>
    <p:sldId id="1098" r:id="rId19"/>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4565" autoAdjust="0"/>
    <p:restoredTop sz="94660"/>
  </p:normalViewPr>
  <p:slideViewPr>
    <p:cSldViewPr>
      <p:cViewPr>
        <p:scale>
          <a:sx n="110" d="100"/>
          <a:sy n="110" d="100"/>
        </p:scale>
        <p:origin x="-1644" y="-18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2023/4/14</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2023/4/14</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2023/4/14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2023/4/14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2023/4/14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2023/4/14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2023/4/14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2023/4/14</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2023/4/14</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2023/4/14</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2023/4/14</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2023/4/14</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2023/4/14</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2023/4/14</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Joshua 18:1-28】</a:t>
            </a:r>
          </a:p>
          <a:p>
            <a:pPr marL="0" indent="0" algn="just">
              <a:lnSpc>
                <a:spcPct val="112000"/>
              </a:lnSpc>
              <a:buNone/>
            </a:pPr>
            <a:r>
              <a:rPr lang="en-US" altLang="zh-CN"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以色列的全会众都聚集在示罗，把会幕设立在那里，那地已经被他们制伏了</a:t>
            </a:r>
            <a:r>
              <a:rPr lang="zh-CN" altLang="en-US"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the whole congregation of the children of Israel assembled together at Shiloh, and set up the tabernacle of meeting there. And the land was subdued before them.</a:t>
            </a:r>
          </a:p>
          <a:p>
            <a:pPr marL="0" indent="0" algn="just">
              <a:lnSpc>
                <a:spcPct val="112000"/>
              </a:lnSpc>
              <a:buNone/>
            </a:pPr>
            <a:r>
              <a:rPr lang="en-US" altLang="zh-CN"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以色列人中其余的七个支派，还没有分给他们地业</a:t>
            </a:r>
            <a:r>
              <a:rPr lang="zh-CN" altLang="en-US"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there remained among the children of Israel seven tribes which had not yet received their inheritance.</a:t>
            </a:r>
          </a:p>
        </p:txBody>
      </p:sp>
    </p:spTree>
    <p:extLst>
      <p:ext uri="{BB962C8B-B14F-4D97-AF65-F5344CB8AC3E}">
        <p14:creationId xmlns:p14="http://schemas.microsoft.com/office/powerpoint/2010/main" val="7163159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Joshua 18:1-28】</a:t>
            </a:r>
          </a:p>
          <a:p>
            <a:pPr marL="0" indent="0" algn="just">
              <a:lnSpc>
                <a:spcPct val="112000"/>
              </a:lnSpc>
              <a:buNone/>
            </a:pPr>
            <a:r>
              <a:rPr lang="en-US" altLang="zh-CN"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又往北通到隐示麦，达到亚都冥坡对面的基利绿。又下到流便之子波罕的磐石</a:t>
            </a:r>
            <a:r>
              <a:rPr lang="zh-CN" altLang="en-US"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it went around from the north, went out to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En</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Shemesh</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and extended toward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Geliloth</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which is before the Ascent of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Adummim</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and descended to the stone of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Bohan</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the son of Reuben.</a:t>
            </a:r>
          </a:p>
          <a:p>
            <a:pPr marL="0" indent="0" algn="just">
              <a:lnSpc>
                <a:spcPct val="112000"/>
              </a:lnSpc>
              <a:buNone/>
            </a:pPr>
            <a:r>
              <a:rPr lang="en-US" altLang="zh-CN"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又接连到亚拉巴对面，往北下到亚拉巴</a:t>
            </a:r>
            <a:r>
              <a:rPr lang="zh-CN" altLang="en-US"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it passed along toward the north side of Arabah, and went down to Arabah</a:t>
            </a:r>
            <a:r>
              <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49155924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000" b="1" u="sng" kern="100" spc="100" dirty="0">
                <a:latin typeface="微软雅黑" panose="020B0503020204020204" pitchFamily="34" charset="-122"/>
                <a:ea typeface="微软雅黑" panose="020B0503020204020204" pitchFamily="34" charset="-122"/>
                <a:cs typeface="Calibri" panose="020F0502020204030204" pitchFamily="34" charset="0"/>
              </a:rPr>
              <a:t>Joshua 18:1-28】</a:t>
            </a:r>
          </a:p>
          <a:p>
            <a:pPr marL="0" indent="0" algn="just">
              <a:lnSpc>
                <a:spcPct val="112000"/>
              </a:lnSpc>
              <a:buNone/>
            </a:pPr>
            <a:r>
              <a:rPr lang="en-US" altLang="zh-CN"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又接连到伯曷拉的北边，直通到盐海的北汊，就是约旦河的南头，这是南界</a:t>
            </a:r>
            <a:r>
              <a:rPr lang="zh-CN" altLang="en-US" sz="30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spc="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the border passed along to the north side of Beth </a:t>
            </a:r>
            <a:r>
              <a:rPr lang="en-US" altLang="zh-CN" b="1" kern="100" spc="100" dirty="0" err="1">
                <a:latin typeface="微软雅黑" panose="020B0503020204020204" pitchFamily="34" charset="-122"/>
                <a:ea typeface="微软雅黑" panose="020B0503020204020204" pitchFamily="34" charset="-122"/>
                <a:cs typeface="Calibri" panose="020F0502020204030204" pitchFamily="34" charset="0"/>
              </a:rPr>
              <a:t>Hoglah</a:t>
            </a: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 then the border ended at the north bay at the Salt Sea, at the south end of the Jordan. This was the southern boundary.</a:t>
            </a:r>
          </a:p>
          <a:p>
            <a:pPr marL="0" indent="0" algn="just">
              <a:lnSpc>
                <a:spcPct val="112000"/>
              </a:lnSpc>
              <a:buNone/>
            </a:pPr>
            <a:r>
              <a:rPr lang="en-US" altLang="zh-CN"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东界，是约旦河。这是便雅悯人按着宗族，照他们四围的交界所得的地业。</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The Jordan was its border on the east side. This was the inheritance of the children of Benjamin, according to its boundaries all around, according to their families.</a:t>
            </a:r>
          </a:p>
        </p:txBody>
      </p:sp>
    </p:spTree>
    <p:extLst>
      <p:ext uri="{BB962C8B-B14F-4D97-AF65-F5344CB8AC3E}">
        <p14:creationId xmlns:p14="http://schemas.microsoft.com/office/powerpoint/2010/main" val="149155924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Joshua 18:1-28】</a:t>
            </a:r>
          </a:p>
          <a:p>
            <a:pPr marL="0" indent="0" algn="just">
              <a:lnSpc>
                <a:spcPct val="112000"/>
              </a:lnSpc>
              <a:buNone/>
            </a:pPr>
            <a:r>
              <a:rPr lang="en-US" altLang="zh-CN"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便雅悯支派按着宗族所得的城邑，就是耶利哥、伯曷拉、伊麦基悉</a:t>
            </a:r>
            <a:r>
              <a:rPr lang="zh-CN" altLang="en-US"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the cities of the tribe of the children of Benjamin, according to their families, were Jericho, Beth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Hoglah</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Emek</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Keziz</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伯亚拉巴、洗玛脸、伯特利</a:t>
            </a:r>
            <a:r>
              <a:rPr lang="zh-CN" altLang="en-US"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rPr>
              <a:t>Beth </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Arabah,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Zemaraim</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Bethel,</a:t>
            </a:r>
          </a:p>
          <a:p>
            <a:pPr marL="0" indent="0" algn="just">
              <a:lnSpc>
                <a:spcPct val="112000"/>
              </a:lnSpc>
              <a:buNone/>
            </a:pPr>
            <a:r>
              <a:rPr lang="en-US" altLang="zh-CN"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亚文、巴拉、俄弗拉</a:t>
            </a:r>
            <a:r>
              <a:rPr lang="zh-CN" altLang="en-US"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spc="100" dirty="0" err="1" smtClean="0">
                <a:latin typeface="微软雅黑" panose="020B0503020204020204" pitchFamily="34" charset="-122"/>
                <a:ea typeface="微软雅黑" panose="020B0503020204020204" pitchFamily="34" charset="-122"/>
                <a:cs typeface="Calibri" panose="020F0502020204030204" pitchFamily="34" charset="0"/>
              </a:rPr>
              <a:t>Avim</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Parah</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Ophrah</a:t>
            </a:r>
            <a:r>
              <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49155924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Joshua 18:1-28】</a:t>
            </a:r>
          </a:p>
          <a:p>
            <a:pPr marL="0" indent="0" algn="just">
              <a:lnSpc>
                <a:spcPct val="112000"/>
              </a:lnSpc>
              <a:buNone/>
            </a:pPr>
            <a:r>
              <a:rPr lang="en-US" altLang="zh-CN"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基法阿摩尼、俄弗尼、迦巴，共十二座城，还有属城的村庄</a:t>
            </a:r>
            <a:r>
              <a:rPr lang="zh-CN" altLang="en-US"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spc="100" dirty="0" err="1" smtClean="0">
                <a:latin typeface="微软雅黑" panose="020B0503020204020204" pitchFamily="34" charset="-122"/>
                <a:ea typeface="微软雅黑" panose="020B0503020204020204" pitchFamily="34" charset="-122"/>
                <a:cs typeface="Calibri" panose="020F0502020204030204" pitchFamily="34" charset="0"/>
              </a:rPr>
              <a:t>Chephar</a:t>
            </a:r>
            <a:r>
              <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Haammoni</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Ophni</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Gaba</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twelve cities with their villages;</a:t>
            </a:r>
          </a:p>
          <a:p>
            <a:pPr marL="0" indent="0" algn="just">
              <a:lnSpc>
                <a:spcPct val="112000"/>
              </a:lnSpc>
              <a:buNone/>
            </a:pPr>
            <a:r>
              <a:rPr lang="en-US" altLang="zh-CN"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又有基遍、拉玛、比录</a:t>
            </a:r>
            <a:r>
              <a:rPr lang="zh-CN" altLang="en-US"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rPr>
              <a:t>Gibeon</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Ramah,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Beeroth</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米斯巴、基非拉、摩撒</a:t>
            </a:r>
            <a:r>
              <a:rPr lang="zh-CN" altLang="en-US"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spc="100" dirty="0" err="1" smtClean="0">
                <a:latin typeface="微软雅黑" panose="020B0503020204020204" pitchFamily="34" charset="-122"/>
                <a:ea typeface="微软雅黑" panose="020B0503020204020204" pitchFamily="34" charset="-122"/>
                <a:cs typeface="Calibri" panose="020F0502020204030204" pitchFamily="34" charset="0"/>
              </a:rPr>
              <a:t>Mizpah</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Chephirah</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Mozah</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利坚、伊利毗勒、他拉拉</a:t>
            </a:r>
            <a:r>
              <a:rPr lang="zh-CN" altLang="en-US"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spc="100" dirty="0" err="1" smtClean="0">
                <a:latin typeface="微软雅黑" panose="020B0503020204020204" pitchFamily="34" charset="-122"/>
                <a:ea typeface="微软雅黑" panose="020B0503020204020204" pitchFamily="34" charset="-122"/>
                <a:cs typeface="Calibri" panose="020F0502020204030204" pitchFamily="34" charset="0"/>
              </a:rPr>
              <a:t>Rekem</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Irpeel</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Taralah</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149155924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Joshua 18:1-28】</a:t>
            </a:r>
          </a:p>
          <a:p>
            <a:pPr marL="0" indent="0" algn="just">
              <a:lnSpc>
                <a:spcPct val="112000"/>
              </a:lnSpc>
              <a:buNone/>
            </a:pPr>
            <a:r>
              <a:rPr lang="en-US" altLang="zh-CN"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洗拉、以利弗、耶布斯（耶布斯就是耶路撒冷）、基比亚、基列，共十四座城，还有属城的村庄。这是便雅悯人按着宗族所得的地业。</a:t>
            </a:r>
          </a:p>
          <a:p>
            <a:pPr marL="0" indent="0" algn="just">
              <a:lnSpc>
                <a:spcPct val="112000"/>
              </a:lnSpc>
              <a:buNone/>
            </a:pP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Zelah</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Eleph</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Jebus</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(which is Jerusalem),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Gibeath</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Kirjath</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fourteen cities with their villages. This was the inheritance of the children of Benjamin according to their families.</a:t>
            </a:r>
          </a:p>
        </p:txBody>
      </p:sp>
    </p:spTree>
    <p:extLst>
      <p:ext uri="{BB962C8B-B14F-4D97-AF65-F5344CB8AC3E}">
        <p14:creationId xmlns:p14="http://schemas.microsoft.com/office/powerpoint/2010/main" val="149155924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spc="100" dirty="0" smtClean="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4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50000"/>
              </a:lnSpc>
              <a:buNone/>
            </a:pP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I</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会幕设立在示罗（</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1</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2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50000"/>
              </a:lnSpc>
              <a:buNone/>
            </a:pP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II</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约书亚鼓励那七个支派得他们的地业（</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2-7</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2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50000"/>
              </a:lnSpc>
              <a:buNone/>
            </a:pP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III</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差派人前去划明地势（</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8</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9</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2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50000"/>
              </a:lnSpc>
              <a:buNone/>
            </a:pP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IV</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拈阄给七个支派分产业（</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10</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2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50000"/>
              </a:lnSpc>
              <a:buNone/>
            </a:pP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V</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便雅悯支派所得的地业（</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11-20</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200" b="1" kern="100" spc="100" dirty="0" smtClean="0">
                <a:latin typeface="微软雅黑" panose="020B0503020204020204" pitchFamily="34" charset="-122"/>
                <a:ea typeface="微软雅黑" panose="020B0503020204020204" pitchFamily="34" charset="-122"/>
                <a:cs typeface="Calibri" panose="020F0502020204030204" pitchFamily="34" charset="0"/>
              </a:rPr>
              <a:t>）。以及</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其中的城邑（</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21-28</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节）</a:t>
            </a:r>
          </a:p>
        </p:txBody>
      </p:sp>
    </p:spTree>
    <p:extLst>
      <p:ext uri="{BB962C8B-B14F-4D97-AF65-F5344CB8AC3E}">
        <p14:creationId xmlns:p14="http://schemas.microsoft.com/office/powerpoint/2010/main" val="290865154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600" b="1" u="sng" kern="100" spc="100" dirty="0" smtClean="0">
                <a:latin typeface="微软雅黑" panose="020B0503020204020204" pitchFamily="34" charset="-122"/>
                <a:ea typeface="微软雅黑" panose="020B0503020204020204" pitchFamily="34" charset="-122"/>
                <a:cs typeface="Calibri" panose="020F0502020204030204" pitchFamily="34" charset="0"/>
              </a:rPr>
              <a:t>会</a:t>
            </a:r>
            <a:r>
              <a:rPr lang="zh-CN" altLang="en-US" sz="3600" b="1" u="sng" kern="100" spc="100" dirty="0">
                <a:latin typeface="微软雅黑" panose="020B0503020204020204" pitchFamily="34" charset="-122"/>
                <a:ea typeface="微软雅黑" panose="020B0503020204020204" pitchFamily="34" charset="-122"/>
                <a:cs typeface="Calibri" panose="020F0502020204030204" pitchFamily="34" charset="0"/>
              </a:rPr>
              <a:t>幕</a:t>
            </a:r>
            <a:r>
              <a:rPr lang="zh-CN" altLang="en-US" sz="3600" b="1" u="sng" kern="100" spc="100" dirty="0" smtClean="0">
                <a:latin typeface="微软雅黑" panose="020B0503020204020204" pitchFamily="34" charset="-122"/>
                <a:ea typeface="微软雅黑" panose="020B0503020204020204" pitchFamily="34" charset="-122"/>
                <a:cs typeface="Calibri" panose="020F0502020204030204" pitchFamily="34" charset="0"/>
              </a:rPr>
              <a:t>设立</a:t>
            </a:r>
            <a:endParaRPr lang="en-US" altLang="zh-CN" sz="36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600" b="1" u="sng" kern="100" spc="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r>
              <a:rPr lang="zh-CN" altLang="en-US" sz="36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spc="100" dirty="0" smtClean="0">
                <a:latin typeface="微软雅黑" panose="020B0503020204020204" pitchFamily="34" charset="-122"/>
                <a:ea typeface="微软雅黑" panose="020B0503020204020204" pitchFamily="34" charset="-122"/>
                <a:cs typeface="Calibri" panose="020F0502020204030204" pitchFamily="34" charset="0"/>
              </a:rPr>
              <a:t>中心</a:t>
            </a:r>
            <a:endParaRPr lang="en-US" altLang="zh-CN" sz="36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endParaRPr lang="zh-CN" altLang="en-US" sz="3600" b="1" kern="100" spc="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r>
              <a:rPr lang="zh-CN" altLang="en-US" sz="3600" b="1" kern="100" spc="100" dirty="0">
                <a:latin typeface="微软雅黑" panose="020B0503020204020204" pitchFamily="34" charset="-122"/>
                <a:ea typeface="微软雅黑" panose="020B0503020204020204" pitchFamily="34" charset="-122"/>
                <a:cs typeface="Calibri" panose="020F0502020204030204" pitchFamily="34" charset="0"/>
              </a:rPr>
              <a:t>	先制服仇敌，再设立会</a:t>
            </a:r>
            <a:r>
              <a:rPr lang="zh-CN" altLang="en-US" sz="3600" b="1" kern="100" spc="100" dirty="0" smtClean="0">
                <a:latin typeface="微软雅黑" panose="020B0503020204020204" pitchFamily="34" charset="-122"/>
                <a:ea typeface="微软雅黑" panose="020B0503020204020204" pitchFamily="34" charset="-122"/>
                <a:cs typeface="Calibri" panose="020F0502020204030204" pitchFamily="34" charset="0"/>
              </a:rPr>
              <a:t>幕</a:t>
            </a:r>
            <a:endParaRPr lang="en-US" altLang="zh-CN" sz="36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endParaRPr lang="zh-CN" altLang="en-US" sz="3600" b="1" kern="100" spc="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r>
              <a:rPr lang="zh-CN" altLang="en-US" sz="3600" b="1" kern="100" spc="100" dirty="0">
                <a:latin typeface="微软雅黑" panose="020B0503020204020204" pitchFamily="34" charset="-122"/>
                <a:ea typeface="微软雅黑" panose="020B0503020204020204" pitchFamily="34" charset="-122"/>
                <a:cs typeface="Calibri" panose="020F0502020204030204" pitchFamily="34" charset="0"/>
              </a:rPr>
              <a:t>	赶出仇敌之后，必须让神在心中作王。</a:t>
            </a:r>
          </a:p>
        </p:txBody>
      </p:sp>
    </p:spTree>
    <p:extLst>
      <p:ext uri="{BB962C8B-B14F-4D97-AF65-F5344CB8AC3E}">
        <p14:creationId xmlns:p14="http://schemas.microsoft.com/office/powerpoint/2010/main" val="191656643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600" b="1" u="sng" kern="100" spc="100" dirty="0" smtClean="0">
                <a:latin typeface="微软雅黑" panose="020B0503020204020204" pitchFamily="34" charset="-122"/>
                <a:ea typeface="微软雅黑" panose="020B0503020204020204" pitchFamily="34" charset="-122"/>
                <a:cs typeface="Calibri" panose="020F0502020204030204" pitchFamily="34" charset="0"/>
              </a:rPr>
              <a:t>分配产业</a:t>
            </a:r>
            <a:endParaRPr lang="en-US" altLang="zh-CN" sz="36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600" b="1" u="sng" kern="100" spc="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r>
              <a:rPr lang="zh-CN" altLang="en-US" sz="3600" b="1" kern="100" spc="100" dirty="0">
                <a:latin typeface="微软雅黑" panose="020B0503020204020204" pitchFamily="34" charset="-122"/>
                <a:ea typeface="微软雅黑" panose="020B0503020204020204" pitchFamily="34" charset="-122"/>
                <a:cs typeface="Calibri" panose="020F0502020204030204" pitchFamily="34" charset="0"/>
              </a:rPr>
              <a:t>	责备不积极“夺取产业”的七个</a:t>
            </a:r>
            <a:r>
              <a:rPr lang="zh-CN" altLang="en-US" sz="3600" b="1" kern="100" spc="100" dirty="0" smtClean="0">
                <a:latin typeface="微软雅黑" panose="020B0503020204020204" pitchFamily="34" charset="-122"/>
                <a:ea typeface="微软雅黑" panose="020B0503020204020204" pitchFamily="34" charset="-122"/>
                <a:cs typeface="Calibri" panose="020F0502020204030204" pitchFamily="34" charset="0"/>
              </a:rPr>
              <a:t>支派</a:t>
            </a:r>
            <a:endParaRPr lang="en-US" altLang="zh-CN" sz="36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endParaRPr lang="zh-CN" altLang="en-US" sz="3600" b="1" kern="100" spc="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r>
              <a:rPr lang="zh-CN" altLang="en-US" sz="3600" b="1" kern="100" spc="100" dirty="0">
                <a:latin typeface="微软雅黑" panose="020B0503020204020204" pitchFamily="34" charset="-122"/>
                <a:ea typeface="微软雅黑" panose="020B0503020204020204" pitchFamily="34" charset="-122"/>
                <a:cs typeface="Calibri" panose="020F0502020204030204" pitchFamily="34" charset="0"/>
              </a:rPr>
              <a:t>	差派探子探明</a:t>
            </a:r>
            <a:r>
              <a:rPr lang="zh-CN" altLang="en-US" sz="3600" b="1" kern="100" spc="100" dirty="0" smtClean="0">
                <a:latin typeface="微软雅黑" panose="020B0503020204020204" pitchFamily="34" charset="-122"/>
                <a:ea typeface="微软雅黑" panose="020B0503020204020204" pitchFamily="34" charset="-122"/>
                <a:cs typeface="Calibri" panose="020F0502020204030204" pitchFamily="34" charset="0"/>
              </a:rPr>
              <a:t>产业</a:t>
            </a:r>
            <a:endParaRPr lang="en-US" altLang="zh-CN" sz="36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endParaRPr lang="en-US" altLang="zh-CN" sz="36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r>
              <a:rPr lang="zh-CN" altLang="en-US" sz="3600" b="1" kern="100" spc="100" dirty="0" smtClean="0">
                <a:latin typeface="微软雅黑" panose="020B0503020204020204" pitchFamily="34" charset="-122"/>
                <a:ea typeface="微软雅黑" panose="020B0503020204020204" pitchFamily="34" charset="-122"/>
                <a:cs typeface="Calibri" panose="020F0502020204030204" pitchFamily="34" charset="0"/>
              </a:rPr>
              <a:t>     拈阄分派产业</a:t>
            </a:r>
            <a:endParaRPr lang="zh-CN" altLang="en-US" sz="36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50691696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3000"/>
              </a:lnSpc>
              <a:spcAft>
                <a:spcPts val="0"/>
              </a:spcAft>
              <a:buNone/>
            </a:pPr>
            <a:r>
              <a:rPr lang="zh-CN" altLang="en-US" b="1" u="sng" kern="100" spc="100" dirty="0" smtClean="0">
                <a:latin typeface="微软雅黑" panose="020B0503020204020204" pitchFamily="34" charset="-122"/>
                <a:ea typeface="微软雅黑" panose="020B0503020204020204" pitchFamily="34" charset="-122"/>
                <a:cs typeface="Calibri" panose="020F0502020204030204" pitchFamily="34" charset="0"/>
              </a:rPr>
              <a:t>分享讨论：</a:t>
            </a:r>
            <a:endParaRPr lang="en-US" altLang="zh-CN"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3000"/>
              </a:lnSpc>
              <a:spcAft>
                <a:spcPts val="0"/>
              </a:spcAft>
              <a:buAutoNum type="arabicParenR"/>
            </a:pP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讨论</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“漠视应许之地的产业”的以色列七支派，和“为了一碗红豆汤而出卖长子名分”的以扫的相似之处？</a:t>
            </a:r>
          </a:p>
          <a:p>
            <a:pPr marL="514350" indent="-514350" algn="just">
              <a:lnSpc>
                <a:spcPct val="113000"/>
              </a:lnSpc>
              <a:spcAft>
                <a:spcPts val="0"/>
              </a:spcAft>
              <a:buAutoNum type="arabicParenR"/>
            </a:pPr>
            <a:endParaRPr lang="zh-CN" altLang="en-US" sz="8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3000"/>
              </a:lnSpc>
              <a:spcAft>
                <a:spcPts val="0"/>
              </a:spcAft>
              <a:buAutoNum type="arabicParenR"/>
            </a:pP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举例说明</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，今天的教会（基督徒）是否也存在类似以扫和那些以色列支派一样漠视属天产业的现象？分析产生这样的现象的原因？</a:t>
            </a:r>
          </a:p>
          <a:p>
            <a:pPr marL="0" indent="0" algn="just">
              <a:lnSpc>
                <a:spcPct val="113000"/>
              </a:lnSpc>
              <a:spcAft>
                <a:spcPts val="0"/>
              </a:spcAft>
              <a:buNone/>
            </a:pPr>
            <a:endParaRPr lang="zh-CN" altLang="en-US" sz="8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3000"/>
              </a:lnSpc>
              <a:spcAft>
                <a:spcPts val="0"/>
              </a:spcAft>
              <a:buNone/>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3</a:t>
            </a:r>
            <a:r>
              <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约书亚记</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被一些圣经学者称之为“通往胜利的指南</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Guidebook to Victory”</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，讨论约书亚记</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18</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章给我们带来怎样的“通往胜利指南”？</a:t>
            </a: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000" b="1" u="sng" kern="100" spc="100" dirty="0">
                <a:latin typeface="微软雅黑" panose="020B0503020204020204" pitchFamily="34" charset="-122"/>
                <a:ea typeface="微软雅黑" panose="020B0503020204020204" pitchFamily="34" charset="-122"/>
                <a:cs typeface="Calibri" panose="020F0502020204030204" pitchFamily="34" charset="0"/>
              </a:rPr>
              <a:t>Joshua 18:1-28】</a:t>
            </a:r>
          </a:p>
          <a:p>
            <a:pPr marL="0" indent="0" algn="just">
              <a:lnSpc>
                <a:spcPct val="112000"/>
              </a:lnSpc>
              <a:buNone/>
            </a:pPr>
            <a:r>
              <a:rPr lang="en-US" altLang="zh-CN"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约书亚对以色列人说：“耶和华你们列祖的　神所赐给你们的地，你们耽延不去得，要到几时呢</a:t>
            </a:r>
            <a:r>
              <a:rPr lang="zh-CN" altLang="en-US" sz="30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700" b="1" kern="100" spc="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2700" b="1" kern="100" spc="100" dirty="0">
                <a:latin typeface="微软雅黑" panose="020B0503020204020204" pitchFamily="34" charset="-122"/>
                <a:ea typeface="微软雅黑" panose="020B0503020204020204" pitchFamily="34" charset="-122"/>
                <a:cs typeface="Calibri" panose="020F0502020204030204" pitchFamily="34" charset="0"/>
              </a:rPr>
              <a:t>Joshua said to the children of Israel: “How long will you neglect to go and possess the land which the Lord God of your fathers has given you?</a:t>
            </a:r>
          </a:p>
          <a:p>
            <a:pPr marL="0" indent="0" algn="just">
              <a:lnSpc>
                <a:spcPct val="112000"/>
              </a:lnSpc>
              <a:buNone/>
            </a:pPr>
            <a:r>
              <a:rPr lang="en-US" altLang="zh-CN"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你们每支派当选举三个人，我要打发他们去，他们就要起身走遍那地，按着各支派应得的地业写明（或作“画图”），就回到我这里来。</a:t>
            </a:r>
            <a:r>
              <a:rPr lang="en-US" altLang="zh-CN" sz="2600" b="1" kern="100" spc="100" dirty="0">
                <a:latin typeface="微软雅黑" panose="020B0503020204020204" pitchFamily="34" charset="-122"/>
                <a:ea typeface="微软雅黑" panose="020B0503020204020204" pitchFamily="34" charset="-122"/>
                <a:cs typeface="Calibri" panose="020F0502020204030204" pitchFamily="34" charset="0"/>
              </a:rPr>
              <a:t>Pick out from among you three men for each tribe, and I will send them; they shall rise and go through the land, survey it according to their inheritance, and come back to me.</a:t>
            </a:r>
          </a:p>
        </p:txBody>
      </p:sp>
    </p:spTree>
    <p:extLst>
      <p:ext uri="{BB962C8B-B14F-4D97-AF65-F5344CB8AC3E}">
        <p14:creationId xmlns:p14="http://schemas.microsoft.com/office/powerpoint/2010/main" val="14915592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Joshua 18:1-28】</a:t>
            </a:r>
          </a:p>
          <a:p>
            <a:pPr marL="0" indent="0" algn="just">
              <a:lnSpc>
                <a:spcPct val="112000"/>
              </a:lnSpc>
              <a:buNone/>
            </a:pPr>
            <a:r>
              <a:rPr lang="en-US" altLang="zh-CN"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他们要将地分作七份。犹大仍在南方，住在他的境内；约瑟家仍在北方，住在他的境内。</a:t>
            </a:r>
          </a:p>
          <a:p>
            <a:pPr marL="0" indent="0" algn="just">
              <a:lnSpc>
                <a:spcPct val="100000"/>
              </a:lnSpc>
              <a:buNone/>
            </a:pP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And they shall divide it into seven parts. Judah shall remain in their territory on the south, and the house of Joseph shall remain in their territory on the north.</a:t>
            </a:r>
          </a:p>
          <a:p>
            <a:pPr marL="0" indent="0" algn="just">
              <a:lnSpc>
                <a:spcPct val="112000"/>
              </a:lnSpc>
              <a:buNone/>
            </a:pPr>
            <a:r>
              <a:rPr lang="en-US" altLang="zh-CN"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你们要将地分作七份，写明了拿到我这里来。我要在耶和华我们　神面前为你们拈阄</a:t>
            </a:r>
            <a:r>
              <a:rPr lang="zh-CN" altLang="en-US"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You </a:t>
            </a: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shall therefore survey the land in seven parts and bring the survey here to me, that I may cast lots for you here before the Lord our God.</a:t>
            </a:r>
          </a:p>
        </p:txBody>
      </p:sp>
    </p:spTree>
    <p:extLst>
      <p:ext uri="{BB962C8B-B14F-4D97-AF65-F5344CB8AC3E}">
        <p14:creationId xmlns:p14="http://schemas.microsoft.com/office/powerpoint/2010/main" val="149155924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Joshua 18:1-28】</a:t>
            </a:r>
          </a:p>
          <a:p>
            <a:pPr marL="0" indent="0" algn="just">
              <a:lnSpc>
                <a:spcPct val="112000"/>
              </a:lnSpc>
              <a:buNone/>
            </a:pPr>
            <a:r>
              <a:rPr lang="en-US" altLang="zh-CN"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利未人在你们中间没有份，因为供耶和华祭司的职任，就是他们的产业。迦得支派、流便支派和玛拿西半支派，已经在约旦河东得了地业，就是耶和华仆人摩西所给他们的。” </a:t>
            </a:r>
            <a:endParaRPr lang="en-US" altLang="zh-CN"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the Levites have no part among you, for the priesthood of the Lord is their inheritance. And Gad, Reuben, and half the tribe of Manasseh have received their inheritance beyond the Jordan on the east, which Moses the servant of the Lord gave them</a:t>
            </a:r>
            <a:r>
              <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4915592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Joshua 18:1-28】</a:t>
            </a:r>
          </a:p>
          <a:p>
            <a:pPr marL="0" indent="0" algn="just">
              <a:lnSpc>
                <a:spcPct val="112000"/>
              </a:lnSpc>
              <a:buNone/>
            </a:pPr>
            <a:r>
              <a:rPr lang="en-US" altLang="zh-CN"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划地势的人起身去的时候，约书亚嘱咐他们说：“你们去走遍那地，划明地势，就回到我这里来，我要在示罗这里耶和华面前，为你们拈阄。</a:t>
            </a:r>
            <a:r>
              <a:rPr lang="zh-CN" altLang="en-US"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the men arose to go away; and Joshua charged those who went to survey the land, saying, “Go, walk through the land, survey it, and come back to me, that I may cast lots for you here before the Lord in Shiloh.”</a:t>
            </a:r>
          </a:p>
        </p:txBody>
      </p:sp>
    </p:spTree>
    <p:extLst>
      <p:ext uri="{BB962C8B-B14F-4D97-AF65-F5344CB8AC3E}">
        <p14:creationId xmlns:p14="http://schemas.microsoft.com/office/powerpoint/2010/main" val="149155924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Joshua 18:1-28】</a:t>
            </a:r>
          </a:p>
          <a:p>
            <a:pPr marL="0" indent="0" algn="just">
              <a:lnSpc>
                <a:spcPct val="112000"/>
              </a:lnSpc>
              <a:buNone/>
            </a:pPr>
            <a:r>
              <a:rPr lang="en-US" altLang="zh-CN"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他们就去了，走遍那地，按着城邑分作七份，写在册子上，回到示罗营中见约书亚</a:t>
            </a:r>
            <a:r>
              <a:rPr lang="zh-CN" altLang="en-US"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spc="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the men went, passed through the land, and wrote the survey in a book in seven parts by cities; and they came to Joshua at the camp in Shiloh.</a:t>
            </a:r>
          </a:p>
          <a:p>
            <a:pPr marL="0" indent="0" algn="just">
              <a:lnSpc>
                <a:spcPct val="112000"/>
              </a:lnSpc>
              <a:buNone/>
            </a:pPr>
            <a:r>
              <a:rPr lang="en-US" altLang="zh-CN"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约书亚就在示罗耶和华面前，为他们拈阄。约书亚在那里按着以色列人的支派，将地分给他们</a:t>
            </a:r>
            <a:r>
              <a:rPr lang="zh-CN" altLang="en-US"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spc="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Joshua cast lots for them in Shiloh before the Lord, and there Joshua divided the land to the children of Israel according to their divisions.</a:t>
            </a:r>
          </a:p>
        </p:txBody>
      </p:sp>
    </p:spTree>
    <p:extLst>
      <p:ext uri="{BB962C8B-B14F-4D97-AF65-F5344CB8AC3E}">
        <p14:creationId xmlns:p14="http://schemas.microsoft.com/office/powerpoint/2010/main" val="149155924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000" b="1" u="sng" kern="100" spc="100" dirty="0">
                <a:latin typeface="微软雅黑" panose="020B0503020204020204" pitchFamily="34" charset="-122"/>
                <a:ea typeface="微软雅黑" panose="020B0503020204020204" pitchFamily="34" charset="-122"/>
                <a:cs typeface="Calibri" panose="020F0502020204030204" pitchFamily="34" charset="0"/>
              </a:rPr>
              <a:t>Joshua 18:1-28】</a:t>
            </a:r>
          </a:p>
          <a:p>
            <a:pPr marL="0" indent="0" algn="just">
              <a:lnSpc>
                <a:spcPct val="100000"/>
              </a:lnSpc>
              <a:buNone/>
            </a:pPr>
            <a:r>
              <a:rPr lang="en-US" altLang="zh-CN"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便雅悯支派，按着宗族拈阄所得之地，是在犹大、约瑟子孙中间。</a:t>
            </a:r>
            <a:r>
              <a:rPr lang="en-US" altLang="zh-CN" sz="2700" b="1" kern="100" spc="100" dirty="0">
                <a:latin typeface="微软雅黑" panose="020B0503020204020204" pitchFamily="34" charset="-122"/>
                <a:ea typeface="微软雅黑" panose="020B0503020204020204" pitchFamily="34" charset="-122"/>
                <a:cs typeface="Calibri" panose="020F0502020204030204" pitchFamily="34" charset="0"/>
              </a:rPr>
              <a:t>Now the lot of the tribe of the children of Benjamin came up according to their families, and the territory of their lot came out between the children of Judah and the children of Joseph.</a:t>
            </a:r>
          </a:p>
          <a:p>
            <a:pPr marL="0" indent="0" algn="just">
              <a:lnSpc>
                <a:spcPct val="112000"/>
              </a:lnSpc>
              <a:buNone/>
            </a:pPr>
            <a:r>
              <a:rPr lang="en-US" altLang="zh-CN"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他们的北界是从约旦河起，往上贴近耶利哥的北边，又往西通过山地，直到伯亚文的旷野</a:t>
            </a:r>
            <a:r>
              <a:rPr lang="zh-CN" altLang="en-US" sz="30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2700" b="1" kern="100" spc="100" dirty="0" smtClean="0">
                <a:latin typeface="微软雅黑" panose="020B0503020204020204" pitchFamily="34" charset="-122"/>
                <a:ea typeface="微软雅黑" panose="020B0503020204020204" pitchFamily="34" charset="-122"/>
                <a:cs typeface="Calibri" panose="020F0502020204030204" pitchFamily="34" charset="0"/>
              </a:rPr>
              <a:t>Their </a:t>
            </a:r>
            <a:r>
              <a:rPr lang="en-US" altLang="zh-CN" sz="2700" b="1" kern="100" spc="100" dirty="0">
                <a:latin typeface="微软雅黑" panose="020B0503020204020204" pitchFamily="34" charset="-122"/>
                <a:ea typeface="微软雅黑" panose="020B0503020204020204" pitchFamily="34" charset="-122"/>
                <a:cs typeface="Calibri" panose="020F0502020204030204" pitchFamily="34" charset="0"/>
              </a:rPr>
              <a:t>border on the north side began at the Jordan, and the border went up to the side of Jericho on the north, and went up through the mountains westward; it ended at the Wilderness of Beth </a:t>
            </a:r>
            <a:r>
              <a:rPr lang="en-US" altLang="zh-CN" sz="2700" b="1" kern="100" spc="100" dirty="0" err="1">
                <a:latin typeface="微软雅黑" panose="020B0503020204020204" pitchFamily="34" charset="-122"/>
                <a:ea typeface="微软雅黑" panose="020B0503020204020204" pitchFamily="34" charset="-122"/>
                <a:cs typeface="Calibri" panose="020F0502020204030204" pitchFamily="34" charset="0"/>
              </a:rPr>
              <a:t>Aven</a:t>
            </a:r>
            <a:r>
              <a:rPr lang="en-US" altLang="zh-CN" sz="2700" b="1" kern="100" spc="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149155924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00000"/>
              </a:lnSpc>
              <a:buNone/>
            </a:pPr>
            <a:r>
              <a:rPr lang="en-US" altLang="zh-CN"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b="1" u="sng" kern="100" spc="100" dirty="0">
                <a:latin typeface="微软雅黑" panose="020B0503020204020204" pitchFamily="34" charset="-122"/>
                <a:ea typeface="微软雅黑" panose="020B0503020204020204" pitchFamily="34" charset="-122"/>
                <a:cs typeface="Calibri" panose="020F0502020204030204" pitchFamily="34" charset="0"/>
              </a:rPr>
              <a:t>Joshua 18:1-28】</a:t>
            </a:r>
          </a:p>
          <a:p>
            <a:pPr marL="0" indent="0" algn="just">
              <a:lnSpc>
                <a:spcPct val="100000"/>
              </a:lnSpc>
              <a:buNone/>
            </a:pPr>
            <a:r>
              <a:rPr lang="en-US" altLang="zh-CN"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从那里往南接连到路斯，贴近路斯（路斯就是伯特利），又下到亚他绿亚达，靠近下伯和仑南边的山</a:t>
            </a:r>
            <a:r>
              <a:rPr lang="zh-CN" altLang="en-US"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600" b="1" kern="100" spc="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2600" b="1" kern="100" spc="100" dirty="0">
                <a:latin typeface="微软雅黑" panose="020B0503020204020204" pitchFamily="34" charset="-122"/>
                <a:ea typeface="微软雅黑" panose="020B0503020204020204" pitchFamily="34" charset="-122"/>
                <a:cs typeface="Calibri" panose="020F0502020204030204" pitchFamily="34" charset="0"/>
              </a:rPr>
              <a:t>border went over from there toward Luz, to the side of Luz (which is Bethel) southward; and the border descended to </a:t>
            </a:r>
            <a:r>
              <a:rPr lang="en-US" altLang="zh-CN" sz="2600" b="1" kern="100" spc="100" dirty="0" err="1">
                <a:latin typeface="微软雅黑" panose="020B0503020204020204" pitchFamily="34" charset="-122"/>
                <a:ea typeface="微软雅黑" panose="020B0503020204020204" pitchFamily="34" charset="-122"/>
                <a:cs typeface="Calibri" panose="020F0502020204030204" pitchFamily="34" charset="0"/>
              </a:rPr>
              <a:t>Ataroth</a:t>
            </a:r>
            <a:r>
              <a:rPr lang="en-US" altLang="zh-CN" sz="26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2600" b="1" kern="100" spc="100" dirty="0" err="1">
                <a:latin typeface="微软雅黑" panose="020B0503020204020204" pitchFamily="34" charset="-122"/>
                <a:ea typeface="微软雅黑" panose="020B0503020204020204" pitchFamily="34" charset="-122"/>
                <a:cs typeface="Calibri" panose="020F0502020204030204" pitchFamily="34" charset="0"/>
              </a:rPr>
              <a:t>Addar</a:t>
            </a:r>
            <a:r>
              <a:rPr lang="en-US" altLang="zh-CN" sz="2600" b="1" kern="100" spc="100" dirty="0">
                <a:latin typeface="微软雅黑" panose="020B0503020204020204" pitchFamily="34" charset="-122"/>
                <a:ea typeface="微软雅黑" panose="020B0503020204020204" pitchFamily="34" charset="-122"/>
                <a:cs typeface="Calibri" panose="020F0502020204030204" pitchFamily="34" charset="0"/>
              </a:rPr>
              <a:t>, near the hill that lies on the south side of Lower Beth </a:t>
            </a:r>
            <a:r>
              <a:rPr lang="en-US" altLang="zh-CN" sz="2600" b="1" kern="100" spc="100" dirty="0" err="1">
                <a:latin typeface="微软雅黑" panose="020B0503020204020204" pitchFamily="34" charset="-122"/>
                <a:ea typeface="微软雅黑" panose="020B0503020204020204" pitchFamily="34" charset="-122"/>
                <a:cs typeface="Calibri" panose="020F0502020204030204" pitchFamily="34" charset="0"/>
              </a:rPr>
              <a:t>Horon</a:t>
            </a:r>
            <a:r>
              <a:rPr lang="en-US" altLang="zh-CN" sz="2600" b="1" kern="100" spc="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从那里往西，又转向南，从伯和仑南对面的山，直达到犹大人的城基列巴力（基列巴力就是基列耶琳），这是西界。</a:t>
            </a:r>
            <a:r>
              <a:rPr lang="en-US" altLang="zh-CN" sz="2600" b="1" kern="100" spc="100" dirty="0">
                <a:latin typeface="微软雅黑" panose="020B0503020204020204" pitchFamily="34" charset="-122"/>
                <a:ea typeface="微软雅黑" panose="020B0503020204020204" pitchFamily="34" charset="-122"/>
                <a:cs typeface="Calibri" panose="020F0502020204030204" pitchFamily="34" charset="0"/>
              </a:rPr>
              <a:t>Then the border extended around the west side to the south, from the hill that lies before Beth </a:t>
            </a:r>
            <a:r>
              <a:rPr lang="en-US" altLang="zh-CN" sz="2600" b="1" kern="100" spc="100" dirty="0" err="1">
                <a:latin typeface="微软雅黑" panose="020B0503020204020204" pitchFamily="34" charset="-122"/>
                <a:ea typeface="微软雅黑" panose="020B0503020204020204" pitchFamily="34" charset="-122"/>
                <a:cs typeface="Calibri" panose="020F0502020204030204" pitchFamily="34" charset="0"/>
              </a:rPr>
              <a:t>Horon</a:t>
            </a:r>
            <a:r>
              <a:rPr lang="en-US" altLang="zh-CN" sz="2600" b="1" kern="100" spc="100" dirty="0">
                <a:latin typeface="微软雅黑" panose="020B0503020204020204" pitchFamily="34" charset="-122"/>
                <a:ea typeface="微软雅黑" panose="020B0503020204020204" pitchFamily="34" charset="-122"/>
                <a:cs typeface="Calibri" panose="020F0502020204030204" pitchFamily="34" charset="0"/>
              </a:rPr>
              <a:t> southward; and it ended at </a:t>
            </a:r>
            <a:r>
              <a:rPr lang="en-US" altLang="zh-CN" sz="2600" b="1" kern="100" spc="100" dirty="0" err="1">
                <a:latin typeface="微软雅黑" panose="020B0503020204020204" pitchFamily="34" charset="-122"/>
                <a:ea typeface="微软雅黑" panose="020B0503020204020204" pitchFamily="34" charset="-122"/>
                <a:cs typeface="Calibri" panose="020F0502020204030204" pitchFamily="34" charset="0"/>
              </a:rPr>
              <a:t>Kirjath</a:t>
            </a:r>
            <a:r>
              <a:rPr lang="en-US" altLang="zh-CN" sz="2600" b="1" kern="100" spc="100" dirty="0">
                <a:latin typeface="微软雅黑" panose="020B0503020204020204" pitchFamily="34" charset="-122"/>
                <a:ea typeface="微软雅黑" panose="020B0503020204020204" pitchFamily="34" charset="-122"/>
                <a:cs typeface="Calibri" panose="020F0502020204030204" pitchFamily="34" charset="0"/>
              </a:rPr>
              <a:t> Baal (which is </a:t>
            </a:r>
            <a:r>
              <a:rPr lang="en-US" altLang="zh-CN" sz="2600" b="1" kern="100" spc="100" dirty="0" err="1">
                <a:latin typeface="微软雅黑" panose="020B0503020204020204" pitchFamily="34" charset="-122"/>
                <a:ea typeface="微软雅黑" panose="020B0503020204020204" pitchFamily="34" charset="-122"/>
                <a:cs typeface="Calibri" panose="020F0502020204030204" pitchFamily="34" charset="0"/>
              </a:rPr>
              <a:t>Kirjath</a:t>
            </a:r>
            <a:r>
              <a:rPr lang="en-US" altLang="zh-CN" sz="26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2600" b="1" kern="100" spc="100" dirty="0" err="1">
                <a:latin typeface="微软雅黑" panose="020B0503020204020204" pitchFamily="34" charset="-122"/>
                <a:ea typeface="微软雅黑" panose="020B0503020204020204" pitchFamily="34" charset="-122"/>
                <a:cs typeface="Calibri" panose="020F0502020204030204" pitchFamily="34" charset="0"/>
              </a:rPr>
              <a:t>Jearim</a:t>
            </a:r>
            <a:r>
              <a:rPr lang="en-US" altLang="zh-CN" sz="2600" b="1" kern="100" spc="100" dirty="0">
                <a:latin typeface="微软雅黑" panose="020B0503020204020204" pitchFamily="34" charset="-122"/>
                <a:ea typeface="微软雅黑" panose="020B0503020204020204" pitchFamily="34" charset="-122"/>
                <a:cs typeface="Calibri" panose="020F0502020204030204" pitchFamily="34" charset="0"/>
              </a:rPr>
              <a:t>), a city of the children of Judah. This was the west side.</a:t>
            </a:r>
          </a:p>
        </p:txBody>
      </p:sp>
    </p:spTree>
    <p:extLst>
      <p:ext uri="{BB962C8B-B14F-4D97-AF65-F5344CB8AC3E}">
        <p14:creationId xmlns:p14="http://schemas.microsoft.com/office/powerpoint/2010/main" val="149155924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b="1" u="sng" kern="100" spc="100" dirty="0">
                <a:latin typeface="微软雅黑" panose="020B0503020204020204" pitchFamily="34" charset="-122"/>
                <a:ea typeface="微软雅黑" panose="020B0503020204020204" pitchFamily="34" charset="-122"/>
                <a:cs typeface="Calibri" panose="020F0502020204030204" pitchFamily="34" charset="0"/>
              </a:rPr>
              <a:t>Joshua 18:1-28】</a:t>
            </a:r>
          </a:p>
          <a:p>
            <a:pPr marL="0" indent="0" algn="just">
              <a:lnSpc>
                <a:spcPct val="100000"/>
              </a:lnSpc>
              <a:buNone/>
            </a:pPr>
            <a:r>
              <a:rPr lang="en-US" altLang="zh-CN"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南界，是从基列耶琳的尽边起，往西达到尼弗多亚的水源</a:t>
            </a:r>
            <a:r>
              <a:rPr lang="zh-CN" altLang="en-US"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2600" b="1" kern="100" spc="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2600" b="1" kern="100" spc="100" dirty="0">
                <a:latin typeface="微软雅黑" panose="020B0503020204020204" pitchFamily="34" charset="-122"/>
                <a:ea typeface="微软雅黑" panose="020B0503020204020204" pitchFamily="34" charset="-122"/>
                <a:cs typeface="Calibri" panose="020F0502020204030204" pitchFamily="34" charset="0"/>
              </a:rPr>
              <a:t>south side began at the end of </a:t>
            </a:r>
            <a:r>
              <a:rPr lang="en-US" altLang="zh-CN" sz="2600" b="1" kern="100" spc="100" dirty="0" err="1">
                <a:latin typeface="微软雅黑" panose="020B0503020204020204" pitchFamily="34" charset="-122"/>
                <a:ea typeface="微软雅黑" panose="020B0503020204020204" pitchFamily="34" charset="-122"/>
                <a:cs typeface="Calibri" panose="020F0502020204030204" pitchFamily="34" charset="0"/>
              </a:rPr>
              <a:t>Kirjath</a:t>
            </a:r>
            <a:r>
              <a:rPr lang="en-US" altLang="zh-CN" sz="26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2600" b="1" kern="100" spc="100" dirty="0" err="1">
                <a:latin typeface="微软雅黑" panose="020B0503020204020204" pitchFamily="34" charset="-122"/>
                <a:ea typeface="微软雅黑" panose="020B0503020204020204" pitchFamily="34" charset="-122"/>
                <a:cs typeface="Calibri" panose="020F0502020204030204" pitchFamily="34" charset="0"/>
              </a:rPr>
              <a:t>Jearim</a:t>
            </a:r>
            <a:r>
              <a:rPr lang="en-US" altLang="zh-CN" sz="2600" b="1" kern="100" spc="100" dirty="0">
                <a:latin typeface="微软雅黑" panose="020B0503020204020204" pitchFamily="34" charset="-122"/>
                <a:ea typeface="微软雅黑" panose="020B0503020204020204" pitchFamily="34" charset="-122"/>
                <a:cs typeface="Calibri" panose="020F0502020204030204" pitchFamily="34" charset="0"/>
              </a:rPr>
              <a:t>, and the border extended on the west and went out to the spring of the waters of </a:t>
            </a:r>
            <a:r>
              <a:rPr lang="en-US" altLang="zh-CN" sz="2600" b="1" kern="100" spc="100" dirty="0" err="1">
                <a:latin typeface="微软雅黑" panose="020B0503020204020204" pitchFamily="34" charset="-122"/>
                <a:ea typeface="微软雅黑" panose="020B0503020204020204" pitchFamily="34" charset="-122"/>
                <a:cs typeface="Calibri" panose="020F0502020204030204" pitchFamily="34" charset="0"/>
              </a:rPr>
              <a:t>Nephtoah</a:t>
            </a:r>
            <a:r>
              <a:rPr lang="en-US" altLang="zh-CN" sz="2600" b="1" kern="100" spc="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又下到欣嫩子谷对面山的尽边，就是利乏音谷北边的山。又下到欣嫩谷，贴近耶布斯的南边，又下到隐罗结。</a:t>
            </a: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Then the border came down to the end of the mountain that lies before the Valley of the Son of </a:t>
            </a:r>
            <a:r>
              <a:rPr lang="en-US" altLang="zh-CN" b="1" kern="100" spc="100" dirty="0" err="1">
                <a:latin typeface="微软雅黑" panose="020B0503020204020204" pitchFamily="34" charset="-122"/>
                <a:ea typeface="微软雅黑" panose="020B0503020204020204" pitchFamily="34" charset="-122"/>
                <a:cs typeface="Calibri" panose="020F0502020204030204" pitchFamily="34" charset="0"/>
              </a:rPr>
              <a:t>Hinnom</a:t>
            </a: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 which is in the Valley of the </a:t>
            </a:r>
            <a:r>
              <a:rPr lang="en-US" altLang="zh-CN" b="1" kern="100" spc="100" dirty="0" err="1">
                <a:latin typeface="微软雅黑" panose="020B0503020204020204" pitchFamily="34" charset="-122"/>
                <a:ea typeface="微软雅黑" panose="020B0503020204020204" pitchFamily="34" charset="-122"/>
                <a:cs typeface="Calibri" panose="020F0502020204030204" pitchFamily="34" charset="0"/>
              </a:rPr>
              <a:t>Rephaim</a:t>
            </a: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 on the north, descended to the Valley of </a:t>
            </a:r>
            <a:r>
              <a:rPr lang="en-US" altLang="zh-CN" b="1" kern="100" spc="100" dirty="0" err="1">
                <a:latin typeface="微软雅黑" panose="020B0503020204020204" pitchFamily="34" charset="-122"/>
                <a:ea typeface="微软雅黑" panose="020B0503020204020204" pitchFamily="34" charset="-122"/>
                <a:cs typeface="Calibri" panose="020F0502020204030204" pitchFamily="34" charset="0"/>
              </a:rPr>
              <a:t>Hinnom</a:t>
            </a: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 to the side of the </a:t>
            </a:r>
            <a:r>
              <a:rPr lang="en-US" altLang="zh-CN" b="1" kern="100" spc="100" dirty="0" err="1">
                <a:latin typeface="微软雅黑" panose="020B0503020204020204" pitchFamily="34" charset="-122"/>
                <a:ea typeface="微软雅黑" panose="020B0503020204020204" pitchFamily="34" charset="-122"/>
                <a:cs typeface="Calibri" panose="020F0502020204030204" pitchFamily="34" charset="0"/>
              </a:rPr>
              <a:t>Jebusite</a:t>
            </a: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 city on the south, and descended to </a:t>
            </a:r>
            <a:r>
              <a:rPr lang="en-US" altLang="zh-CN" b="1" kern="100" spc="100" dirty="0" err="1">
                <a:latin typeface="微软雅黑" panose="020B0503020204020204" pitchFamily="34" charset="-122"/>
                <a:ea typeface="微软雅黑" panose="020B0503020204020204" pitchFamily="34" charset="-122"/>
                <a:cs typeface="Calibri" panose="020F0502020204030204" pitchFamily="34" charset="0"/>
              </a:rPr>
              <a:t>En</a:t>
            </a: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b="1" kern="100" spc="100" dirty="0" err="1">
                <a:latin typeface="微软雅黑" panose="020B0503020204020204" pitchFamily="34" charset="-122"/>
                <a:ea typeface="微软雅黑" panose="020B0503020204020204" pitchFamily="34" charset="-122"/>
                <a:cs typeface="Calibri" panose="020F0502020204030204" pitchFamily="34" charset="0"/>
              </a:rPr>
              <a:t>Rogel</a:t>
            </a: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149155924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16971</TotalTime>
  <Words>1611</Words>
  <Application>Microsoft Office PowerPoint</Application>
  <PresentationFormat>全屏显示(4:3)</PresentationFormat>
  <Paragraphs>88</Paragraphs>
  <Slides>18</Slides>
  <Notes>0</Notes>
  <HiddenSlides>0</HiddenSlides>
  <MMClips>0</MMClips>
  <ScaleCrop>false</ScaleCrop>
  <HeadingPairs>
    <vt:vector size="4" baseType="variant">
      <vt:variant>
        <vt:lpstr>主题</vt:lpstr>
      </vt:variant>
      <vt:variant>
        <vt:i4>1</vt:i4>
      </vt:variant>
      <vt:variant>
        <vt:lpstr>幻灯片标题</vt:lpstr>
      </vt:variant>
      <vt:variant>
        <vt:i4>18</vt:i4>
      </vt:variant>
    </vt:vector>
  </HeadingPairs>
  <TitlesOfParts>
    <vt:vector size="19" baseType="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Windows 用户</cp:lastModifiedBy>
  <cp:revision>1665</cp:revision>
  <dcterms:created xsi:type="dcterms:W3CDTF">2014-02-25T17:54:08Z</dcterms:created>
  <dcterms:modified xsi:type="dcterms:W3CDTF">2023-04-14T22:24:59Z</dcterms:modified>
</cp:coreProperties>
</file>