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3"/>
  </p:notesMasterIdLst>
  <p:handoutMasterIdLst>
    <p:handoutMasterId r:id="rId14"/>
  </p:handoutMasterIdLst>
  <p:sldIdLst>
    <p:sldId id="2866" r:id="rId2"/>
    <p:sldId id="3619" r:id="rId3"/>
    <p:sldId id="3620" r:id="rId4"/>
    <p:sldId id="3621" r:id="rId5"/>
    <p:sldId id="3622" r:id="rId6"/>
    <p:sldId id="3623" r:id="rId7"/>
    <p:sldId id="3624" r:id="rId8"/>
    <p:sldId id="3625" r:id="rId9"/>
    <p:sldId id="3581" r:id="rId10"/>
    <p:sldId id="3356" r:id="rId11"/>
    <p:sldId id="1098" r:id="rId1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p:scale>
          <a:sx n="80" d="100"/>
          <a:sy n="80" d="100"/>
        </p:scale>
        <p:origin x="-156" y="-7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2023/5/4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2023/5/4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2023/5/4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2023/5/4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2023/5/4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2023/5/4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2023/5/4</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2023/5/4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2023/5/4</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2023/5/4</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2023/5/4</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2023/5/4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2023/5/4</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2023/5/4</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耶和华晓谕约书亚说</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Lord also spoke to Joshua, saying,</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你吩咐以色列人说：你们要照着我藉摩西所晓谕你们的，为自己设立逃城</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Speak to the children of Israel, saying: ‘Appoint for yourselves cities of refuge, of which I spoke to you through Moses,</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600" b="1" u="sng" kern="100" spc="100" dirty="0" smtClean="0">
                <a:latin typeface="微软雅黑" panose="020B0503020204020204" pitchFamily="34" charset="-122"/>
                <a:ea typeface="微软雅黑" panose="020B0503020204020204" pitchFamily="34" charset="-122"/>
                <a:cs typeface="Calibri" panose="020F0502020204030204" pitchFamily="34" charset="0"/>
              </a:rPr>
              <a:t>逃</a:t>
            </a:r>
            <a:r>
              <a:rPr lang="zh-CN" altLang="en-US" sz="3600" b="1" u="sng" kern="100" spc="100" dirty="0">
                <a:latin typeface="微软雅黑" panose="020B0503020204020204" pitchFamily="34" charset="-122"/>
                <a:ea typeface="微软雅黑" panose="020B0503020204020204" pitchFamily="34" charset="-122"/>
                <a:cs typeface="Calibri" panose="020F0502020204030204" pitchFamily="34" charset="0"/>
              </a:rPr>
              <a:t>城</a:t>
            </a: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利未人的</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城邑</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任何人都距离逃城不</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远</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逃城都在山上，远处就可</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看见</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en-US" altLang="zh-CN" sz="8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通向逃城的路保持</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畅通</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寄居</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的外邦人也可逃往逃</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城</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逃城的律</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例</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lvl="1" algn="just">
              <a:lnSpc>
                <a:spcPct val="112000"/>
              </a:lnSpc>
            </a:pP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逃城</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接纳之城”</a:t>
            </a:r>
          </a:p>
        </p:txBody>
      </p:sp>
    </p:spTree>
    <p:extLst>
      <p:ext uri="{BB962C8B-B14F-4D97-AF65-F5344CB8AC3E}">
        <p14:creationId xmlns:p14="http://schemas.microsoft.com/office/powerpoint/2010/main" val="19165664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b="1" u="sng" kern="100" spc="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逃</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城的设立怎样反映出神的公义？</a:t>
            </a:r>
          </a:p>
          <a:p>
            <a:pPr marL="514350" indent="-514350" algn="just">
              <a:lnSpc>
                <a:spcPct val="113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根据</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创</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4:8-16》</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，讨论“该隐的记号”怎样反映出神的公义？</a:t>
            </a:r>
          </a:p>
          <a:p>
            <a:pPr marL="514350" indent="-514350" algn="just">
              <a:lnSpc>
                <a:spcPct val="113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逃往</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逃城的人会是以怎样的态度奔向逃城</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今天很少有人以同样的态度奔向投靠主耶稣基督</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3000"/>
              </a:lnSpc>
              <a:spcAft>
                <a:spcPts val="0"/>
              </a:spcAft>
              <a:buNone/>
            </a:pPr>
            <a:r>
              <a:rPr lang="en-US" altLang="zh-CN" sz="3000" b="1" kern="100" spc="10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spc="10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smtClean="0">
                <a:latin typeface="微软雅黑" panose="020B0503020204020204" pitchFamily="34" charset="-122"/>
                <a:ea typeface="微软雅黑" panose="020B0503020204020204" pitchFamily="34" charset="-122"/>
                <a:cs typeface="Calibri" panose="020F0502020204030204" pitchFamily="34" charset="0"/>
              </a:rPr>
              <a:t>担负</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向当今世人传福音的大使命的教会和基督徒应有怎样的反省？</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使那无心而误杀人的，可以逃到那里。这些城可以作你们逃避报血仇人的地方</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that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 slayer who kills a person accidentally or unintentionally may flee there; and they shall be your refuge from the avenger of blood</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95971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那杀人的要逃到这些城中的一座城，站在城门口，将他的事情说给城内的长老们听。他们就把他收进城里，给他地方，使他住在他们中间</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when he flees to one of those cities, and stands at the entrance of the gate of the city, and declares his case in the hearing of the elders of that city, they shall take him into the city as one of them, and give him a place, that he may dwell among them.</a:t>
            </a:r>
          </a:p>
        </p:txBody>
      </p:sp>
    </p:spTree>
    <p:extLst>
      <p:ext uri="{BB962C8B-B14F-4D97-AF65-F5344CB8AC3E}">
        <p14:creationId xmlns:p14="http://schemas.microsoft.com/office/powerpoint/2010/main" val="3795971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若是报血仇的追了他来，长老不可将他交在报血仇的手里，因为他是素无仇恨、无心杀了人的</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if the avenger of blood pursues him, they shall not deliver the slayer into his hand, because he struck his neighbor unintentionally, but did not hate him beforehand</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79597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他要住在那城里，站在会众面前听审判，等到那时的大祭司死了，杀人的才可以回到本城本家，就是他所逃出来的那城。” </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he shall dwell in that city until he stands before the congregation for judgment, and until the death of the one who is high priest in those days. Then the slayer may return and come to his own city and his own house, to the city from which he fled.’”</a:t>
            </a:r>
          </a:p>
        </p:txBody>
      </p:sp>
    </p:spTree>
    <p:extLst>
      <p:ext uri="{BB962C8B-B14F-4D97-AF65-F5344CB8AC3E}">
        <p14:creationId xmlns:p14="http://schemas.microsoft.com/office/powerpoint/2010/main" val="3795971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于是，以色列人在拿弗他利山地，分定加利利的基低斯；在以法莲山地，分定示剑；在犹大山地，分定基列亚巴（基列亚巴就是希伯仑）</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they appointed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Kedesh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in Galilee, in the mountains of Naphtali,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Shechem</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in the mountains of Ephraim, and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Kirjath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Arba</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(which is Hebron) in the mountains of Judah</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52931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又在约旦河外耶利哥东，从流便支派中，在旷野的平原，设立比悉；从迦得支派中，设立基列的拉末；从玛拿西支派中，设立巴珊的哥兰</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on the other side of the Jordan, by Jericho eastward, they assigned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Bezer</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in the wilderness on the plain, from the tribe of Reuben, </a:t>
            </a:r>
            <a:r>
              <a:rPr lang="en-US" altLang="zh-CN" sz="3200" b="1" kern="100" spc="100" dirty="0" err="1">
                <a:latin typeface="微软雅黑" panose="020B0503020204020204" pitchFamily="34" charset="-122"/>
                <a:ea typeface="微软雅黑" panose="020B0503020204020204" pitchFamily="34" charset="-122"/>
                <a:cs typeface="Calibri" panose="020F0502020204030204" pitchFamily="34" charset="0"/>
              </a:rPr>
              <a:t>Ramoth</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in Gilead, from the tribe of Gad, and Golan in Bashan, from the tribe of Manasseh.</a:t>
            </a:r>
          </a:p>
        </p:txBody>
      </p:sp>
    </p:spTree>
    <p:extLst>
      <p:ext uri="{BB962C8B-B14F-4D97-AF65-F5344CB8AC3E}">
        <p14:creationId xmlns:p14="http://schemas.microsoft.com/office/powerpoint/2010/main" val="1052931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spc="100" dirty="0">
                <a:latin typeface="微软雅黑" panose="020B0503020204020204" pitchFamily="34" charset="-122"/>
                <a:ea typeface="微软雅黑" panose="020B0503020204020204" pitchFamily="34" charset="-122"/>
                <a:cs typeface="Calibri" panose="020F0502020204030204" pitchFamily="34" charset="0"/>
              </a:rPr>
              <a:t>约书亚记 </a:t>
            </a:r>
            <a:r>
              <a:rPr lang="en-US" altLang="zh-CN" sz="3200" b="1" u="sng" kern="100" spc="100" dirty="0">
                <a:latin typeface="微软雅黑" panose="020B0503020204020204" pitchFamily="34" charset="-122"/>
                <a:ea typeface="微软雅黑" panose="020B0503020204020204" pitchFamily="34" charset="-122"/>
                <a:cs typeface="Calibri" panose="020F0502020204030204" pitchFamily="34" charset="0"/>
              </a:rPr>
              <a:t>Joshua 20:1-9】</a:t>
            </a:r>
          </a:p>
          <a:p>
            <a:pPr marL="0" indent="0" algn="just">
              <a:lnSpc>
                <a:spcPct val="112000"/>
              </a:lnSpc>
              <a:buNone/>
            </a:pPr>
            <a:r>
              <a:rPr lang="en-US" altLang="zh-CN"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200" b="1" kern="100" spc="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这都是为以色列众人和在他们中间寄居的外人所分定的城邑，使误杀人的都可以逃到那里，不死在报血仇人的手中，等他站在会众面前听审判</a:t>
            </a:r>
            <a:r>
              <a:rPr lang="zh-CN" altLang="en-US"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spc="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These </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were the cities appointed for all the children of Israel and for the stranger who dwelt among them, that whoever killed a person accidentally might flee there, and not die by the hand of the avenger of blood until he stood before the congregation.</a:t>
            </a:r>
          </a:p>
        </p:txBody>
      </p:sp>
    </p:spTree>
    <p:extLst>
      <p:ext uri="{BB962C8B-B14F-4D97-AF65-F5344CB8AC3E}">
        <p14:creationId xmlns:p14="http://schemas.microsoft.com/office/powerpoint/2010/main" val="10529318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关于设立逃城的律例（</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II</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	选定的城邑来作为逃城（</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7-9</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节）。</a:t>
            </a:r>
          </a:p>
          <a:p>
            <a:pPr marL="0" indent="0" algn="just">
              <a:lnSpc>
                <a:spcPct val="150000"/>
              </a:lnSpc>
              <a:buNone/>
            </a:pP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endPar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逃</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城是主耶稣基督的预表。（来</a:t>
            </a:r>
            <a:r>
              <a:rPr lang="en-US" altLang="zh-CN" sz="3200" b="1" kern="100" spc="100" dirty="0">
                <a:latin typeface="微软雅黑" panose="020B0503020204020204" pitchFamily="34" charset="-122"/>
                <a:ea typeface="微软雅黑" panose="020B0503020204020204" pitchFamily="34" charset="-122"/>
                <a:cs typeface="Calibri" panose="020F0502020204030204" pitchFamily="34" charset="0"/>
              </a:rPr>
              <a:t>6</a:t>
            </a:r>
            <a:r>
              <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spc="100" dirty="0" smtClean="0">
                <a:latin typeface="微软雅黑" panose="020B0503020204020204" pitchFamily="34" charset="-122"/>
                <a:ea typeface="微软雅黑" panose="020B0503020204020204" pitchFamily="34" charset="-122"/>
                <a:cs typeface="Calibri" panose="020F0502020204030204" pitchFamily="34" charset="0"/>
              </a:rPr>
              <a:t>18-20</a:t>
            </a:r>
            <a:r>
              <a:rPr lang="zh-CN" altLang="en-US" sz="32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2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908651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17234</TotalTime>
  <Words>785</Words>
  <Application>Microsoft Office PowerPoint</Application>
  <PresentationFormat>全屏显示(4:3)</PresentationFormat>
  <Paragraphs>53</Paragraphs>
  <Slides>11</Slides>
  <Notes>0</Notes>
  <HiddenSlides>0</HiddenSlides>
  <MMClips>0</MMClips>
  <ScaleCrop>false</ScaleCrop>
  <HeadingPairs>
    <vt:vector size="4" baseType="variant">
      <vt:variant>
        <vt:lpstr>主题</vt:lpstr>
      </vt:variant>
      <vt:variant>
        <vt:i4>1</vt:i4>
      </vt:variant>
      <vt:variant>
        <vt:lpstr>幻灯片标题</vt:lpstr>
      </vt:variant>
      <vt:variant>
        <vt:i4>11</vt:i4>
      </vt:variant>
    </vt:vector>
  </HeadingPairs>
  <TitlesOfParts>
    <vt:vector size="12"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Windows 用户</cp:lastModifiedBy>
  <cp:revision>1675</cp:revision>
  <dcterms:created xsi:type="dcterms:W3CDTF">2014-02-25T17:54:08Z</dcterms:created>
  <dcterms:modified xsi:type="dcterms:W3CDTF">2023-05-05T04:14:49Z</dcterms:modified>
</cp:coreProperties>
</file>