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7"/>
  </p:notesMasterIdLst>
  <p:handoutMasterIdLst>
    <p:handoutMasterId r:id="rId38"/>
  </p:handoutMasterIdLst>
  <p:sldIdLst>
    <p:sldId id="3840" r:id="rId2"/>
    <p:sldId id="3870" r:id="rId3"/>
    <p:sldId id="3871" r:id="rId4"/>
    <p:sldId id="3872" r:id="rId5"/>
    <p:sldId id="3873" r:id="rId6"/>
    <p:sldId id="3874" r:id="rId7"/>
    <p:sldId id="3875" r:id="rId8"/>
    <p:sldId id="3876" r:id="rId9"/>
    <p:sldId id="3877" r:id="rId10"/>
    <p:sldId id="3878" r:id="rId11"/>
    <p:sldId id="3879" r:id="rId12"/>
    <p:sldId id="3880" r:id="rId13"/>
    <p:sldId id="3881" r:id="rId14"/>
    <p:sldId id="3882" r:id="rId15"/>
    <p:sldId id="3883" r:id="rId16"/>
    <p:sldId id="3884" r:id="rId17"/>
    <p:sldId id="3885" r:id="rId18"/>
    <p:sldId id="3886" r:id="rId19"/>
    <p:sldId id="3887" r:id="rId20"/>
    <p:sldId id="3888" r:id="rId21"/>
    <p:sldId id="3889" r:id="rId22"/>
    <p:sldId id="3890" r:id="rId23"/>
    <p:sldId id="3891" r:id="rId24"/>
    <p:sldId id="3892" r:id="rId25"/>
    <p:sldId id="3893" r:id="rId26"/>
    <p:sldId id="3894" r:id="rId27"/>
    <p:sldId id="3895" r:id="rId28"/>
    <p:sldId id="3896" r:id="rId29"/>
    <p:sldId id="3581" r:id="rId30"/>
    <p:sldId id="3701" r:id="rId31"/>
    <p:sldId id="3829" r:id="rId32"/>
    <p:sldId id="3897" r:id="rId33"/>
    <p:sldId id="3898" r:id="rId34"/>
    <p:sldId id="3899" r:id="rId35"/>
    <p:sldId id="1098" r:id="rId3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72" d="100"/>
          <a:sy n="72" d="100"/>
        </p:scale>
        <p:origin x="13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2023/8/25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2023/8/25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2023/8/25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2023/8/25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2023/8/25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2023/8/25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2023/8/25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2023/8/25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2023/8/25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2023/8/25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2023/8/25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2023/8/25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2023/8/25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2023/8/25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耶路巴力的儿子亚比米勒，到了示剑见他的众母舅，对他们和他外祖全家的人说：</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Abimelech the son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Jerubbaal</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went to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to his mother’s brothers, and spoke with them and with all the family of the house of his mother’s father, saying,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请你们问示剑的众人说，是耶路巴力的众子七十人都管理你们好呢？还是一人管理你们好呢？你们又要记念我是你们的骨肉。” </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Please speak in the hearing of all the men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‘Which is better for you, that all seventy of the sons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Jerubbaal</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reign over you, or that one reign over you?’ Remember that I am your own flesh and bone.”</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约坦因怕他弟兄亚比米勒，就逃跑，来到比珥住在那里。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Jotham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ran away and fled; and he went to Beer and dwelt there, for fear of Abimelech his brother.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亚比米勒管理以色列人三年。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After Abimelech had reigned over Israel three years,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神使恶魔降在亚比米勒和示剑人中间，示剑人就以诡诈待亚比米勒。</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God sent a spirit of ill will between Abimelech and the men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men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dealt treacherously with Abimelech,</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这是要叫耶路巴力七十个儿子所受的残害，归与他们的哥哥亚比米勒；又叫那流他们血的罪，归与帮助他杀弟兄的示剑人。</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that the crime done to the seventy sons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Jerubbaal</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might be settled and their blood be laid on Abimelech their brother, who killed them, and on the men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who aided him in the killing of his brothers.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示剑人在山顶上设埋伏，等候亚比米勒。凡从他们那里经过的人，他们就抢夺。有人将这事告诉亚比米勒</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 men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set men in ambush against him on the tops of the mountains, and they robbed all who passed by them along that way; and it was told Abimelech.</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以别的儿子迦勒和他的弟兄来到示剑，示剑人都信靠他。</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Gaal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Ebed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came with his brothers and went over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men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put their confidence in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示剑人出城到田间去，摘下葡萄，踹酒，设摆筵宴，进他们神的庙中吃喝，咒诅亚比米勒。</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they went out into the fields, and gathered grapes from their vineyards and trod them, and made merry. And they went into the house of their god, and ate and drank, and cursed Abimelech.</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以别的儿子迦勒说：“亚比米勒是谁，示剑是谁，使我们服侍他呢？他不是耶路巴力的儿子吗？他的帮手不是西布勒吗？你们可以服侍示剑的父亲哈抹的后裔。我们为何服侍亚比米勒呢</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Gaal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Ebed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“Who is Abimelech, and who is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that we should serve him? Is he not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Jerubbaal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is not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Zebul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officer? Serve the men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Hamor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father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but why should we serve him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惟愿这民归我的手下，我就除掉亚比米勒。”迦勒又对亚比米勒说：“增添你的军兵出来吧！”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only this people were under my authority! Then I would remove Abimelech.” So he said to Abimelech, “Increase your army and come out!”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邑宰西布勒听见以别的儿子迦勒的话，就发怒</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Zebul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ruler of the city, heard the words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Gaal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Ebed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anger was aroused.</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悄悄地打发人去见亚比米勒，说：“以别的儿子迦勒和他的弟兄到了示剑，煽惑城中的民攻击你</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sent messengers to Abimelech secretly, saying, “Take note!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Gaal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Ebed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his brothers have come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here they are, fortifying the city against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现在你和跟随你的人今夜起来，在田间埋伏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get up by night, you and the people who are with you, and lie in wait in the field.</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到早晨太阳一出，你就起来闯城。迦勒和跟随他</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的人出来攻击你的时候，你便向他们见机而作</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shall be, as soon as the sun is up in the morning, that you shall rise early and rush upon the city; and when he and the people who are with him come out against you, you may then do to them as you find opportunity.””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于是亚比米勒和跟随他的众人夜间起来，分作四队，埋伏等候示剑人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Abimelech and all the people who were with him rose by night, and lay in wait against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in four companies.</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以别的儿子迦勒出去，站在城门口。亚比米勒和跟随他的人，从埋伏之处起来。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Gaal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Ebed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went out and stood in the entrance to the city gate, Abimelech and the people who were with him rose from lying in wait.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迦勒看见那些人，就对西布勒说：“看哪，有人从山顶上下来了。”西布勒说：“你看见山的影子，以为是人。”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when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Gaal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saw the people, he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Zebul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“Look, people are coming down from the tops of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mountains!”But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Zebul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him, “You see the shadows of the mountains as if they were men.”</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迦勒又说：“看哪，有人从高处下来，又有一队从米恶尼尼橡树的路上而来。</a:t>
            </a:r>
            <a:r>
              <a:rPr lang="zh-CN" altLang="en-US" sz="2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Gaal</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spoke again and said, “See, people are coming down from the center of the land, and another company is coming from the Diviners’ Terebinth Tree.”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西布勒对他说：“你曾说，亚比米勒是谁，叫我们服侍他？你所夸的口在哪里呢？这不是你所藐视的民吗？你现在出去，与他们交战吧！”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Zebul</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said to him, “Where indeed is your mouth now, with which you said, ‘Who is Abimelech, that we should serve him?’ Are not these the people whom you despised? Go out, if you will, and fight with them now.”</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于是迦勒率领示剑人出去，与亚比米勒交战</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Gaal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went out, leading the men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fought with Abimelech.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亚比米勒追赶迦勒，迦勒在他面前逃跑，有许多受伤仆倒的，直到城门</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Abimelech chased him, and he fled from him; and many fell wounded, to the very entrance of the gate.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亚比米勒住在亚鲁玛。西布勒赶出迦勒和他弟兄，不准他们住在示剑。</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Abimelech dwelt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Arumah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Zebul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drove out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Gaal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his brothers, so that they would not dwell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他的众母舅便将这一切话，为他说给示剑人听。示剑人的心就归向亚比米勒。他们说：“他原是我们的弟兄。”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his mother’s brothers spoke all these words concerning him in the hearing of all the men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their heart was inclined to follow Abimelech, for they said, “He is our brother.”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就从巴力比利土的庙中取了七十舍客勒银子给亚比米勒，亚比米勒用以雇了些匪徒跟随他。</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they gave him seventy shekels of silver from the temple of Baal-</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Berith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with which Abimelech hired worthless and reckless men; and they followed him.</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次日，民出到田间，有人告诉亚比米勒</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about on the next day that the people went out into the field, and they told Abimelech.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他就把他的人分作三队，埋伏在田间，看见示剑人从城里出来，就起来击杀他们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took his people, divided them into three companies, and lay in wait in the field. And he looked, and there were the people, coming out of the city; and he rose against them and attacked them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亚比米勒和跟随他的一队向前闯去，站在城门口；那两队直闯到田间，击杀了众人。</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Abimelech and the company that was with him rushed forward and stood at the entrance of the gate of the city; and the other two companies rushed upon all who were in the fields and killed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亚比米勒整天攻打城，将城夺取，杀了其中的居民；将城拆毁，撒上了盐。</a:t>
            </a: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Abimelech fought against the city all that day; he took the city and killed the people who were in it; and he demolished the city and sowed it with salt.</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示剑楼的人听见了，就躲入巴力比利土庙的卫所</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all the men of the tower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had heard that, they entered the stronghold of the temple of the god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Berith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有人告诉亚比米勒说：“示剑楼的人都聚在一处。”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was told Abimelech that all the men of the tower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were gathered together.</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亚比米勒和跟随他的人就都上撒们山。亚比米勒手拿斧子，砍下一根树枝，扛在肩上，对跟随他的人说：“你们看我所行的，也当赶紧照样行。”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Abimelech went up to Mount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Zalmon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and all the people who were with him. And Abimelech took an ax in his hand and cut down a bough from the trees, and took it and laid it on his shoulder; then he said to the people who were with him, “What you have seen me do, make haste and do as I have done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众人就各砍一枝，跟随亚比米勒，把树枝堆在卫所的四围，放火烧了卫所。以致示剑楼的人都死了，男女约有一千</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each of the people likewise cut down his own bough and followed Abimelech, put them against the stronghold, and set the stronghold on fire above them, so that all the people of the tower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died, about a thousand men and women.</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亚比米勒到提备斯，向提备斯安营，就攻取了那城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Abimelech went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Thebez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he encamped against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Thebez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took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城中有一座坚固的楼。城里的众人，无论男女，都逃进楼去，关上门，上了楼顶</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was a strong tower in the city, and all the men and women—all the people of the city—fled there and shut themselves in; then they went up to the top of the tower.</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亚比米勒到了楼前攻打，挨近楼门，要用火焚烧</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Abimelech came as far as the tower and fought against it; and he drew near the door of the tower to burn it with fire.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有一个妇人把一块上磨石抛在亚比米勒的头上，打破了他的脑骨</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 certain woman dropped an upper millstone on Abimelech’s head and crushed his skull.</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他就急忙喊叫拿他兵器的少年人，对他说：“拔出你的刀来，杀了我吧！免得人议论我说，他为一个妇人所杀。”于是少年人把他刺透，他就死了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called quickly to the young man, his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armorbearer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said to him, “Draw your sword and kill me, lest men say of me, ‘A woman killed him.’” So his young man thrust him through, and he died.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以色列人见亚比米勒死了，便各回自己的地方去了。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when the men of Israel saw that Abimelech was dead, they departed, every man to his place.</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　神报应亚比米勒向他父亲所行的恶，就是杀了弟兄七十个人的恶</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God repaid the wickedness of Abimelech, which he had done to his father by killing his seventy brothers.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示剑人的一切恶，　神也都报应在他们头上，耶路巴力的儿子约坦的咒诅归到他们身上了。</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all the evil of the men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God returned on their own heads, and on them came the curse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Jotham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Jerubbaal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0000"/>
              </a:lnSpc>
              <a:buNone/>
            </a:pPr>
            <a:endParaRPr lang="zh-CN" altLang="en-US" sz="8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基</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甸和外邦示剑女子所生的儿子亚比米勒狡猾残忍，谋杀了自己的弟兄</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，谋权篡位（</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0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逃亡</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的基甸的小儿子约坦用比喻宣告亚比米勒和示剑人的下场（第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7-21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0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示</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剑人背叛亚比米勒（第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22-41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0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0000"/>
              </a:lnSpc>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亚比米勒</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残忍屠杀示剑人（第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42-49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节），也导致亚比米勒自己灭亡（第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50-57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他往俄弗拉到他父亲的家，将他弟兄耶路巴力的众子七十人，都杀在一块磐石上，只剩下耶路巴力的小儿子约坦，因为他躲藏了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he went to his father’s house at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Ophrah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killed his brothers, the seventy sons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Jerubbaal</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on one stone. But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Jotham</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youngest son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Jerubbaal</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was left, because he hid himself.</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示剑人和米罗人都一同聚集，往示剑橡树旁的柱子那里，立亚比米勒为王。</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all the men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gathered together, all of Beth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Millo</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they went and made Abimelech king beside the terebinth tree at the pillar that was in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亚比米勒</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的狡猾残忍</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极度渴慕追求权力（不顾基甸一家不当王的遗训）</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联合外邦示剑人（母亲族人）</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用示剑人拜偶像的钱财招募匪徒</a:t>
            </a:r>
          </a:p>
          <a:p>
            <a:pPr algn="just">
              <a:lnSpc>
                <a:spcPct val="15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当众屠杀自己同父异母的弟兄</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70</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人</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约坦</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的比喻</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不愿当王的树</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要当王的荆棘</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约坦责备众人的忘恩</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预言亚比米勒和示剑人必定会互相毁灭</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4291794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亚比米勒</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和示剑人</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示剑人以诡诈待亚比米勒（第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出身卑微的迦勒带领示剑人背叛亚比米勒。</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亚比米勒残忍地屠杀示剑人</a:t>
            </a:r>
          </a:p>
          <a:p>
            <a:pPr algn="just">
              <a:lnSpc>
                <a:spcPct val="20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亚比米勒被杀</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649058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的</a:t>
            </a: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作为</a:t>
            </a:r>
            <a:r>
              <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Judges 9:23-24,56-57】</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神使恶魔降在亚比米勒和示剑人中间，示剑人就以诡诈待亚比米勒。</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God sent a spirit of ill will between Abimelech and the men of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and the men of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dealt treacherously with Abimelech,</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这是要叫耶路巴力七十个儿子所受的残害，归与他们的哥哥亚比米勒；又叫那流他们血的罪，归与帮助他杀弟兄的示剑人。</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that the crime done to the seventy sons of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Jerubbaal</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might be settled and their blood be laid on Abimelech their brother, who killed them, and on the men of </a:t>
            </a:r>
            <a:r>
              <a:rPr lang="en-US" altLang="zh-CN" sz="2600" b="1" kern="100" spc="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2600" b="1" kern="100" spc="100" dirty="0">
                <a:latin typeface="微软雅黑" panose="020B0503020204020204" pitchFamily="34" charset="-122"/>
                <a:ea typeface="微软雅黑" panose="020B0503020204020204" pitchFamily="34" charset="-122"/>
                <a:cs typeface="Calibri" panose="020F0502020204030204" pitchFamily="34" charset="0"/>
              </a:rPr>
              <a:t>, who aided him in the killing of his brothers</a:t>
            </a:r>
            <a:r>
              <a:rPr lang="en-US" altLang="zh-CN" sz="26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649058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的</a:t>
            </a: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作为</a:t>
            </a:r>
            <a:r>
              <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spc="100" dirty="0">
                <a:latin typeface="微软雅黑" panose="020B0503020204020204" pitchFamily="34" charset="-122"/>
                <a:ea typeface="微软雅黑" panose="020B0503020204020204" pitchFamily="34" charset="-122"/>
                <a:cs typeface="Calibri" panose="020F0502020204030204" pitchFamily="34" charset="0"/>
              </a:rPr>
              <a:t>Judges 9:23-24,56-57】</a:t>
            </a:r>
          </a:p>
          <a:p>
            <a:pPr marL="0" indent="0" algn="just">
              <a:lnSpc>
                <a:spcPct val="112000"/>
              </a:lnSpc>
              <a:buNone/>
            </a:pPr>
            <a:r>
              <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56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　神报应亚比米勒向他父亲所行的恶，就是杀了弟兄七十个人的恶</a:t>
            </a:r>
            <a:r>
              <a:rPr lang="zh-CN" altLang="en-US"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spc="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God repaid the wickedness of Abimelech, which he had done to his father by killing his seventy brothers.</a:t>
            </a:r>
          </a:p>
          <a:p>
            <a:pPr marL="0" indent="0" algn="just">
              <a:lnSpc>
                <a:spcPct val="112000"/>
              </a:lnSpc>
              <a:buNone/>
            </a:pPr>
            <a:r>
              <a:rPr lang="en-US" altLang="zh-CN"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57 </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示剑人的一切恶，　神也都报应在他们头上，耶路巴力的儿子约坦的咒诅归到他们身上了。</a:t>
            </a:r>
          </a:p>
          <a:p>
            <a:pPr marL="0" indent="0" algn="just">
              <a:lnSpc>
                <a:spcPct val="112000"/>
              </a:lnSpc>
              <a:buNone/>
            </a:pP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And all the evil of the men of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God returned on their own heads, and on them came the curse of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Jotham</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spc="100" dirty="0" err="1">
                <a:latin typeface="微软雅黑" panose="020B0503020204020204" pitchFamily="34" charset="-122"/>
                <a:ea typeface="微软雅黑" panose="020B0503020204020204" pitchFamily="34" charset="-122"/>
                <a:cs typeface="Calibri" panose="020F0502020204030204" pitchFamily="34" charset="0"/>
              </a:rPr>
              <a:t>Jerubbaal</a:t>
            </a:r>
            <a:r>
              <a:rPr lang="en-US" altLang="zh-CN"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7838521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从</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先前的</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基甸</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到之后的</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耶路巴力</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，基甸的一生给我们带来怎样正面和负面的提醒？</a:t>
            </a:r>
          </a:p>
          <a:p>
            <a:pPr marL="514350" indent="-514350" algn="just">
              <a:lnSpc>
                <a:spcPct val="112000"/>
              </a:lnSpc>
              <a:spcAft>
                <a:spcPts val="0"/>
              </a:spcAft>
              <a:buAutoNum type="arabi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一些</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学者认为</a:t>
            </a:r>
            <a:r>
              <a:rPr lang="zh-CN" altLang="en-US" sz="30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亚比米勒</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是因</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幼年受到来自</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兄弟们的歧视压制导致他成年后的残忍诡诈。请列举圣经中与此种说法相反的人物事例，并说明此类所谓“童年阴影”“原生家庭”“环境性格论”等等当今流行的心理治疗医治理论与圣经真理的不合之处？</a:t>
            </a:r>
          </a:p>
          <a:p>
            <a:pPr marL="514350" indent="-514350" algn="just">
              <a:lnSpc>
                <a:spcPct val="112000"/>
              </a:lnSpc>
              <a:spcAft>
                <a:spcPts val="0"/>
              </a:spcAft>
              <a:buAutoNum type="arabicParenR"/>
            </a:pPr>
            <a:r>
              <a:rPr lang="zh-CN" altLang="en-US" sz="3000" b="1" kern="100" spc="100" smtClean="0">
                <a:latin typeface="微软雅黑" panose="020B0503020204020204" pitchFamily="34" charset="-122"/>
                <a:ea typeface="微软雅黑" panose="020B0503020204020204" pitchFamily="34" charset="-122"/>
                <a:cs typeface="Calibri" panose="020F0502020204030204" pitchFamily="34" charset="0"/>
              </a:rPr>
              <a:t>讨论为什么</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此类所谓“童年阴影”“原生家庭”等等心理治疗医治理论如此受世人欢迎，甚至在基督徒中也是如此？这反映出人怎样的心态？</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有人将这事告诉约坦，他就去站在基利心山顶上，向众人大声喊叫说：“示剑人哪，你们要听我的话，　神也就听你们的话。</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when they told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Jotham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went and stood on top of Mount Gerizim, and lifted his voice and cried out. And he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them:“Listen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me, you men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That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God may listen to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有一时树木要膏一树为王，管理他们，就去对橄榄树说：‘请你作我们的王。’</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trees once went forth to anoint a king over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them.And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they said to the olive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tree,‘Reign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over us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橄榄树回答说：‘我岂肯止住供奉　神和尊重人的油，飘摇在众树之上呢？’</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the olive tree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them,‘Should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 cease giving my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oil,With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which they honor God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men,And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go to sway over trees?’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树木对无花果树说：‘请你来作我们的王。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trees said to the fig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tree,‘You</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come and reign over us!’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无花果树回答说：‘我岂肯止住所结甜美的果子，飘摇在众树之上呢？’</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the fig tree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them,‘Should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 cease my sweetness and my good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fruit,And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go to sway over trees?’</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树木对葡萄树说：‘请你来作我们的王。’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trees said to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vine,‘You</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come and reign over us!’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葡萄树回答说：‘我岂肯止住使　神和人喜乐的新酒，飘摇在众树之上呢？’</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the vine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them,‘Should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 cease my new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wine,Which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cheers both God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men,And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go to sway over trees?’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众树对荆棘说：‘请你来作我们的王。’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all the trees said to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bramble,‘You</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come and reign over us!’</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荆棘回答说：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‘你们若诚诚实实地膏我为王，就要投在我的荫下，不然愿火从荆棘里出来，烧灭黎巴嫩的香柏树。’</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the bramble said to the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trees,‘If</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in truth you anoint me as king over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you,Then</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come and take shelter in my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shade;But</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if not, let fire come out of the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brambleAnd</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devour the cedars of Lebanon!’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现在你们立亚比米勒为王，若按诚实正直善待耶路巴力和他的全家，这就是酬他的劳。</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therefore, if you have acted in truth and sincerity in making Abimelech king, and if you have dealt well with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Jerubbaal</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and his house, and have done to him as he deserves—</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从前我父冒死为你们争战，救了你们脱离米甸人的手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my father fought for you, risked his life, and delivered you out of the hand of Midian;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你们如今起来攻击我的父家，将他众子七十人杀在一块磐石上，又立他婢女所生的儿子亚比米勒为示剑人的王。他原是你们的弟兄。</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you have risen up against my father’s house this day, and killed his seventy sons on one stone, and made Abimelech, the son of his female servant, king over the men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because he is your brother—</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9:1-57】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你们如今若按诚实正直待耶路巴力和他的家，就可因亚比米勒得欢乐，他也可因你们得欢乐。</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if then you have acted in truth and sincerity with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Jerubbaal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with his house this day, then rejoice in Abimelech, and let him also rejoice in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不然，愿火从亚比米勒发出，烧灭示剑人和米罗众人。又愿火从示剑人和米罗人中出来，烧灭亚比米勒。</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if not, let fire come from Abimelech and devour the men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Millo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let fire come from the men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from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Millo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devour Abimelech!”</a:t>
            </a:r>
          </a:p>
        </p:txBody>
      </p:sp>
    </p:spTree>
    <p:extLst>
      <p:ext uri="{BB962C8B-B14F-4D97-AF65-F5344CB8AC3E}">
        <p14:creationId xmlns:p14="http://schemas.microsoft.com/office/powerpoint/2010/main" val="13693875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20041</TotalTime>
  <Words>4255</Words>
  <Application>Microsoft Office PowerPoint</Application>
  <PresentationFormat>On-screen Show (4:3)</PresentationFormat>
  <Paragraphs>145</Paragraphs>
  <Slides>35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1784</cp:revision>
  <dcterms:created xsi:type="dcterms:W3CDTF">2014-02-25T17:54:08Z</dcterms:created>
  <dcterms:modified xsi:type="dcterms:W3CDTF">2023-08-26T03:22:07Z</dcterms:modified>
</cp:coreProperties>
</file>