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3"/>
  </p:notesMasterIdLst>
  <p:handoutMasterIdLst>
    <p:handoutMasterId r:id="rId14"/>
  </p:handoutMasterIdLst>
  <p:sldIdLst>
    <p:sldId id="3840" r:id="rId2"/>
    <p:sldId id="4529" r:id="rId3"/>
    <p:sldId id="4530" r:id="rId4"/>
    <p:sldId id="4531" r:id="rId5"/>
    <p:sldId id="4532" r:id="rId6"/>
    <p:sldId id="4533" r:id="rId7"/>
    <p:sldId id="4534" r:id="rId8"/>
    <p:sldId id="4422" r:id="rId9"/>
    <p:sldId id="4423" r:id="rId10"/>
    <p:sldId id="4528" r:id="rId11"/>
    <p:sldId id="4425"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69" d="100"/>
          <a:sy n="69" d="100"/>
        </p:scale>
        <p:origin x="222"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2024/10/18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2024/10/18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2024/10/18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2024/10/18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2024/10/18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2024/10/18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2024/10/18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2024/10/18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2024/10/18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2024/10/18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非利士人将他们的军旅聚到亚弗；以色列人在耶斯列的泉旁安营。</a:t>
            </a:r>
          </a:p>
          <a:p>
            <a:pPr marL="0" indent="0" algn="just">
              <a:lnSpc>
                <a:spcPct val="112000"/>
              </a:lnSpc>
              <a:buNone/>
            </a:pP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Then the Philistines gathered together all their armies at </a:t>
            </a:r>
            <a:r>
              <a:rPr lang="en-US" altLang="ja-JP" sz="3000" b="1" kern="100" dirty="0" err="1">
                <a:latin typeface="微软雅黑" panose="020B0503020204020204" pitchFamily="34" charset="-122"/>
                <a:ea typeface="微软雅黑" panose="020B0503020204020204" pitchFamily="34" charset="-122"/>
                <a:cs typeface="Calibri" panose="020F0502020204030204" pitchFamily="34" charset="0"/>
              </a:rPr>
              <a:t>Aphek</a:t>
            </a: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 and the Israelites encamped by a fountain which is in Jezreel.</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非利士人的首领各率军队，或百或千，挨次前进。大卫和跟随他的人同着亚吉跟在后边。</a:t>
            </a:r>
          </a:p>
          <a:p>
            <a:pPr marL="0" indent="0" algn="just">
              <a:lnSpc>
                <a:spcPct val="112000"/>
              </a:lnSpc>
              <a:buNone/>
            </a:pP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And the lords of the Philistines passed in review by hundreds and by thousands, but David and his men passed in review at the rear with Achish.</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神为大卫开出路</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神使非利士其他首领恨恶排斥大卫</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神使大卫从“身份迷失”中清醒过来</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神使大卫从“忠诚迷失”中清醒过来</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来自亚吉（人）的称赞，对大卫的归正毫无益处。</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来自仇敌的斥责，反而促进（迫使）大卫归正</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神在全地掌权</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45919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列举圣经中，神的敌人对神百姓的恶言恶行，最终导致神的百姓没有继续迷失，回到正路的事例？</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分享自己的信仰经历，“不信的人对自己的恶言恶行，反而提醒了自己持守基督徒的身份，立场和信仰。”</a:t>
            </a:r>
            <a:endParaRPr lang="en-US" altLang="zh-CN" sz="3000" b="1" kern="10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讨论今天北美的基督徒容易在哪些方面出现 “忠诚迷失” 的问题？为什么？怎样避免？</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BC8CA-9E62-47DD-B78F-32BDA1477D44}"/>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71E8F9ED-B821-2956-15B7-340D7DFE9B1B}"/>
              </a:ext>
            </a:extLst>
          </p:cNvPr>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非利士人的首领说：“这些希伯来人在这里作什么呢？”亚吉对他们说：“这不是以色列王扫罗的臣子大卫吗？他在我这里有些年日了。自从他投降我，直到今日，我未曾见他有过错。” </a:t>
            </a:r>
          </a:p>
          <a:p>
            <a:pPr marL="0" indent="0" algn="just">
              <a:lnSpc>
                <a:spcPct val="112000"/>
              </a:lnSpc>
              <a:buNone/>
            </a:pP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Then the princes of the Philistines said, “What are these Hebrews doing </a:t>
            </a:r>
            <a:r>
              <a:rPr lang="en-US" altLang="ja-JP" sz="3000" b="1" kern="100" dirty="0" err="1">
                <a:latin typeface="微软雅黑" panose="020B0503020204020204" pitchFamily="34" charset="-122"/>
                <a:ea typeface="微软雅黑" panose="020B0503020204020204" pitchFamily="34" charset="-122"/>
                <a:cs typeface="Calibri" panose="020F0502020204030204" pitchFamily="34" charset="0"/>
              </a:rPr>
              <a:t>here?”And</a:t>
            </a: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 Achish said to the princes of the Philistines, “Is this not David, the servant of Saul king of Israel, who has been with me these days, or these years? And to this day I have found no fault in him since he defected to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1791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2702D-5D2B-8B88-EDFE-D49291AC2A56}"/>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C34CE790-A89C-6672-5C9F-08807151BEA6}"/>
              </a:ext>
            </a:extLst>
          </p:cNvPr>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非利士人的首领向亚吉发怒，对他说：“你要叫这人回你所安置他的地方，不可叫他同我们出战，恐怕他在阵上反为我们的敌人。他用什么与他主人复和呢？岂不是用我们这些人的首级吗？</a:t>
            </a:r>
          </a:p>
          <a:p>
            <a:pPr marL="0" indent="0" algn="just">
              <a:lnSpc>
                <a:spcPct val="112000"/>
              </a:lnSpc>
              <a:buNone/>
            </a:pPr>
            <a:r>
              <a:rPr lang="en-US" altLang="ja-JP" b="1" kern="100" dirty="0">
                <a:latin typeface="微软雅黑" panose="020B0503020204020204" pitchFamily="34" charset="-122"/>
                <a:ea typeface="微软雅黑" panose="020B0503020204020204" pitchFamily="34" charset="-122"/>
                <a:cs typeface="Calibri" panose="020F0502020204030204" pitchFamily="34" charset="0"/>
              </a:rPr>
              <a:t>But the princes of the Philistines were angry with him; so the princes of the Philistines said to him, “Make this fellow return, that he may go back to the place which you have appointed for him, and do not let him go down with us to battle, lest in the battle he become our adversary. For with what could he reconcile himself to his master, if not with the heads of these men?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20142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7529D-0FC9-2093-18BE-602A1AB0E883}"/>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16DD9A54-CCDB-3A8E-B270-75984F2943C6}"/>
              </a:ext>
            </a:extLst>
          </p:cNvPr>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ja-JP"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从前以色列的妇女跳舞唱和说：‘扫罗杀死千千，大卫杀死万万’，所说的不是这个大卫吗？” </a:t>
            </a:r>
          </a:p>
          <a:p>
            <a:pPr marL="0" indent="0" algn="just">
              <a:lnSpc>
                <a:spcPct val="112000"/>
              </a:lnSpc>
              <a:buNone/>
            </a:pPr>
            <a:r>
              <a:rPr lang="en-US" altLang="ja-JP" sz="2600" b="1" kern="100" dirty="0">
                <a:latin typeface="微软雅黑" panose="020B0503020204020204" pitchFamily="34" charset="-122"/>
                <a:ea typeface="微软雅黑" panose="020B0503020204020204" pitchFamily="34" charset="-122"/>
                <a:cs typeface="Calibri" panose="020F0502020204030204" pitchFamily="34" charset="0"/>
              </a:rPr>
              <a:t>Is this not David, of whom they sang to one another in dances, </a:t>
            </a:r>
            <a:r>
              <a:rPr lang="en-US" altLang="ja-JP" sz="2600" b="1" kern="100" dirty="0" err="1">
                <a:latin typeface="微软雅黑" panose="020B0503020204020204" pitchFamily="34" charset="-122"/>
                <a:ea typeface="微软雅黑" panose="020B0503020204020204" pitchFamily="34" charset="-122"/>
                <a:cs typeface="Calibri" panose="020F0502020204030204" pitchFamily="34" charset="0"/>
              </a:rPr>
              <a:t>saying:‘Saul</a:t>
            </a:r>
            <a:r>
              <a:rPr lang="en-US" altLang="ja-JP" sz="2600" b="1" kern="100" dirty="0">
                <a:latin typeface="微软雅黑" panose="020B0503020204020204" pitchFamily="34" charset="-122"/>
                <a:ea typeface="微软雅黑" panose="020B0503020204020204" pitchFamily="34" charset="-122"/>
                <a:cs typeface="Calibri" panose="020F0502020204030204" pitchFamily="34" charset="0"/>
              </a:rPr>
              <a:t> has slain his thousands, And David his ten thousands’?”</a:t>
            </a:r>
          </a:p>
          <a:p>
            <a:pPr marL="0" indent="0" algn="just">
              <a:lnSpc>
                <a:spcPct val="112000"/>
              </a:lnSpc>
              <a:buNone/>
            </a:pPr>
            <a:r>
              <a:rPr lang="en-US" altLang="ja-JP"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ja-JP"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亚吉叫大卫来，对他说：“我指着永生的耶和华起誓，你是正直人。你随我在军中出入，我看你甚好。自从你投奔我到如今，我未曾见你有什么过失，只是众首领不喜悦你。</a:t>
            </a:r>
            <a:r>
              <a:rPr lang="en-US" altLang="ja-JP" sz="2400" b="1" kern="100" dirty="0">
                <a:latin typeface="微软雅黑" panose="020B0503020204020204" pitchFamily="34" charset="-122"/>
                <a:ea typeface="微软雅黑" panose="020B0503020204020204" pitchFamily="34" charset="-122"/>
                <a:cs typeface="Calibri" panose="020F0502020204030204" pitchFamily="34" charset="0"/>
              </a:rPr>
              <a:t>Then Achish called David and said to him, “Surely, as the Lord lives, you have been upright, and your going out and your coming in with me in the army is good in my sight. For to this day I have not found evil in you since the day of your coming to me. Nevertheless the lords do not favor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22646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047F4-93B7-9EB1-3AED-EFD19F043D8E}"/>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6F14AC43-BE75-31A8-E2FE-4C7F9CAD619E}"/>
              </a:ext>
            </a:extLst>
          </p:cNvPr>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现在你可以平平安安地回去，免得非利士人的首领不欢喜你。” </a:t>
            </a: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Therefore return now, and go in peace, that you may not displease the lords of the Philistines.”</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大卫对亚吉说：“我作了什么呢？自从仆人到你面前，直到今日，你查出我有什么过错，使我不去攻击主我王的仇敌呢？” </a:t>
            </a: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So David said to Achish, “But what have I done? And to this day what have you found in your servant as long as I have been with you, that I may not go and fight against the enemies of my lord the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4493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A7E8F-5605-FDBB-8D34-3FFA3F9EB31F}"/>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EBB94094-A8E8-6980-2B6C-3A5F4590934C}"/>
              </a:ext>
            </a:extLst>
          </p:cNvPr>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亚吉说：“我知道你在我眼前是好人，如同　神的使者一般；只是非利士人的首领说：‘这人不可同我们出战。’</a:t>
            </a:r>
            <a:r>
              <a:rPr lang="en-US" altLang="ja-JP" sz="2600" b="1" kern="100" dirty="0">
                <a:latin typeface="微软雅黑" panose="020B0503020204020204" pitchFamily="34" charset="-122"/>
                <a:ea typeface="微软雅黑" panose="020B0503020204020204" pitchFamily="34" charset="-122"/>
                <a:cs typeface="Calibri" panose="020F0502020204030204" pitchFamily="34" charset="0"/>
              </a:rPr>
              <a:t>Then Achish answered and said to David, “I know that you are as good in my sight as an angel of God; nevertheless the princes of the Philistines have said, ‘He shall not go up with us to the battle.’</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故此你和跟随你的人，就是你本主的仆人，要明日早晨起来，等到天亮回去吧！” </a:t>
            </a:r>
            <a:r>
              <a:rPr lang="en-US" altLang="ja-JP" sz="2600" b="1" kern="100" dirty="0">
                <a:latin typeface="微软雅黑" panose="020B0503020204020204" pitchFamily="34" charset="-122"/>
                <a:ea typeface="微软雅黑" panose="020B0503020204020204" pitchFamily="34" charset="-122"/>
                <a:cs typeface="Calibri" panose="020F0502020204030204" pitchFamily="34" charset="0"/>
              </a:rPr>
              <a:t>Now therefore, rise early in the morning with your master’s servants who have come with you. And as soon as you are up early in the morning and have light, depart.”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71765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23C50-C5AB-FE0E-FF18-816648E78E7C}"/>
            </a:ext>
          </a:extLst>
        </p:cNvPr>
        <p:cNvGrpSpPr/>
        <p:nvPr/>
      </p:nvGrpSpPr>
      <p:grpSpPr>
        <a:xfrm>
          <a:off x="0" y="0"/>
          <a:ext cx="0" cy="0"/>
          <a:chOff x="0" y="0"/>
          <a:chExt cx="0" cy="0"/>
        </a:xfrm>
      </p:grpSpPr>
      <p:sp>
        <p:nvSpPr>
          <p:cNvPr id="3" name="内容占位符 2">
            <a:extLst>
              <a:ext uri="{FF2B5EF4-FFF2-40B4-BE49-F238E27FC236}">
                <a16:creationId xmlns:a16="http://schemas.microsoft.com/office/drawing/2014/main" id="{82FE17FC-8CB4-0C21-FB44-C826A9C5EADD}"/>
              </a:ext>
            </a:extLst>
          </p:cNvPr>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29:1-11】</a:t>
            </a:r>
          </a:p>
          <a:p>
            <a:pPr marL="0" indent="0" algn="just">
              <a:lnSpc>
                <a:spcPct val="112000"/>
              </a:lnSpc>
              <a:buNone/>
            </a:pPr>
            <a:r>
              <a:rPr lang="en-US" altLang="ja-JP"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ja-JP"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于是大卫和跟随他的人早晨起来，回往非利士地去。非利士人也上耶斯列去了。</a:t>
            </a:r>
          </a:p>
          <a:p>
            <a:pPr marL="0" indent="0" algn="just">
              <a:lnSpc>
                <a:spcPct val="112000"/>
              </a:lnSpc>
              <a:buNone/>
            </a:pPr>
            <a:r>
              <a:rPr lang="en-US" altLang="ja-JP" sz="3000" b="1" kern="100" dirty="0">
                <a:latin typeface="微软雅黑" panose="020B0503020204020204" pitchFamily="34" charset="-122"/>
                <a:ea typeface="微软雅黑" panose="020B0503020204020204" pitchFamily="34" charset="-122"/>
                <a:cs typeface="Calibri" panose="020F0502020204030204" pitchFamily="34" charset="0"/>
              </a:rPr>
              <a:t>So David and his men rose early to depart in the morning, to return to the land of the Philistines. And the Philistines went up to Jezreel.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16176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非利士人与以色列人对阵，大卫跟随非利士迦特城之王亚吉。（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非利士首领让亚吉赶走大卫，亚吉为大卫申辩。（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亚吉让大卫离开。（</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大卫的困境</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偏行己路导致陷入困“绝”境</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要么成为非利士人的“叛徒”</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要么成为以色列人的“叛徒”</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非利士首领亚吉对大卫的“称赞”并不能解决大卫所处的困境</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23626</TotalTime>
  <Words>1511</Words>
  <Application>Microsoft Office PowerPoint</Application>
  <PresentationFormat>On-screen Show (4:3)</PresentationFormat>
  <Paragraphs>54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2061</cp:revision>
  <dcterms:created xsi:type="dcterms:W3CDTF">2014-02-25T17:54:08Z</dcterms:created>
  <dcterms:modified xsi:type="dcterms:W3CDTF">2024-10-19T03:02:34Z</dcterms:modified>
</cp:coreProperties>
</file>