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12"/>
  </p:notesMasterIdLst>
  <p:handoutMasterIdLst>
    <p:handoutMasterId r:id="rId13"/>
  </p:handoutMasterIdLst>
  <p:sldIdLst>
    <p:sldId id="3840" r:id="rId2"/>
    <p:sldId id="4652" r:id="rId3"/>
    <p:sldId id="4653" r:id="rId4"/>
    <p:sldId id="4654" r:id="rId5"/>
    <p:sldId id="4655" r:id="rId6"/>
    <p:sldId id="4656" r:id="rId7"/>
    <p:sldId id="4657" r:id="rId8"/>
    <p:sldId id="4589" r:id="rId9"/>
    <p:sldId id="4422" r:id="rId10"/>
    <p:sldId id="4425" r:id="rId11"/>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5063" autoAdjust="0"/>
    <p:restoredTop sz="94660"/>
  </p:normalViewPr>
  <p:slideViewPr>
    <p:cSldViewPr>
      <p:cViewPr varScale="1">
        <p:scale>
          <a:sx n="69" d="100"/>
          <a:sy n="69" d="100"/>
        </p:scale>
        <p:origin x="258" y="6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2025/1/17</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2025/1/17</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a:t>按一下此處編輯母版文本樣式</a:t>
            </a:r>
            <a:endParaRPr lang="zh-CN" altLang="en-US"/>
          </a:p>
          <a:p>
            <a:pPr lvl="1"/>
            <a:r>
              <a:rPr lang="zh-CN" altLang="en-US"/>
              <a:t>第二級</a:t>
            </a:r>
          </a:p>
          <a:p>
            <a:pPr lvl="2"/>
            <a:r>
              <a:rPr lang="zh-CN" altLang="en-US"/>
              <a:t>第三級</a:t>
            </a:r>
          </a:p>
          <a:p>
            <a:pPr lvl="3"/>
            <a:r>
              <a:rPr lang="zh-CN" altLang="en-US"/>
              <a:t>第四級</a:t>
            </a:r>
          </a:p>
          <a:p>
            <a:pPr lvl="4"/>
            <a:r>
              <a:rPr lang="zh-CN" altLang="en-US"/>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2025/1/17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2025/1/17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2025/1/17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2025/1/17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2025/1/17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2025/1/17</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2025/1/17</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2025/1/17</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2025/1/17</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2025/1/17</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2025/1/17</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2025/1/17</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9:1-13】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大卫问说：“扫罗家还有剩下的人没有？我要因约拿单的缘故向他施恩。” </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Now David said, “Is there still anyone who is left of the house of Saul, that I may show him kindness for Jonathan’s sake?”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扫罗家有一个仆人，名叫洗巴，有人叫他来见大卫，王问他说：“你是洗巴吗？”回答说：“仆人是。”</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there was a servant of the house of Saul whose name was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Ziba</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So when they had called him to David, the king said to him, “Are you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Ziba</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said, “At your service!”</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8315926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问题讨论：</a:t>
            </a:r>
            <a:endPar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撒下</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9</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章中的大卫预表了主耶稣基督。讨论，大卫的哪些言行预表了主耶稣的哪些方面？</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从大卫身上看到主耶稣的影子，那么从米非波设身上，我们可以看到谁的影子？为什么？</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“米非波设是否配得到大卫的恩待？”学者们持相反观点“配，不配”。我对此的观点是什么？为什么？</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a:latin typeface="微软雅黑" panose="020B0503020204020204" pitchFamily="34" charset="-122"/>
                <a:ea typeface="微软雅黑" panose="020B0503020204020204" pitchFamily="34" charset="-122"/>
                <a:cs typeface="Calibri" panose="020F0502020204030204" pitchFamily="34" charset="0"/>
              </a:rPr>
              <a:t>注：非辩论</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题，是分享讨论，无预设答案 ：）</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2012466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9:1-13】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王说：“扫罗家还有人没有？我要照　神的慈爱恩待他。”洗巴对王说：“还有约拿单的一个儿子，是瘸腿的。”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the king said, “Is there not still someone of the house of Saul, to whom I may show the kindness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God?”And</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Ziba</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said to the king, “There is still a son of Jonathan who is lame in his feet.”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王说：“他在哪里？”洗巴对王说：“他在罗底巴亚米利的儿子玛吉家里。”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the king said to him, “Where is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he?”And</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Ziba</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said to the king, “Indeed he is in the house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Machir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Ammiel</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in Lo Debar.”</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1373927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9:1-13】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于是大卫王打发人去，从罗底巴亚米利的儿子玛吉家里召了他来。</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King David sent and brought him out of the house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Machir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Ammiel</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from Lo Debar.</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扫罗的孙子、约拿单的儿子米非波设来见大卫，伏地叩拜。大卫说：“米非波设！”米非波设说：“仆人在此。”</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Now when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Mephibosheth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Jonathan, the son of Saul, had come to David, he fell on his face and prostrated himself. Then David said,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Mephibosheth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he answered, “Here is your servant!”</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1373927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9:1-13】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大卫说：“你不要惧怕，我必因你父亲约拿单的缘故施恩与你，将你祖父扫罗的一切田地都归还你，你也可以常与我同席吃饭。”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David said to him, “Do not fear, for I will surely show you kindness for Jonathan your father’s sake, and will restore to you all the land of Saul your grandfather; and you shall eat bread at my table continually.”</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米非波设又叩拜说：“仆人算什么？不过如死狗一般，竟蒙王这样眷顾。”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he bowed himself, and said, “What is your servant, that you should look upon such a dead dog as I?”</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1373927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2 Sam 9:1-13】</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王召了扫罗的仆人洗巴来，对他说：“我已将属扫罗和他的一切家产都赐给你主人的儿子了。</a:t>
            </a:r>
            <a:endPar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ea typeface="微软雅黑" panose="020B0503020204020204" pitchFamily="34" charset="-122"/>
                <a:cs typeface="Calibri" panose="020F0502020204030204" pitchFamily="34" charset="0"/>
              </a:rPr>
              <a:t>And the king called to </a:t>
            </a:r>
            <a:r>
              <a:rPr lang="en-US" altLang="zh-CN" b="1" kern="100" dirty="0" err="1">
                <a:ea typeface="微软雅黑" panose="020B0503020204020204" pitchFamily="34" charset="-122"/>
                <a:cs typeface="Calibri" panose="020F0502020204030204" pitchFamily="34" charset="0"/>
              </a:rPr>
              <a:t>Ziba</a:t>
            </a:r>
            <a:r>
              <a:rPr lang="en-US" altLang="zh-CN" b="1" kern="100" dirty="0">
                <a:ea typeface="微软雅黑" panose="020B0503020204020204" pitchFamily="34" charset="-122"/>
                <a:cs typeface="Calibri" panose="020F0502020204030204" pitchFamily="34" charset="0"/>
              </a:rPr>
              <a:t>, Saul’s servant, and said to him, “I have given to your master’s son all that belonged to Saul and to all his house.</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你和你的众子、仆人要为你主人的儿子米非波设耕种田地，把所产的拿来供他食用；他却要常与我同席吃饭。”洗巴有十五个儿子，二十个仆人。</a:t>
            </a:r>
            <a:endPar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ea typeface="微软雅黑" panose="020B0503020204020204" pitchFamily="34" charset="-122"/>
                <a:cs typeface="Calibri" panose="020F0502020204030204" pitchFamily="34" charset="0"/>
              </a:rPr>
              <a:t>You therefore, and your sons and your servants, shall work the land for him, and you shall bring in the harvest, that your master’s son may have food to eat. But </a:t>
            </a:r>
            <a:r>
              <a:rPr lang="en-US" altLang="zh-CN" b="1" kern="100" dirty="0" err="1">
                <a:ea typeface="微软雅黑" panose="020B0503020204020204" pitchFamily="34" charset="-122"/>
                <a:cs typeface="Calibri" panose="020F0502020204030204" pitchFamily="34" charset="0"/>
              </a:rPr>
              <a:t>Mephibosheth</a:t>
            </a:r>
            <a:r>
              <a:rPr lang="en-US" altLang="zh-CN" b="1" kern="100" dirty="0">
                <a:ea typeface="微软雅黑" panose="020B0503020204020204" pitchFamily="34" charset="-122"/>
                <a:cs typeface="Calibri" panose="020F0502020204030204" pitchFamily="34" charset="0"/>
              </a:rPr>
              <a:t> your master’s son shall eat bread at my table always.” Now </a:t>
            </a:r>
            <a:r>
              <a:rPr lang="en-US" altLang="zh-CN" b="1" kern="100" dirty="0" err="1">
                <a:ea typeface="微软雅黑" panose="020B0503020204020204" pitchFamily="34" charset="-122"/>
                <a:cs typeface="Calibri" panose="020F0502020204030204" pitchFamily="34" charset="0"/>
              </a:rPr>
              <a:t>Ziba</a:t>
            </a:r>
            <a:r>
              <a:rPr lang="en-US" altLang="zh-CN" b="1" kern="100" dirty="0">
                <a:ea typeface="微软雅黑" panose="020B0503020204020204" pitchFamily="34" charset="-122"/>
                <a:cs typeface="Calibri" panose="020F0502020204030204" pitchFamily="34" charset="0"/>
              </a:rPr>
              <a:t> had fifteen sons and twenty servants.</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1373927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9:1-13】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洗巴对王说：“凡我主我王吩咐仆人的，仆人都必遵行。”王又说：“米非波设必与我同席吃饭，如王的儿子一样。”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Ziba</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said to the king, “According to all that my lord the king has commanded his servant, so will your servant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do.”“As</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for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Mephibosheth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said the king, “he shall eat at my table like one of the king’s sons.”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米非波设有一个小儿子，名叫米迦。凡住在洗巴家里的人，都作了米非波设的仆人。</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Mephibosheth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had a young son whose name was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Micha</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all who dwelt in the house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Ziba</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were servants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Mephibosheth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1373927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9:1-13】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于是米非波设住在耶路撒冷，常与王同席吃饭。他两腿都是瘸的。</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Mephibosheth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dwelt in Jerusalem, for he ate continually at the king’s table. And he was lame in both his feet.</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1373927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20000"/>
              </a:lnSpc>
              <a:buNone/>
            </a:pP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经文简述：</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大卫寻找扫罗和约拿单的后人（</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1-4</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 </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大卫善待约拿单的儿子米非波设（</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5-8</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 </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大卫将扫罗一切家产都赐给米非波设，并让米非波设与大卫王一起吃饭（</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9-13</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a:t>
            </a:r>
          </a:p>
        </p:txBody>
      </p:sp>
    </p:spTree>
    <p:extLst>
      <p:ext uri="{BB962C8B-B14F-4D97-AF65-F5344CB8AC3E}">
        <p14:creationId xmlns:p14="http://schemas.microsoft.com/office/powerpoint/2010/main" val="10397504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大卫恩待米非波设</a:t>
            </a:r>
          </a:p>
          <a:p>
            <a:pPr marL="0" indent="0" algn="just">
              <a:lnSpc>
                <a:spcPct val="150000"/>
              </a:lnSpc>
              <a:buNone/>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大卫寻找扫罗的后人</a:t>
            </a:r>
          </a:p>
          <a:p>
            <a:pPr marL="457200" lvl="1" indent="0" algn="just">
              <a:lnSpc>
                <a:spcPct val="150000"/>
              </a:lnSpc>
              <a:buNone/>
            </a:pPr>
            <a:r>
              <a:rPr lang="en-US" altLang="zh-CN" sz="2800" b="1" kern="100" dirty="0">
                <a:latin typeface="微软雅黑" panose="020B0503020204020204" pitchFamily="34" charset="-122"/>
                <a:ea typeface="微软雅黑" panose="020B0503020204020204" pitchFamily="34" charset="-122"/>
                <a:cs typeface="Calibri" panose="020F0502020204030204" pitchFamily="34" charset="0"/>
              </a:rPr>
              <a:t>o	</a:t>
            </a:r>
            <a:r>
              <a:rPr lang="zh-CN" altLang="en-US" sz="2800" b="1" kern="100" dirty="0">
                <a:latin typeface="微软雅黑" panose="020B0503020204020204" pitchFamily="34" charset="-122"/>
                <a:ea typeface="微软雅黑" panose="020B0503020204020204" pitchFamily="34" charset="-122"/>
                <a:cs typeface="Calibri" panose="020F0502020204030204" pitchFamily="34" charset="0"/>
              </a:rPr>
              <a:t>不是为了报仇</a:t>
            </a:r>
          </a:p>
          <a:p>
            <a:pPr marL="457200" lvl="1" indent="0" algn="just">
              <a:lnSpc>
                <a:spcPct val="150000"/>
              </a:lnSpc>
              <a:buNone/>
            </a:pPr>
            <a:r>
              <a:rPr lang="en-US" altLang="zh-CN" sz="2800" b="1" kern="100" dirty="0">
                <a:latin typeface="微软雅黑" panose="020B0503020204020204" pitchFamily="34" charset="-122"/>
                <a:ea typeface="微软雅黑" panose="020B0503020204020204" pitchFamily="34" charset="-122"/>
                <a:cs typeface="Calibri" panose="020F0502020204030204" pitchFamily="34" charset="0"/>
              </a:rPr>
              <a:t>o	</a:t>
            </a:r>
            <a:r>
              <a:rPr lang="zh-CN" altLang="en-US" sz="2800" b="1" kern="100" dirty="0">
                <a:latin typeface="微软雅黑" panose="020B0503020204020204" pitchFamily="34" charset="-122"/>
                <a:ea typeface="微软雅黑" panose="020B0503020204020204" pitchFamily="34" charset="-122"/>
                <a:cs typeface="Calibri" panose="020F0502020204030204" pitchFamily="34" charset="0"/>
              </a:rPr>
              <a:t>不是为了除去隐患</a:t>
            </a:r>
          </a:p>
          <a:p>
            <a:pPr marL="457200" lvl="1" indent="0" algn="just">
              <a:lnSpc>
                <a:spcPct val="150000"/>
              </a:lnSpc>
              <a:buNone/>
            </a:pPr>
            <a:r>
              <a:rPr lang="en-US" altLang="zh-CN" sz="2800" b="1" kern="100" dirty="0">
                <a:latin typeface="微软雅黑" panose="020B0503020204020204" pitchFamily="34" charset="-122"/>
                <a:ea typeface="微软雅黑" panose="020B0503020204020204" pitchFamily="34" charset="-122"/>
                <a:cs typeface="Calibri" panose="020F0502020204030204" pitchFamily="34" charset="0"/>
              </a:rPr>
              <a:t>o	</a:t>
            </a:r>
            <a:r>
              <a:rPr lang="zh-CN" altLang="en-US" sz="2800" b="1" kern="100" dirty="0">
                <a:latin typeface="微软雅黑" panose="020B0503020204020204" pitchFamily="34" charset="-122"/>
                <a:ea typeface="微软雅黑" panose="020B0503020204020204" pitchFamily="34" charset="-122"/>
                <a:cs typeface="Calibri" panose="020F0502020204030204" pitchFamily="34" charset="0"/>
              </a:rPr>
              <a:t>而是为了恩待仇敌。</a:t>
            </a:r>
          </a:p>
          <a:p>
            <a:pPr marL="0" indent="0" algn="just">
              <a:lnSpc>
                <a:spcPct val="150000"/>
              </a:lnSpc>
              <a:buNone/>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守约的大卫</a:t>
            </a:r>
          </a:p>
          <a:p>
            <a:pPr marL="0" indent="0" algn="just">
              <a:lnSpc>
                <a:spcPct val="150000"/>
              </a:lnSpc>
              <a:buNone/>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大卫将扫罗的家产全部交给米非波设</a:t>
            </a:r>
          </a:p>
          <a:p>
            <a:pPr marL="0" indent="0" algn="just">
              <a:lnSpc>
                <a:spcPct val="150000"/>
              </a:lnSpc>
              <a:buNone/>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大卫待米非波设如同家人</a:t>
            </a:r>
          </a:p>
        </p:txBody>
      </p:sp>
    </p:spTree>
    <p:extLst>
      <p:ext uri="{BB962C8B-B14F-4D97-AF65-F5344CB8AC3E}">
        <p14:creationId xmlns:p14="http://schemas.microsoft.com/office/powerpoint/2010/main" val="2530312814"/>
      </p:ext>
    </p:extLst>
  </p:cSld>
  <p:clrMapOvr>
    <a:masterClrMapping/>
  </p:clrMapOvr>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24714</TotalTime>
  <Words>1418</Words>
  <Application>Microsoft Office PowerPoint</Application>
  <PresentationFormat>On-screen Show (4:3)</PresentationFormat>
  <Paragraphs>47</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微软雅黑</vt: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BCCC_User</cp:lastModifiedBy>
  <cp:revision>2157</cp:revision>
  <dcterms:created xsi:type="dcterms:W3CDTF">2014-02-25T17:54:08Z</dcterms:created>
  <dcterms:modified xsi:type="dcterms:W3CDTF">2025-01-18T03:50:19Z</dcterms:modified>
</cp:coreProperties>
</file>