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3840" r:id="rId2"/>
    <p:sldId id="4689" r:id="rId3"/>
    <p:sldId id="4690" r:id="rId4"/>
    <p:sldId id="4691" r:id="rId5"/>
    <p:sldId id="4692" r:id="rId6"/>
    <p:sldId id="4693" r:id="rId7"/>
    <p:sldId id="4694" r:id="rId8"/>
    <p:sldId id="4695" r:id="rId9"/>
    <p:sldId id="4696" r:id="rId10"/>
    <p:sldId id="4697" r:id="rId11"/>
    <p:sldId id="4698" r:id="rId12"/>
    <p:sldId id="4699" r:id="rId13"/>
    <p:sldId id="4700" r:id="rId14"/>
    <p:sldId id="4701" r:id="rId15"/>
    <p:sldId id="4702" r:id="rId16"/>
    <p:sldId id="4703" r:id="rId17"/>
    <p:sldId id="4704" r:id="rId18"/>
    <p:sldId id="4667" r:id="rId19"/>
    <p:sldId id="4422" r:id="rId20"/>
    <p:sldId id="4705" r:id="rId21"/>
    <p:sldId id="4425"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90" d="100"/>
          <a:sy n="90" d="100"/>
        </p:scale>
        <p:origin x="-312" y="-5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2025/2/13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2025/2/13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2025/2/13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2025/2/13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2025/2/13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2025/2/13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2025/2/13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2025/2/13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2025/2/13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2025/2/13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2025/2/13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2025/2/13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2025/2/13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2025/2/13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耶和华差遣拿单去见大卫。拿单到了大卫那里，对他说：“在一座城里有两个人：一个是富户，一个是穷人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sent Nathan to David. And he came to him, and said to him: “There were two men in one city, one rich and the other poor.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富户有许多牛群羊群</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rich man had exceedingly many flocks and herds.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到第七日孩子死了。大卫的臣仆不敢告诉他孩子死了。因他们说：“孩子还活着的时候，我们劝他，他尚且不肯听我们的话，若告诉他孩子死了，岂不更加忧伤吗？”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on the seventh day it came to pass that the child died. And the servants of David were afraid to tell him that the child was dead. For they said, “Indeed, while the child was alive, we spoke to him, and he would not heed our voice. How can we tell him that the child is dead? He may do some harm!”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大卫见臣仆彼此低声说话，就知道孩子死了，问臣仆说：“孩子死了吗？”他们说：“死了。”</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When David saw that his servants were whispering, David perceived that the child was dead. Therefore David said to his servants, “Is the child dead</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they said, “He is dead.”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大卫就从地上起来，沐浴、抹膏，换了衣裳，进耶和华的殿敬拜，然后回宫，吩咐人摆饭，他便吃了</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David arose from the ground, washed and anointed himself, and changed his clothes; and he went into the house of the Lord and worshiped.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he went to his own house; and when he requested, they set food before him, and he ate.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臣仆问他说：“你所行的是什么意思？孩子活着的时候，你禁食哭泣；孩子死了，你倒起来吃饭。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his servants said to him, “What is this that you have done? You fasted and wept for the child while he was alive, but when the child died, you arose and ate food.”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大卫说：“孩子还活着，我禁食哭泣，因为我想，或者耶和华怜恤我，使孩子不死也未可知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“While the child was alive, I fasted and wept; for I said, ‘Who can tell whether the Lord will be gracious to me, that the child may live?’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孩子死了，我何必禁食？我岂能使他返回呢？我必往他那里去，他却不能回我这里来。”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he is dead; why should I fast? Can I bring him back again? I shall go to him, but he shall not return to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大卫安慰他的妻拔示巴，与她同寝。她就生了儿子，给他起名叫所罗门。耶和华也喜爱他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comforted Bathsheba his wife, and went in to her and lay with her. So she bore a son, and he called his name Solomon. Now the Lord loved him,</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就藉先知拿单赐他一个名字叫耶底底亚，因为耶和华爱他。</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sent word by the hand of Nathan the prophet: So he called his name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Jedidiah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because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约押攻取亚扪人的京城拉巴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fought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Rabbah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people of Ammon, and took the royal city.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约押打发使者去见大卫，说：“我攻打拉巴，取其水城。</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sent messengers to David, and said, “I have fought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Rabbah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I have taken the city’s water supply.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现在你要聚集其余的军兵来，安营围攻这城。恐怕我取了这城，人就以我的名叫这城。”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gather the rest of the people together and encamp against the city and take it, lest I take the city and it be called after my name.”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于是大卫聚集众军，往拉巴去攻城，就取了这城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gathered all the people together and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Rabbah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fought against it, and took it.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夺了亚扪人之王所戴的金冠冕（“王”或作“玛勒堪”，玛勒堪即米勒公，又名摩洛，亚扪族之神名），其上的金子，重一他连得，又嵌着宝石。人将这冠冕戴在大卫头上。大卫从城里夺了许多财物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took their king’s crown from his head. Its weight was a talent of gold, with precious stones. And it was set on David’s head. Also he brought out the spoil of the city in great abundance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城里的人，拉出来放在锯下，或铁耙下，或铁斧下，或叫他经过砖窑（或作“强他们用锯，或用打粮食的铁器，或用铁斧作工，或使在砖窑里服役”）。大卫待亚扪各城的居民都是如此。其后，大卫和众军都回耶路撒冷去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brought out the people who were in it, and put them to work with saws and iron picks and iron axes, and made them cross over to the brick works. So he did to all the cities of the people of Ammon. Then David and all the people returned to Jerusalem.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神差遣拿单指出大卫的罪（</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大卫认罪（</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大卫在孩子生病和死去以后的反应；显明大卫的悔改（</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15-23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所罗门出生；神喜爱他；（</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大卫攻取拉巴（</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26-31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拿</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单指出大卫的罪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拿单只为神代言</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拿单的勇气源自对神的顺服</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拿单的智慧源自只专注于神的话语（心意）</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拿单指出大卫犯罪的原因</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拿单宣布大卫犯罪的刑罚</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拿单宣布神对大卫的怜悯（在大卫认罪之后）</a:t>
            </a: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穷人除了所买来养活的一只小母羊羔之外，别无所有。羊羔在他家里和他儿女一同长大，吃他所吃的，喝他所喝的，睡在他怀中，在他看来如同女儿一样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poor man had nothing, except one little ewe lamb which he had bought and nourished; and it grew up together with him and with his children. It ate of his own food and drank from his own cup and lay in his bosom; and it was like a daughter to him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的认罪过程</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大卫不是自觉认罪</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大卫定别人的罪，比认自己的罪容易。</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大卫面临的刑罚</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大卫认罪</a:t>
            </a:r>
          </a:p>
          <a:p>
            <a:pPr marL="914400" lvl="1" indent="-457200" algn="just">
              <a:lnSpc>
                <a:spcPct val="120000"/>
              </a:lnSpc>
              <a:buFont typeface="+mj-lt"/>
              <a:buAutoNum type="arabicParenR"/>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他没有为自己辩解。</a:t>
            </a:r>
          </a:p>
          <a:p>
            <a:pPr marL="914400" lvl="1" indent="-457200" algn="just">
              <a:lnSpc>
                <a:spcPct val="120000"/>
              </a:lnSpc>
              <a:buFont typeface="+mj-lt"/>
              <a:buAutoNum type="arabicParenR"/>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没抱怨刑罚过重。</a:t>
            </a:r>
          </a:p>
          <a:p>
            <a:pPr marL="914400" lvl="1" indent="-457200" algn="just">
              <a:lnSpc>
                <a:spcPct val="120000"/>
              </a:lnSpc>
              <a:buFont typeface="+mj-lt"/>
              <a:buAutoNum type="arabicParenR"/>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接受自己的罪给自己带来的恶果</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大卫罪得赦免，但必须接受罪的后果（刑罚）</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大卫忘记背后，努力面前</a:t>
            </a:r>
          </a:p>
        </p:txBody>
      </p:sp>
    </p:spTree>
    <p:extLst>
      <p:ext uri="{BB962C8B-B14F-4D97-AF65-F5344CB8AC3E}">
        <p14:creationId xmlns:p14="http://schemas.microsoft.com/office/powerpoint/2010/main" val="1119979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请</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依据拿单的话讨论：大卫认罪之后，神既然已经赦免大卫的罪，神为什么还必须要重重地刑罚大卫？</a:t>
            </a:r>
          </a:p>
          <a:p>
            <a:pPr marL="514350" indent="-514350" algn="just">
              <a:lnSpc>
                <a:spcPct val="120000"/>
              </a:lnSpc>
              <a:buAutoNum type="arabicParenR"/>
            </a:pP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为什么</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大卫对故事中的人物充满怜悯和正义感，但是对于现实中的乌利亚却丝毫没有怜悯和正义？列举现实中相似的事例？我自己有过类似的情形吗？</a:t>
            </a:r>
          </a:p>
          <a:p>
            <a:pPr marL="514350" indent="-514350" algn="just">
              <a:lnSpc>
                <a:spcPct val="120000"/>
              </a:lnSpc>
              <a:buAutoNum type="arabicParenR"/>
            </a:pP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本章经文，结合</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马太福音</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节，和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雅各书</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节，讨论我们从中得到怎样的警醒？结合实际经历加以说明。</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有一客人来到这富户家里，富户舍不得从自己的牛群羊群中取一只预备给客人吃，却取了那穷人的羊羔，预备给客人吃。”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traveler came to the rich man, who refused to take from his own flock and from his own herd to prepare one for the wayfaring man who had come to him; but he took the poor man’s lamb and prepared it for the man who had come to him.”</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大卫就甚恼怒那人，对拿单说：“我指着永生的耶和华起誓，行这事的人该死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David’s anger was greatly aroused against the man, and he said to Nathan, “As the Lord lives, the man who has done this shall surely die!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他必偿还羊羔四倍，因为他行这事，没有怜恤的心。”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shall restore fourfold for the lamb, because he did this thing and because he had no pity.”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拿单对大卫说：“你就是那人！耶和华以色列的　神如此说：‘我膏你作以色列的王，救你脱离扫罗的手；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Nathan said to David, “You are the man! Thus says the Lord God of Israel: ‘I anointed you king over Israel, and I delivered you from the hand of Saul.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我将你主人的家业赐给你，将你主人的妻交在你怀里，又将以色列和犹大家赐给你；你若还以为不足，我早就加倍地赐给你。</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gave you your master’s house and your master’s wives into your keeping, and gave you the house of Israel and Judah. And if that had been too little, I also would have given you much more!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你为什么藐视耶和华的命令，行他眼中看为恶的事呢？你借亚扪人的刀杀害赫人乌利亚，又娶了他的妻为妻。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Why have you despised the commandment of the Lord, to do evil in His sight? You have killed Uriah the Hittite with the sword; you have taken his wife to be your wife, and have killed him with the sword of the people of Ammon.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你既藐视我，娶了赫人乌利亚的妻为妻，所以刀剑必永不离开你的家。’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therefore, the sword shall never depart from your house, because you have despised Me, and have taken the wife of Uriah the Hittite to be your wife.’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耶和华如此说：‘我必从你家中兴起祸患攻击你，我必在你眼前把你的妃嫔赐给别人，他在日光之下就与她们同寝。</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Thus says the Lord: ‘Behold, I will raise up adversity against you from your own house; and I will take your wives before your eyes and give them to your neighbor, and he shall lie with your wives in the sight of this sun.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你在暗中行这事，我却要在以色列众人面前、日光之下报应你。’”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did it secretly, but I will do this thing before all Israel, before the sun.’”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大卫对拿单说：“我得罪耶和华了！”拿单说：“耶和华已经除掉你的罪，你必不至于死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said to Nathan, “I have sinned against the Lord</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Nathan said to David, “The Lord also has put away your sin; you shall not die.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只是你行这事，叫耶和华的仇敌大得亵渎的机会，故此你所得的孩子必定要死。”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However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because by this deed you have given great occasion to the enemies of the Lord to blaspheme, the child also who is born to you shall surely die.”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12:1-31】</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拿单就回家去了。耶和华击打乌利亚妻给大卫所生的孩子，使他得重病</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Nathan departed to his house. And the Lord struck the child that Uriah’s wife bore to David, and it became ill.</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所以大卫为这孩子恳求　神，而且禁食，进入内室，终夜躺在地上</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David therefore pleaded with God for the child, and David fasted and went in and lay all night on the ground.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他家中的老臣来到他旁边，要把他从地上扶起来，他却不肯起来，也不同他们吃饭。</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the elders of his house arose and went to him, to raise him up from the ground. But he would not, nor did he eat food with them.</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42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24781</TotalTime>
  <Words>2073</Words>
  <Application>Microsoft Office PowerPoint</Application>
  <PresentationFormat>全屏显示(4:3)</PresentationFormat>
  <Paragraphs>98</Paragraphs>
  <Slides>21</Slides>
  <Notes>0</Notes>
  <HiddenSlides>0</HiddenSlides>
  <MMClips>0</MMClips>
  <ScaleCrop>false</ScaleCrop>
  <HeadingPairs>
    <vt:vector size="4" baseType="variant">
      <vt:variant>
        <vt:lpstr>主题</vt:lpstr>
      </vt:variant>
      <vt:variant>
        <vt:i4>1</vt:i4>
      </vt:variant>
      <vt:variant>
        <vt:lpstr>幻灯片标题</vt:lpstr>
      </vt:variant>
      <vt:variant>
        <vt:i4>21</vt:i4>
      </vt:variant>
    </vt:vector>
  </HeadingPairs>
  <TitlesOfParts>
    <vt:vector size="22"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2170</cp:revision>
  <dcterms:created xsi:type="dcterms:W3CDTF">2014-02-25T17:54:08Z</dcterms:created>
  <dcterms:modified xsi:type="dcterms:W3CDTF">2025-02-14T05:17:06Z</dcterms:modified>
</cp:coreProperties>
</file>