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2"/>
  </p:notesMasterIdLst>
  <p:handoutMasterIdLst>
    <p:handoutMasterId r:id="rId23"/>
  </p:handoutMasterIdLst>
  <p:sldIdLst>
    <p:sldId id="3840" r:id="rId2"/>
    <p:sldId id="4832" r:id="rId3"/>
    <p:sldId id="4833" r:id="rId4"/>
    <p:sldId id="4834" r:id="rId5"/>
    <p:sldId id="4835" r:id="rId6"/>
    <p:sldId id="4836" r:id="rId7"/>
    <p:sldId id="4837" r:id="rId8"/>
    <p:sldId id="4838" r:id="rId9"/>
    <p:sldId id="4839" r:id="rId10"/>
    <p:sldId id="4840" r:id="rId11"/>
    <p:sldId id="4841" r:id="rId12"/>
    <p:sldId id="4842" r:id="rId13"/>
    <p:sldId id="4843" r:id="rId14"/>
    <p:sldId id="4844" r:id="rId15"/>
    <p:sldId id="4667" r:id="rId16"/>
    <p:sldId id="4422" r:id="rId17"/>
    <p:sldId id="4808" r:id="rId18"/>
    <p:sldId id="4831" r:id="rId19"/>
    <p:sldId id="4845" r:id="rId20"/>
    <p:sldId id="4425"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8" y="-5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2025/4/10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2025/4/10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2025/4/10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2025/4/10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2025/4/10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2025/4/10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2025/4/10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2025/4/10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2025/4/10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在那里恰巧有一个匪徒，名叫示巴，是便雅悯人比基利的儿子。他吹角说：“我们与大卫无份，与耶西的儿子无涉。以色列人哪，你们各回各家去吧！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5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there happened to be there a rebel, whose name was Sheba the son of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a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And he blew a trumpet, and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said:“We</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have no share in David</a:t>
            </a:r>
            <a:r>
              <a:rPr lang="en-US" altLang="zh-CN" sz="2500" b="1" kern="100" dirty="0" smtClean="0">
                <a:latin typeface="微软雅黑" panose="020B0503020204020204" pitchFamily="34" charset="-122"/>
                <a:ea typeface="微软雅黑" panose="020B0503020204020204" pitchFamily="34" charset="-122"/>
                <a:cs typeface="Calibri" panose="020F0502020204030204" pitchFamily="34" charset="0"/>
              </a:rPr>
              <a:t>, Nor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do we have inheritance in the son of Jesse</a:t>
            </a:r>
            <a:r>
              <a:rPr lang="en-US" altLang="zh-CN" sz="2500" b="1" kern="100" dirty="0" smtClean="0">
                <a:latin typeface="微软雅黑" panose="020B0503020204020204" pitchFamily="34" charset="-122"/>
                <a:ea typeface="微软雅黑" panose="020B0503020204020204" pitchFamily="34" charset="-122"/>
                <a:cs typeface="Calibri" panose="020F0502020204030204" pitchFamily="34" charset="0"/>
              </a:rPr>
              <a:t>; Every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man to his tents, O Israel</a:t>
            </a:r>
            <a:r>
              <a:rPr lang="en-US" altLang="zh-CN" sz="25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于是以色列人都离开大卫，跟随比基利的儿子示巴。但犹大人，从约旦河直到耶路撒冷，都紧紧跟随他们的王。</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So every man of Israel deserted David, and followed Sheba the son of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But the men of Judah, from the Jordan as far as Jerusalem, remained loyal to their king.</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我们这城的人，在以色列人中是和平忠厚的。你为何要毁坏以色列中的大城，吞灭耶和华的产业呢？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am among the peaceable and faithful in Israel. You seek to destroy a city and a mother in Israel. Why would you swallow up the inheritance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约押回答说：“我决不吞灭、毁坏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and said, “Far be it, far be it from me, that I should swallow up or destroy!</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乃因以法莲山地的一个人，比基利的儿子示巴，举手攻击大卫王。你们若将他一人交出来，我便离城而去。”妇人对约押说：“那人的首级必从城墙上丢给你。”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not so. But a man from the mountains of Ephraim, Sheba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name, has raised his hand against the king, against David. Deliver him only, and I will depart from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city.”So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woman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“Watch, his head will be thrown to you over the wall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妇人就凭她的智慧去劝众人。他们便割下比基利的儿子示巴的首级，丢给约押。约押吹角，众人就离城而散，各归各家去了。约押回耶路撒冷到王那里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woman in her wisdom went to all the people. And they cut off the head of Sheba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threw it out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Then he blew a trumpet, and they withdrew from the city, every man to his tent.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returned to the king at Jerusalem.</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约押作以色列全军的元帅；耶何耶大的儿子比拿雅统辖基利提人和比利提人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over all the army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over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Pelethites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亚多兰掌管服苦的人；亚希律的儿子约沙法作史官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Adoram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in charge of revenue; Jehoshaphat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Ahilud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recorder;</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示法作书记；撒督和亚比亚他作祭司长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Sheva</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scribe;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the priests;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睚珥人以拉作大卫的宰相。</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Ira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Jairite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a chief minister under David.</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便雅悯人示巴兴起叛乱（</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大卫禁闭看守宫殿的嫔妃</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大卫让亚玛</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撒去召聚犹大</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人（</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4-5</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大卫差亚比筛追赶叛乱的示巴（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约押用诡计杀</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亚玛撒（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巴被围困在亚比拉的城中（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城</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中的民把示巴交出，叛乱因而停止（</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大卫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的官员们（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23-26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与以色列各支派</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犹大支派支持大卫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以色列其他支派支持大卫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以色列众支派对大卫的支持多次反复</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大卫只依赖神</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押杀亚玛撒</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约押再次用诡计杀亚玛撒</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约押再次违背大卫的心意</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约押夺回帅印</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约押终被刑罚</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8158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记载“撒下</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11-20</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章（大卫王丑陋不堪的经历）”？</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记录大卫的犯罪</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记录神的管教</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记录人的悖逆诡诈</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记录神的刑罚与保守</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28744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的管教</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必须（必然）的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管教</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200" b="1" u="sng" dirty="0">
                <a:latin typeface="微软雅黑" pitchFamily="34" charset="-122"/>
                <a:ea typeface="微软雅黑" pitchFamily="34" charset="-122"/>
              </a:rPr>
              <a:t>【</a:t>
            </a:r>
            <a:r>
              <a:rPr lang="zh-CN" altLang="en-US" sz="3200" b="1" u="sng" dirty="0">
                <a:solidFill>
                  <a:srgbClr val="FFFF00"/>
                </a:solidFill>
                <a:latin typeface="微软雅黑" pitchFamily="34" charset="-122"/>
                <a:ea typeface="微软雅黑" pitchFamily="34" charset="-122"/>
              </a:rPr>
              <a:t>来</a:t>
            </a:r>
            <a:r>
              <a:rPr lang="en-US" sz="3200" b="1" u="sng" dirty="0">
                <a:latin typeface="微软雅黑" pitchFamily="34" charset="-122"/>
                <a:ea typeface="微软雅黑" pitchFamily="34" charset="-122"/>
              </a:rPr>
              <a:t>12:6</a:t>
            </a:r>
            <a:r>
              <a:rPr lang="en-US" altLang="zh-CN" sz="3200" b="1" u="sng" dirty="0" smtClean="0">
                <a:latin typeface="微软雅黑" pitchFamily="34" charset="-122"/>
                <a:ea typeface="微软雅黑" pitchFamily="34" charset="-122"/>
              </a:rPr>
              <a:t>】</a:t>
            </a:r>
          </a:p>
          <a:p>
            <a:pPr marL="0" indent="0" algn="just">
              <a:lnSpc>
                <a:spcPct val="120000"/>
              </a:lnSpc>
              <a:buNone/>
            </a:pPr>
            <a:r>
              <a:rPr lang="zh-CN" altLang="en-US" sz="3200" b="1" dirty="0" smtClean="0">
                <a:solidFill>
                  <a:srgbClr val="FFFF00"/>
                </a:solidFill>
                <a:latin typeface="微软雅黑" pitchFamily="34" charset="-122"/>
                <a:ea typeface="微软雅黑" pitchFamily="34" charset="-122"/>
              </a:rPr>
              <a:t>因</a:t>
            </a:r>
            <a:r>
              <a:rPr lang="zh-CN" altLang="en-US" sz="3200" b="1" dirty="0">
                <a:solidFill>
                  <a:srgbClr val="FFFF00"/>
                </a:solidFill>
                <a:latin typeface="微软雅黑" pitchFamily="34" charset="-122"/>
                <a:ea typeface="微软雅黑" pitchFamily="34" charset="-122"/>
              </a:rPr>
              <a:t>为主所爱的</a:t>
            </a:r>
            <a:r>
              <a:rPr lang="zh-CN" altLang="en-US" sz="3200" b="1" dirty="0" smtClean="0">
                <a:solidFill>
                  <a:srgbClr val="FFFF00"/>
                </a:solidFill>
                <a:latin typeface="微软雅黑" pitchFamily="34" charset="-122"/>
                <a:ea typeface="微软雅黑" pitchFamily="34" charset="-122"/>
              </a:rPr>
              <a:t>，祂必</a:t>
            </a:r>
            <a:r>
              <a:rPr lang="zh-CN" altLang="en-US" sz="3200" b="1" dirty="0">
                <a:solidFill>
                  <a:srgbClr val="FFFF00"/>
                </a:solidFill>
                <a:latin typeface="微软雅黑" pitchFamily="34" charset="-122"/>
                <a:ea typeface="微软雅黑" pitchFamily="34" charset="-122"/>
              </a:rPr>
              <a:t>管教，又鞭打凡所收纳的儿子。”</a:t>
            </a:r>
            <a:endParaRPr lang="en-US" sz="3200" dirty="0">
              <a:solidFill>
                <a:srgbClr val="FFFF00"/>
              </a:solidFill>
              <a:latin typeface="微软雅黑" pitchFamily="34" charset="-122"/>
              <a:ea typeface="微软雅黑" pitchFamily="34" charset="-122"/>
            </a:endParaRPr>
          </a:p>
          <a:p>
            <a:pPr lvl="1" algn="just">
              <a:lnSpc>
                <a:spcPct val="120000"/>
              </a:lnSpc>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     管教（刑罚）的目的</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教（神所爱的）人认罪悔改</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暂时的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管教</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得益处的管教</a:t>
            </a:r>
          </a:p>
          <a:p>
            <a:pPr marL="0" indent="0" algn="just">
              <a:lnSpc>
                <a:spcPct val="20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6853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大卫王来到耶路撒冷，进了宫殿，就把从前留下看守宫殿的十个妃嫔禁闭在冷宫，养活她们，不与她们亲近。她们如同寡妇被禁，直到死的日子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came to his house at Jerusalem. And the king took the ten women, his concubines whom he had left to keep the house, and put them in seclusion and supported them, but did not go in to them. So they were shut up to the day of their death, living in widowhood.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王对亚玛撒说：“你要在三日之内将犹大人招聚了来，你也回到这里来。”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“Assemble the men of Judah for me within three days, and be present here yourself.”</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圣经</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中</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被神所爱的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人被神</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管教（刑罚</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人物事例？</a:t>
            </a: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自己被神管教（刑罚）的经历</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（或是“当时</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不明白，后来才知道是出于神的</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管教”）？</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谁曾是</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神赐给我的“先知拿单”？</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我曾怎样</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对待我</a:t>
            </a:r>
            <a:r>
              <a:rPr lang="zh-CN" altLang="en-US" sz="3200" b="1" kern="100">
                <a:latin typeface="微软雅黑" panose="020B0503020204020204" pitchFamily="34" charset="-122"/>
                <a:ea typeface="微软雅黑" panose="020B0503020204020204" pitchFamily="34" charset="-122"/>
                <a:cs typeface="Calibri" panose="020F0502020204030204" pitchFamily="34" charset="0"/>
              </a:rPr>
              <a:t>的</a:t>
            </a:r>
            <a:r>
              <a:rPr lang="zh-CN" altLang="en-US" sz="3200" b="1" kern="100" smtClean="0">
                <a:latin typeface="微软雅黑" panose="020B0503020204020204" pitchFamily="34" charset="-122"/>
                <a:ea typeface="微软雅黑" panose="020B0503020204020204" pitchFamily="34" charset="-122"/>
                <a:cs typeface="Calibri" panose="020F0502020204030204" pitchFamily="34" charset="0"/>
              </a:rPr>
              <a:t>“先知拿单”</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亚玛撒就去招聚犹大人，却耽延过了王所限的日期</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assemble the men of Judah. But he delayed longer than the set time which David had appointed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大卫对亚比筛说：“现在恐怕比基利的儿子示巴加害于我们，比押沙龙更甚，你要带领你主的仆人追赶他，免得他得了坚固城，躲避我们。”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“Now Sheba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will do us more harm than Absalom. Take your lord’s servants and pursue him, lest he find for himself fortified cities, and escape us.”</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约押的人，和基利提人、比利提人并所有的勇士，都跟着亚比筛，从耶路撒冷出去，追赶比基利的儿子示巴。</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men, with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Pelethites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all the mighty men, went out after him. And they went out of Jerusalem to pursue Sheba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他们到了基遍的大磐石那里，亚玛撒来迎接他们。那时约押穿着战衣，腰束佩刀的带子，刀在鞘内。约押前行，刀从鞘内掉出来。</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they were at the large stone which is in Gibeon,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came before them. Now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was dressed in battle armor; on it was a belt with a sword fastened in its sheath at his hips; and as he was going forward, it fell out.</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约押左手拾起刀来，对亚玛撒说：“我兄弟，你好啊！”就用右手抓住亚玛撒的胡子，要与他亲嘴</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“Are you in health, my brother?”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took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by the beard with his right hand to kiss him.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亚玛撒没有防备约押手里所拿的刀，约押用刀刺入他的肚腹，他的肠子流在地上，没有再刺他就死了。约押和他兄弟亚比筛往前追赶比基利的儿子示巴</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did not notice the sword that was in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hand. And he struck him with it in the stomach, and his entrails poured out on the ground; and he did not strike him again. Thus 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died.Then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his brother pursued Sheba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有约押的一个少年人站在亚玛撒尸身旁边，对众人说：“谁喜悦约押，谁归顺大卫，就当跟随约押去。”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Meanwhile one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men stood near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said, “Whoever favors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whoever is for David—follow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亚玛撒在道路上滚在自己的血里。那人见众民经过都站住，就把亚玛撒的尸身从路上挪到田间，用衣服遮盖。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wallowed in his blood in the middle of the highway. And when the man saw that all the people stood still, he moved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the highway to the field and threw a garment over him, when he saw that everyone who came upon him halted.</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尸身从路上挪移之后，众民就都跟随约押，去追赶比基利的儿子示巴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removed from the highway, all the people went on after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pursue Sheba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Bichri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他走遍以色列各支派，直到伯玛迦的亚比拉，并比利人的全地，那些地方的人也都聚集跟随他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went through all the tribes of Israel to Abel and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Berites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they were gathered together and also went after Sheba.</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约押和跟随的人到了伯玛迦的亚比拉，围困示巴，就对着城筑垒。跟随约押的众民用锤撞城，要使城塌陷。</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they came and besieged him in Abel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they cast up a siege mound against the city, and it stood by the rampart. And all the people who were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battered the wall to throw it down.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有一个聪明妇人从城上呼叫说：“听啊，听啊！请约押近前来，我好与他说话。”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wise woman cried out from the city, “Hear, hear! Please say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‘Come nearby, that I may speak with you.’”</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Sam 20:1-26</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约押就近前来。妇人问他说：“你是约押不是？”他说：“我是。”妇人说：“求你听婢女的话。”约押说：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“我听。”</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had come near to her, the woman said, “Are you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answered, “I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am.”Then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she said to him, “Hear the words of your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maidservant.”And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answered, “I am listening.”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妇人说：“古时有话说：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‘当先在亚比拉求问，然后事就定妥。’</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she spoke, saying, “They used to talk in former times, saying, ‘They shall surely seek guidance at Abel,’ and so they would end disputes.</a:t>
            </a:r>
          </a:p>
        </p:txBody>
      </p:sp>
    </p:spTree>
    <p:extLst>
      <p:ext uri="{BB962C8B-B14F-4D97-AF65-F5344CB8AC3E}">
        <p14:creationId xmlns:p14="http://schemas.microsoft.com/office/powerpoint/2010/main" val="21028510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33199</TotalTime>
  <Words>2089</Words>
  <Application>Microsoft Office PowerPoint</Application>
  <PresentationFormat>全屏显示(4:3)</PresentationFormat>
  <Paragraphs>97</Paragraphs>
  <Slides>20</Slides>
  <Notes>0</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2234</cp:revision>
  <dcterms:created xsi:type="dcterms:W3CDTF">2014-02-25T17:54:08Z</dcterms:created>
  <dcterms:modified xsi:type="dcterms:W3CDTF">2025-04-11T23:21:08Z</dcterms:modified>
</cp:coreProperties>
</file>