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4"/>
  </p:notesMasterIdLst>
  <p:handoutMasterIdLst>
    <p:handoutMasterId r:id="rId35"/>
  </p:handoutMasterIdLst>
  <p:sldIdLst>
    <p:sldId id="3840" r:id="rId2"/>
    <p:sldId id="5013" r:id="rId3"/>
    <p:sldId id="5014" r:id="rId4"/>
    <p:sldId id="5015" r:id="rId5"/>
    <p:sldId id="5016" r:id="rId6"/>
    <p:sldId id="5017" r:id="rId7"/>
    <p:sldId id="5018" r:id="rId8"/>
    <p:sldId id="5019" r:id="rId9"/>
    <p:sldId id="5020" r:id="rId10"/>
    <p:sldId id="5021" r:id="rId11"/>
    <p:sldId id="5022" r:id="rId12"/>
    <p:sldId id="5023" r:id="rId13"/>
    <p:sldId id="5024" r:id="rId14"/>
    <p:sldId id="5025" r:id="rId15"/>
    <p:sldId id="5026" r:id="rId16"/>
    <p:sldId id="5027" r:id="rId17"/>
    <p:sldId id="5028" r:id="rId18"/>
    <p:sldId id="5029" r:id="rId19"/>
    <p:sldId id="5030" r:id="rId20"/>
    <p:sldId id="5031" r:id="rId21"/>
    <p:sldId id="5032" r:id="rId22"/>
    <p:sldId id="5033" r:id="rId23"/>
    <p:sldId id="5034" r:id="rId24"/>
    <p:sldId id="5035" r:id="rId25"/>
    <p:sldId id="5040" r:id="rId26"/>
    <p:sldId id="4667" r:id="rId27"/>
    <p:sldId id="5041" r:id="rId28"/>
    <p:sldId id="5042" r:id="rId29"/>
    <p:sldId id="4422" r:id="rId30"/>
    <p:sldId id="5043" r:id="rId31"/>
    <p:sldId id="4893" r:id="rId32"/>
    <p:sldId id="4425" r:id="rId3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60" d="100"/>
          <a:sy n="60" d="100"/>
        </p:scale>
        <p:origin x="-278" y="-8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2025/7/24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2025/7/24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2025/7/24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2025/7/24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2025/7/24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2025/7/24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2025/7/24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2025/7/24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2025/7/24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2025/7/24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2025/7/24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2025/7/24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2025/7/24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2025/7/24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所罗门为自己建造宫室，十三年方才造成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Solomon took thirteen years to build his own house; so he finished all his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又建造黎巴嫩林宫，长一百肘，宽五十肘，高三十肘，有香柏木柱三（原文作“四”）行，柱上有香柏木柁梁</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built the House of the Forest of Lebanon; its length was one hundred cubits, its width fifty cubits, and its height thirty cubits, with four rows of cedar pillars, and cedar beams on the pillars.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他将两根柱子立在殿廊前头：右边立一根，起名叫雅斤；左边立一根，起名叫波阿斯</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set up the pillars by the vestibule of the temple; he set up the pillar on the right and called its name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Jachin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he set up the pillar on the left and called its name Boaz.</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在柱顶上刻着百合花。这样，造柱子的工就完毕了。</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tops of the pillars were in the shape of lilies. So the work of the pillars was finished.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他又铸一个铜海，样式是圆的，高五肘，径十肘，围三十肘。</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made the Sea of cast bronze, ten cubits from one brim to the other; it was completely round. Its height was five cubits, and a line of thirty cubits measured its circumference.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在海边之下，周围有野瓜的样式，每肘十瓜，共有两行，是铸海的时候铸上的。</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Below its brim were ornamental buds encircling it all around, ten to a cubit, all the way around the Sea. The ornamental buds were cast in two rows when it was cast.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有十二只铜牛驮海：三只向北，三只向西，三只向南，三只向东；海在牛上，牛尾都向内。</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stood on twelve oxen: three looking toward the north, three looking toward the west, three looking toward the south, and three looking toward the east; the Sea was set upon them, and all their back parts pointed inward.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海厚一掌，边如杯边，又如百合花，可容二千罢特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was a handbreadth thick; and its brim was shaped like the brim of a cup, like a lily blossom. It contained two thousand baths.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他用铜制造十个盆座。每座长四肘，宽四肘，高三肘</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made ten carts of bronze; four cubits was the length of each cart, four cubits its width, and three cubits its height.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座的造法是这样：四面都有心子，心子在边子当中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this was the design of the carts: They had panels, and the panels were between frames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心子上有狮子和牛，并基路伯，边上有小座，狮子和牛以下有垂下的璎珞。</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on the panels that were between the frames were lions, oxen, and cherubim. And on the frames was a pedestal on top. Below the lions and oxen were wreaths of plaited work.</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每盆座有四个铜轮和铜轴。小座的四角上在盆以下，有铸成的盆架，其旁都有璎珞</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Every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cart had four bronze wheels and axles of bronze, and its four feet had supports.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Under the laver were supports of cast bronze beside each wreath.</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小座高一肘，口是圆的，仿佛座的样式；径一肘半，在口上有雕工，心子是方的，不是圆的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Its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opening inside the crown at the top was one cubit in diameter; and the opening was round, shaped like a pedestal, one and a half cubits in outside diameter; and also on the opening were engravings, but the panels were square, not round.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四个轮子在心子以下，轮轴与座相连，每轮高一肘半。</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Under the panels were the four wheels, and the axles of the wheels were joined to the cart. The height of a wheel was one and a half cubits.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轮的样式如同车轮，轴、辋、辐、毂都是铸的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workmanship of the wheels was like the workmanship of a chariot wheel; their axle pins, their rims, their spokes, and their hubs were all of cast bronze.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每座四角上都有盆架，是与座一同铸成的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were four supports at the four corners of each cart; its supports were part of the cart itself.</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座上有圆架，高半肘；座上有撑子和心子，是与座一同铸的。</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On the top of the cart, at the height of half a cubit, it was perfectly round. And on the top of the cart, its flanges and its panels were of the same casting.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在撑子和心子上刻着基路伯、狮子和棕树，周围有璎珞。</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On the plates of its flanges and on its panels he engraved cherubim, lions, and palm trees, wherever there was a clear space on each, with wreaths all around.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十个盆座都是这样，铸法、尺寸、样式相同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made the ten carts. All of them were of the same mold, one measure, and one shape.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又用铜制造十个盆，每盆可容四十罢特。盆径四肘，在那十座上，每座安设一盆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made ten lavers of bronze; each laver contained forty baths, and each laver was four cubits. On each of the ten carts was a laver</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五个安在殿门的右边；五个放在殿门的左边。又将海放在殿门的右旁，就是南边。</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put five carts on the right side of the house, and five on the left side of the house. He set the Sea on the right side of the house, toward the southeast.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户兰又造了盆、铲子和盘子。这样，他为所罗门王作完了耶和华殿的一切工。</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Huram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made the lavers and the shovels and the bowls. 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Huram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finished doing all the work that he was to do for King Solomon for the house of the Lord: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其上以香柏木为盖，每行柱子十五根，共有四十五根。</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it was paneled with cedar above the beams that were on forty-five pillars, fifteen to a row.</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有窗户三层，窗与窗相对。</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were windows with beveled frames in three rows, and window was opposite window in three tiers.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所有的门框都是厚木见方的，有窗户三层，窗与窗相对。</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all the doorways and doorposts had rectangular frames; and window was opposite window in three tiers.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所造的就是两根柱子和柱上两个如球的顶，并两个盖柱顶的网子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two pillars, the two bowl-shaped capitals that were on top of the two pillars; the two networks covering the two bowl-shaped capitals which were on top of the pillars;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和四百石榴，安在两个网子上，每网两行，盖着两个柱上如球的顶</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four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hundred pomegranates for the two networks (two rows of pomegranates for each network, to cover the two bowl-shaped capitals that were on top of the pillars);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十个座和其上的十个盆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ten carts, and ten lavers on the carts;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海和海下的十二只牛</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one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Sea, and twelve oxen under the Sea;</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盆、铲子、盘子，这一切都是户兰给所罗门王用光亮的铜，为耶和华的殿造成的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pots, the shovels, and the bowls. All these articles which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Huram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made for King Solomon for the house of the Lord were of burnished bronze.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是遵王命在约旦平原，疏割和撒拉但中间，藉胶泥铸成的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plain of Jordan the king had them cast in clay molds, between Succoth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Zaretan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这一切，所罗门都没有过秤，因为甚多。铜的轻重也无法可查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Solomon did not weigh all the articles, because there were so many; the weight of the bronze was not determined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所罗门又造耶和华殿里的金坛和陈设饼的金桌子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Solomon had all the furnishings made for the house of the Lord: the altar of gold, and the table of gold on which was the showbread;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内殿前的精金灯台，右边五个，左边五个，并其上的金花、灯盏、蜡剪</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lampstands of pure gold, five on the right side and five on the left in front of the inner sanctuary, with the flowers and the lamps and the wick-trimmers of gold;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与精金的杯、盘、镊子、调羹、火鼎以及至圣所、内殿的门枢，和外殿的门枢</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basins, the trimmers, the bowls, the ladles, and the censers of pure gold; and the hinges of gold, both for the doors of the inner room (the Most Holy Place) and for the doors of the main hall of the temple</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51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所罗门王作完了耶和华殿的一切工，就把他父大卫分别为圣的金银和器皿，都带来放在耶和华殿的府库里</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all the work that King Solomon had done for the house of the Lord was finished; and Solomon brought in the things which his father David had dedicated: the silver and the gold and the furnishings.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put them in the treasuries of the house of the Lord.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136298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20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所罗门耗时</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年，为</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自己</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建造宫殿</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1-12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200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户</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兰为圣殿制作各种器皿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13-50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200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所</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罗门把大卫所分别为圣的金银和</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器皿放入圣殿（</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51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所</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罗门为自己建宫殿</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耗时为建圣殿的几乎两倍</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为妻子（法老的女儿）建宫殿</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造黎巴嫩宫</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圣殿的器皿和物件</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所罗门王国的转折点！</a:t>
            </a:r>
          </a:p>
          <a:p>
            <a:pPr marL="0" indent="0" algn="just">
              <a:lnSpc>
                <a:spcPct val="15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508800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所罗门王朝的转折点！</a:t>
            </a:r>
            <a:endPar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（一</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）王朝</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的坚立：清除三个政敌（王</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上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1-2</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二</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）王朝</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败落的原因：娶外邦女子为妻（王</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上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三）所罗门的智慧与富强（王</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上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4-4</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（四</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）所罗门建造圣殿（王</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上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5</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1-6</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五）所罗门建造宫殿（王</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上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7</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1-12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t>
            </a:r>
          </a:p>
          <a:p>
            <a:pPr marL="0" indent="0" algn="just">
              <a:lnSpc>
                <a:spcPct val="12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王朝</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的转捩点 </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840354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所罗门王朝的转折点！</a:t>
            </a:r>
            <a:endPar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（五）所罗门建造宫殿（王上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7</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1-12</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王朝的转捩点 ！</a:t>
            </a:r>
          </a:p>
          <a:p>
            <a:pPr marL="0" indent="0" algn="just">
              <a:lnSpc>
                <a:spcPct val="12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（六）所罗门建造圣殿（王上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7</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13-9</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14</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七）所罗门的智慧与富强（王</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上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9</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15-10</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八</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）王朝</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败落的原因：娶外邦女子为妻（王</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上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11</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1-13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九</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）王朝</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的衰落</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：三</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个政敌（王</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上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11</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14-40</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（十）附篇：所罗门王朝结语（王</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上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11</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41-43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5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并建造有柱子的廊子，长五十肘，宽三十肘。在这廊前又有廊子，廊外有柱子和台阶</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made the Hall of Pillars: its length was fifty cubits, and its width thirty cubits; and in front of them was a portico with pillars, and a canopy was in front of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又建造一廊，其中设立审判的座位，这廊从地到顶，都用香柏木遮蔽</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made a hall for the throne, the Hall of Judgment, where he might judge; and it was paneled with cedar from floor to ceiling.</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2400" b="1" u="sng" kern="100" dirty="0" smtClean="0">
                <a:latin typeface="微软雅黑" panose="020B0503020204020204" pitchFamily="34" charset="-122"/>
                <a:ea typeface="微软雅黑" panose="020B0503020204020204" pitchFamily="34" charset="-122"/>
                <a:cs typeface="Calibri" panose="020F0502020204030204" pitchFamily="34" charset="0"/>
              </a:rPr>
              <a:t>所罗门王朝的转折点！</a:t>
            </a:r>
            <a:endParaRPr lang="zh-CN" altLang="en-US" sz="2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（一</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）王朝</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的坚立：清除三个政敌（王</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上 </a:t>
            </a:r>
            <a:r>
              <a:rPr lang="en-US" altLang="zh-CN" sz="2400" b="1" kern="100" dirty="0" smtClean="0">
                <a:latin typeface="微软雅黑" panose="020B0503020204020204" pitchFamily="34" charset="-122"/>
                <a:ea typeface="微软雅黑" panose="020B0503020204020204" pitchFamily="34" charset="-122"/>
                <a:cs typeface="Calibri" panose="020F0502020204030204" pitchFamily="34" charset="0"/>
              </a:rPr>
              <a:t>1</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400" b="1" kern="100" dirty="0" smtClean="0">
                <a:latin typeface="微软雅黑" panose="020B0503020204020204" pitchFamily="34" charset="-122"/>
                <a:ea typeface="微软雅黑" panose="020B0503020204020204" pitchFamily="34" charset="-122"/>
                <a:cs typeface="Calibri" panose="020F0502020204030204" pitchFamily="34" charset="0"/>
              </a:rPr>
              <a:t>1-2</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46</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二</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）王朝</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败落的原因：娶外邦女子为妻（王</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上 </a:t>
            </a:r>
            <a:r>
              <a:rPr lang="en-US" altLang="zh-CN" sz="2400" b="1" kern="100" dirty="0" smtClean="0">
                <a:latin typeface="微软雅黑" panose="020B0503020204020204" pitchFamily="34" charset="-122"/>
                <a:ea typeface="微软雅黑" panose="020B0503020204020204" pitchFamily="34" charset="-122"/>
                <a:cs typeface="Calibri" panose="020F0502020204030204" pitchFamily="34" charset="0"/>
              </a:rPr>
              <a:t>3</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三）所罗门的智慧与富强（王</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上 </a:t>
            </a:r>
            <a:r>
              <a:rPr lang="en-US" altLang="zh-CN" sz="2400" b="1" kern="100" dirty="0" smtClean="0">
                <a:latin typeface="微软雅黑" panose="020B0503020204020204" pitchFamily="34" charset="-122"/>
                <a:ea typeface="微软雅黑" panose="020B0503020204020204" pitchFamily="34" charset="-122"/>
                <a:cs typeface="Calibri" panose="020F0502020204030204" pitchFamily="34" charset="0"/>
              </a:rPr>
              <a:t>3</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400" b="1" kern="100" dirty="0" smtClean="0">
                <a:latin typeface="微软雅黑" panose="020B0503020204020204" pitchFamily="34" charset="-122"/>
                <a:ea typeface="微软雅黑" panose="020B0503020204020204" pitchFamily="34" charset="-122"/>
                <a:cs typeface="Calibri" panose="020F0502020204030204" pitchFamily="34" charset="0"/>
              </a:rPr>
              <a:t>4-4</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34</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               （四</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）所罗门建造圣殿（王</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上 </a:t>
            </a:r>
            <a:r>
              <a:rPr lang="en-US" altLang="zh-CN" sz="2400" b="1" kern="100" dirty="0" smtClean="0">
                <a:latin typeface="微软雅黑" panose="020B0503020204020204" pitchFamily="34" charset="-122"/>
                <a:ea typeface="微软雅黑" panose="020B0503020204020204" pitchFamily="34" charset="-122"/>
                <a:cs typeface="Calibri" panose="020F0502020204030204" pitchFamily="34" charset="0"/>
              </a:rPr>
              <a:t>5</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400" b="1" kern="100" dirty="0" smtClean="0">
                <a:latin typeface="微软雅黑" panose="020B0503020204020204" pitchFamily="34" charset="-122"/>
                <a:ea typeface="微软雅黑" panose="020B0503020204020204" pitchFamily="34" charset="-122"/>
                <a:cs typeface="Calibri" panose="020F0502020204030204" pitchFamily="34" charset="0"/>
              </a:rPr>
              <a:t>1-6</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38</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五）所罗门建造宫殿（王</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上 </a:t>
            </a:r>
            <a:r>
              <a:rPr lang="en-US" altLang="zh-CN" sz="2400" b="1" kern="100" dirty="0" smtClean="0">
                <a:latin typeface="微软雅黑" panose="020B0503020204020204" pitchFamily="34" charset="-122"/>
                <a:ea typeface="微软雅黑" panose="020B0503020204020204" pitchFamily="34" charset="-122"/>
                <a:cs typeface="Calibri" panose="020F0502020204030204" pitchFamily="34" charset="0"/>
              </a:rPr>
              <a:t>7</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1-12</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400" b="1" kern="100" dirty="0" smtClean="0">
                <a:latin typeface="微软雅黑" panose="020B0503020204020204" pitchFamily="34" charset="-122"/>
                <a:ea typeface="微软雅黑" panose="020B0503020204020204" pitchFamily="34" charset="-122"/>
                <a:cs typeface="Calibri" panose="020F0502020204030204" pitchFamily="34" charset="0"/>
              </a:rPr>
              <a:t>               </a:t>
            </a:r>
          </a:p>
          <a:p>
            <a:pPr marL="0" indent="0" algn="just">
              <a:lnSpc>
                <a:spcPct val="120000"/>
              </a:lnSpc>
              <a:buNone/>
            </a:pP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400" b="1" u="sng" kern="100" dirty="0" smtClean="0">
                <a:latin typeface="微软雅黑" panose="020B0503020204020204" pitchFamily="34" charset="-122"/>
                <a:ea typeface="微软雅黑" panose="020B0503020204020204" pitchFamily="34" charset="-122"/>
                <a:cs typeface="Calibri" panose="020F0502020204030204" pitchFamily="34" charset="0"/>
              </a:rPr>
              <a:t>王朝</a:t>
            </a:r>
            <a:r>
              <a:rPr lang="zh-CN" altLang="en-US" sz="2400" b="1" u="sng" kern="100" dirty="0">
                <a:latin typeface="微软雅黑" panose="020B0503020204020204" pitchFamily="34" charset="-122"/>
                <a:ea typeface="微软雅黑" panose="020B0503020204020204" pitchFamily="34" charset="-122"/>
                <a:cs typeface="Calibri" panose="020F0502020204030204" pitchFamily="34" charset="0"/>
              </a:rPr>
              <a:t>的转捩点 </a:t>
            </a:r>
            <a:r>
              <a:rPr lang="zh-CN" altLang="en-US" sz="2400" b="1" u="sng"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六）所罗门建造圣殿（王上 </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13-9</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七）所罗门的智慧与富强（王上 </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9</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15-10</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29</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八）王朝败落的原因：娶外邦女子为妻（王上 </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1-13</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九）王朝的衰落：三个政敌（王上 </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14-40</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（十）附篇：所罗门王朝结语（王上 </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400" b="1" kern="100" dirty="0">
                <a:latin typeface="微软雅黑" panose="020B0503020204020204" pitchFamily="34" charset="-122"/>
                <a:ea typeface="微软雅黑" panose="020B0503020204020204" pitchFamily="34" charset="-122"/>
                <a:cs typeface="Calibri" panose="020F0502020204030204" pitchFamily="34" charset="0"/>
              </a:rPr>
              <a:t>41-43</a:t>
            </a:r>
            <a:r>
              <a:rPr lang="zh-CN" altLang="en-US" sz="24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endParaRPr lang="zh-CN" altLang="en-US" sz="2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0528647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工匠</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户兰</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出生卑微</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技术精湛</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被神纪念</a:t>
            </a:r>
          </a:p>
        </p:txBody>
      </p:sp>
    </p:spTree>
    <p:extLst>
      <p:ext uri="{BB962C8B-B14F-4D97-AF65-F5344CB8AC3E}">
        <p14:creationId xmlns:p14="http://schemas.microsoft.com/office/powerpoint/2010/main" val="150863896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12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所</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罗门为自己建恢宏的皇宫，看似王朝的辉煌顶点，实则是王朝开始走下坡的转折点。列举圣经中类似的人物事例，到达世人眼中的高峰，实则处于走向沉沦的危险转折点？</a:t>
            </a: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圣经详细记载的工匠户兰，给我们带来怎样的启发提醒？</a:t>
            </a: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自己所知道的类似“工匠户兰”的弟兄姊妹，虽沉默无语，但他们的“作品”替他们“说话”，让神大得荣耀。</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廊后院内有所罗门住的宫室，工作与这工作相同。所罗门又为所娶法老的女儿建造一宫，作法与这廊子一样。</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house where he dwelt had another court inside the hall, of like workmanship. Solomon also made a house like this hall for Pharaoh’s daughter, whom he had taken as wife.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建造这一切所用的石头都是宝贵的，是按着尺寸凿成的，是用锯里外锯齐的，从根基直到檐石，从外头直到大院，都是如此。</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All these were of costly stones cut to size, trimmed with saws, inside and out, from the foundation to the eaves, and also on the outside to the great court.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根基是宝贵的大石头，有长十肘的，有长八肘的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foundation was of costly stones, large stones, some ten cubits and some eight cubits.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上面有香柏木和按着尺寸凿成宝贵的石头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above were costly stones, hewn to size, and cedar wood.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大院周围有凿成的石头三层，香柏木一层，都照耶和华殿的内院和殿廊的样式。</a:t>
            </a: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great court was enclosed with three rows of hewn stones and a row of cedar beams. So were the inner court of the house of the Lord and the vestibule of the temple.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所罗门王差遣人往推罗去，将户兰召了来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King Solomon sent and brought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Huram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Tyre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他是拿弗他利支派中一个寡妇的儿子，他父亲是推罗人，作铜匠的。户兰满有智慧、聪明、技能，善于各样铜作。他来到所罗门王那里，作王一切所要作的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was the son of a widow from the tribe of Naphtali, and his father was a man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Tyre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 bronze worker; he was filled with wisdom and understanding and skill in working with all kinds of bronze work. So he came to King Solomon and did all his work.</a:t>
            </a: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他制造两根铜柱，每根高十八肘，围十二肘</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cast two pillars of bronze, each one eighteen cubits high, and a line of twelve cubits measured the circumference of each.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又用铜铸了两个柱顶安在柱上，各高五肘</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made two capitals of cast bronze, to set on the tops of the pillars. The height of one capital was five cubits, and the height of the other capital was five cubits.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柱顶上有装修的网子和拧成的链索，每顶七个</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made a lattice network, with wreaths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chainwork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for the capitals which were on top of the pillars: seven chains for one capital and seven for the other capital.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网子周围有两行石榴遮盖柱顶，两个柱顶都是如此。</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he made the pillars, and two rows of pomegranates above the network all around to cover the capitals that were on top; and thus he did for the other capital</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7:1-51】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廊子的柱顶径四肘，刻着百合花</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capitals which were on top of the pillars in the hall were in the shape of lilies, four cubits.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两柱顶的鼓肚上，挨着网子，各有两行石榴环绕，两行共有二百</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capitals on the two pillars also had pomegranates above, by the convex surface which was next to the network; and there were two hundred such pomegranates in rows on each of the capitals all around.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460119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44296</TotalTime>
  <Words>3429</Words>
  <Application>Microsoft Office PowerPoint</Application>
  <PresentationFormat>全屏显示(4:3)</PresentationFormat>
  <Paragraphs>158</Paragraphs>
  <Slides>32</Slides>
  <Notes>0</Notes>
  <HiddenSlides>0</HiddenSlides>
  <MMClips>0</MMClips>
  <ScaleCrop>false</ScaleCrop>
  <HeadingPairs>
    <vt:vector size="4" baseType="variant">
      <vt:variant>
        <vt:lpstr>主题</vt:lpstr>
      </vt:variant>
      <vt:variant>
        <vt:i4>1</vt:i4>
      </vt:variant>
      <vt:variant>
        <vt:lpstr>幻灯片标题</vt:lpstr>
      </vt:variant>
      <vt:variant>
        <vt:i4>32</vt:i4>
      </vt:variant>
    </vt:vector>
  </HeadingPairs>
  <TitlesOfParts>
    <vt:vector size="33"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2323</cp:revision>
  <dcterms:created xsi:type="dcterms:W3CDTF">2014-02-25T17:54:08Z</dcterms:created>
  <dcterms:modified xsi:type="dcterms:W3CDTF">2025-07-25T18:39:34Z</dcterms:modified>
</cp:coreProperties>
</file>