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5211" r:id="rId2"/>
    <p:sldId id="5605" r:id="rId3"/>
    <p:sldId id="5606" r:id="rId4"/>
    <p:sldId id="5607" r:id="rId5"/>
    <p:sldId id="5608" r:id="rId6"/>
    <p:sldId id="5609" r:id="rId7"/>
    <p:sldId id="5610" r:id="rId8"/>
    <p:sldId id="5611" r:id="rId9"/>
    <p:sldId id="5612" r:id="rId10"/>
    <p:sldId id="5613" r:id="rId11"/>
    <p:sldId id="5614" r:id="rId12"/>
    <p:sldId id="5615" r:id="rId13"/>
    <p:sldId id="5616" r:id="rId14"/>
    <p:sldId id="5617" r:id="rId15"/>
    <p:sldId id="5618" r:id="rId16"/>
    <p:sldId id="5619" r:id="rId17"/>
    <p:sldId id="5620" r:id="rId18"/>
    <p:sldId id="5621" r:id="rId19"/>
    <p:sldId id="4667" r:id="rId20"/>
    <p:sldId id="5213" r:id="rId21"/>
    <p:sldId id="5622"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varScale="1">
        <p:scale>
          <a:sx n="43" d="100"/>
          <a:sy n="43" d="100"/>
        </p:scale>
        <p:origin x="37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2026/6/12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2026/6/12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2026/6/12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2026/6/12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2026/6/12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2026/6/12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2026/6/12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2026/6/12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西底家背叛巴比伦王。他作王第九年十月初十日，巴比伦王尼布甲尼撒率领全军来攻击耶路撒冷，对城安营，四围筑垒攻城。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came to pass in the ninth year of his reign, in the tenth month, on the tenth day of the month, that Nebuchadnezzar king of Babylon and all his army came against Jerusalem and encamped against it; and they built a siege wall against it all around.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于是城被围困，直到西底家王十一年。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city was besieged until the eleventh year of King Zedekiah.</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又从城中拿住一个管理兵丁的官（或作“太监”），并在城里所遇常见王面的五个人和检点国民军长的书记，以及城里遇见的国民六十个人。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also took out of the city an officer who had charge of the men of war, five men of the king’s close associates who were found in the city, the chief recruiting officer of the army, who mustered the people of the land, and sixty men of the people of the land who were found in the city.</a:t>
            </a:r>
          </a:p>
        </p:txBody>
      </p:sp>
    </p:spTree>
    <p:extLst>
      <p:ext uri="{BB962C8B-B14F-4D97-AF65-F5344CB8AC3E}">
        <p14:creationId xmlns:p14="http://schemas.microsoft.com/office/powerpoint/2010/main" val="2751929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护卫长尼布撒拉旦将这些人带到利比拉巴比伦王那里。</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Nebuzaradan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captain of the guard, took these and brought them to the king of Babylon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Riblah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巴比伦王就把他们击杀在哈马地的利比拉。这样，犹大人被掳去离开本地。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of Babylon struck them and put them to death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Riblah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Thus Judah was carried away captive from its own land.</a:t>
            </a:r>
          </a:p>
        </p:txBody>
      </p:sp>
    </p:spTree>
    <p:extLst>
      <p:ext uri="{BB962C8B-B14F-4D97-AF65-F5344CB8AC3E}">
        <p14:creationId xmlns:p14="http://schemas.microsoft.com/office/powerpoint/2010/main" val="2751929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至于犹大国剩下的民，就是巴比伦王尼布甲尼撒所剩下的，巴比伦王立了沙番的孙子、亚希甘的儿子基大利作他们的省长。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Ahikam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Shaphan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governor over the people who remained in the land of Judah, whom Nebuchadnezzar king of Babylon had left.</a:t>
            </a:r>
          </a:p>
        </p:txBody>
      </p:sp>
    </p:spTree>
    <p:extLst>
      <p:ext uri="{BB962C8B-B14F-4D97-AF65-F5344CB8AC3E}">
        <p14:creationId xmlns:p14="http://schemas.microsoft.com/office/powerpoint/2010/main" val="2751929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众军长和属他们的人听见巴比伦王立了基大利作省长，于是，军长尼探雅的儿子以实玛利、加利亚的儿子约哈难、尼陀法人单户篾的儿子西莱雅、玛迦人的儿子雅撒尼亚和属他们的人，都到米斯巴见基大利。</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all the captains of the armies, they and their men, heard that the king of Babylon had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governor, they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—Ishmael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Nethaniah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Johanan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Careah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Seraiah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Tanhumeth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Netophathite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Jaazaniah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and their men.</a:t>
            </a:r>
          </a:p>
        </p:txBody>
      </p:sp>
    </p:spTree>
    <p:extLst>
      <p:ext uri="{BB962C8B-B14F-4D97-AF65-F5344CB8AC3E}">
        <p14:creationId xmlns:p14="http://schemas.microsoft.com/office/powerpoint/2010/main" val="275192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基大利向他们和属他们的人起誓说：“你们不必惧怕迦勒底臣仆，只管住在这地服侍巴比伦王，就可以得福。”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took an oath before them and their men, and said to them, “Do not be afraid of the servants of the Chaldeans. Dwell in the land and serve the king of Babylon, and it shall be well with you.”</a:t>
            </a:r>
          </a:p>
        </p:txBody>
      </p:sp>
    </p:spTree>
    <p:extLst>
      <p:ext uri="{BB962C8B-B14F-4D97-AF65-F5344CB8AC3E}">
        <p14:creationId xmlns:p14="http://schemas.microsoft.com/office/powerpoint/2010/main" val="2751929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七月间，宗室以利沙玛的孙子、尼探雅的儿子以实玛利，带着十个人来杀了基大利和同他在米斯巴的犹大人与迦勒底人。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it happened in the seventh month that Ishmael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Nethaniah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royal family, came with ten men and struck and killed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Gedaliah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Jews, as well as the Chaldeans who were with him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751929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于是众民无论大小，连众军长，因为惧怕迦勒底人，都起身往埃及去了。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all the people, small and great, and the captains of the armies, arose and went to Egypt; for they were afraid of the Chaldeans.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犹大王约雅斤被掳后三十七年，巴比伦王以未米罗达元年十二月二十七日，使犹大王约雅斤抬头，提他出监，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came to pass in the thirty-seventh year of the captivity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 in the twelfth month, on the twenty-seventh day of the month, that Evil-</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Merodach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Babylon, in the year that he began to reign, released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Judah from prison.</a:t>
            </a:r>
          </a:p>
        </p:txBody>
      </p:sp>
    </p:spTree>
    <p:extLst>
      <p:ext uri="{BB962C8B-B14F-4D97-AF65-F5344CB8AC3E}">
        <p14:creationId xmlns:p14="http://schemas.microsoft.com/office/powerpoint/2010/main" val="2751929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又对他说恩言，使他的位高过与他一同在巴比伦众王的位，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spoke kindly to him, and gave him a more prominent seat than those of the kings who were with him in Babylon.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给他脱了囚服。他终身常在巴比伦王面前吃饭。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Jehoiachin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changed from his prison garments, and he ate bread regularly before the king all the days of his life.</a:t>
            </a:r>
          </a:p>
        </p:txBody>
      </p:sp>
    </p:spTree>
    <p:extLst>
      <p:ext uri="{BB962C8B-B14F-4D97-AF65-F5344CB8AC3E}">
        <p14:creationId xmlns:p14="http://schemas.microsoft.com/office/powerpoint/2010/main" val="2751929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王赐他所需用的食物，日日赐他一份，终身都是这样。</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as for his provisions, there was a regular ration given him by the king, a portion for each day, all the days of his life.</a:t>
            </a:r>
          </a:p>
        </p:txBody>
      </p:sp>
    </p:spTree>
    <p:extLst>
      <p:ext uri="{BB962C8B-B14F-4D97-AF65-F5344CB8AC3E}">
        <p14:creationId xmlns:p14="http://schemas.microsoft.com/office/powerpoint/2010/main" val="2751929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耶路撒冷沦陷与西底家王被掳至巴比伦（</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耶路撒冷和圣殿被毁（</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8-17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耶路撒冷百姓的遭遇（</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18-21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基大利被杀与犹大最后的逃亡（</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22-26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约雅斤被提升（</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25:27-30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56714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四月初九日，城里有大饥荒，甚至百姓都没有粮食。</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By the ninth day of the fourth month the famine had become so severe in the city that there was no food for the people of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城被攻破，一切兵丁就在夜间从靠近王园两城中间的门逃跑。迦勒底人正在四围攻城，王就向亚拉巴逃走。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city wall was broken through, and all the men of war fled at night by way of the gate between two walls, which was by the king’s garden, even though the Chaldeans were still encamped all around against the city. And the king went by way of the plain.</a:t>
            </a:r>
          </a:p>
        </p:txBody>
      </p:sp>
    </p:spTree>
    <p:extLst>
      <p:ext uri="{BB962C8B-B14F-4D97-AF65-F5344CB8AC3E}">
        <p14:creationId xmlns:p14="http://schemas.microsoft.com/office/powerpoint/2010/main" val="2751929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犹大亡国表明人的失败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“自己作王”的彻底失败</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偏行己路的结局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悖逆神之后</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神的刑罚降临</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神的信实保证神的刑罚不会落空</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在神的刑罚降下之前，神的先知一再告诫以色列人</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神的审判从神家中开始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人的计划失败，神的计划依然继续</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70369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犹太人认为，只要有圣殿在，耶路撒冷就绝不会毁灭（参耶</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）。但是神却容许耶路撒冷和圣殿都被彻底毁掉，给我们带来怎样的提醒？今天有哪些“圣殿”成为人们的依赖？</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分享自己曾经几乎失丧信心的原因？因为某人？因为某事？当时自己信赖的“圣殿”是什么？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约雅斤的高升是当时黑暗中的“微光”。分享在自己信心旅程中，在黑暗中看到“微光”的时刻，那“微光”是什么？是怎样驱散黑暗？</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迦勒底的军队追赶王，在耶利哥的平原追上他，他的全军都离开他四散了。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army of the Chaldeans pursued the king, and they overtook him in the plains of Jericho. All his army was scattered from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迦勒底人就拿住王，带他到利比拉巴比伦王那里审判他。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took the king and brought him up to the king of Babylon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Riblah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pronounced judgment on him.</a:t>
            </a:r>
          </a:p>
        </p:txBody>
      </p:sp>
    </p:spTree>
    <p:extLst>
      <p:ext uri="{BB962C8B-B14F-4D97-AF65-F5344CB8AC3E}">
        <p14:creationId xmlns:p14="http://schemas.microsoft.com/office/powerpoint/2010/main" val="2751929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在西底家眼前杀了他的众子，并且剜了西底家的眼睛，用铜链锁着他，带到巴比伦去。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killed the sons of Zedekiah before his eyes, put out the eyes of Zedekiah, bound him with bronze fetters, and took him to Babylon.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巴比伦王尼布甲尼撒十九年五月初七日，巴比伦王的臣仆、护卫长尼布撒拉旦来到耶路撒冷，</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in the fifth month, on the seventh day of the month (which was the nineteenth year of King Nebuchadnezzar king of Babylon),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Nebuzaradan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captain of the guard, a servant of the king of Babylon, came to Jerusalem.</a:t>
            </a:r>
          </a:p>
        </p:txBody>
      </p:sp>
    </p:spTree>
    <p:extLst>
      <p:ext uri="{BB962C8B-B14F-4D97-AF65-F5344CB8AC3E}">
        <p14:creationId xmlns:p14="http://schemas.microsoft.com/office/powerpoint/2010/main" val="2751929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用火焚烧耶和华的殿和王宫，又焚烧耶路撒冷的房屋，就是各大户家的房屋。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burned the house of the Lord and the king’s house; all the houses of Jerusalem, that is, all the houses of the great, he burned with fire.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跟从护卫长迦勒底的全军，就拆毁耶路撒冷四围的城墙。</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army of the Chaldeans who were with the captain of the guard broke down the walls of Jerusalem all around.</a:t>
            </a:r>
          </a:p>
        </p:txBody>
      </p:sp>
    </p:spTree>
    <p:extLst>
      <p:ext uri="{BB962C8B-B14F-4D97-AF65-F5344CB8AC3E}">
        <p14:creationId xmlns:p14="http://schemas.microsoft.com/office/powerpoint/2010/main" val="2751929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那时护卫长尼布撒拉旦将城里所剩下的百姓，并已经投降巴比伦王的人，以及大众所剩下的人，都掳去了。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Nebuzaradan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captain of the guard carried away captive the rest of the people who remained in the city and the defectors who had deserted to the king of Babylon, with the rest of the multitude.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但护卫长留下些民中最穷的，使他们修理葡萄园，耕种田地。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captain of the guard left some of the poor of the land as vinedressers and farmers.</a:t>
            </a:r>
          </a:p>
        </p:txBody>
      </p:sp>
    </p:spTree>
    <p:extLst>
      <p:ext uri="{BB962C8B-B14F-4D97-AF65-F5344CB8AC3E}">
        <p14:creationId xmlns:p14="http://schemas.microsoft.com/office/powerpoint/2010/main" val="2751929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耶和华殿的铜柱，并耶和华殿的盆座和铜海，迦勒底人都打碎了，将那铜运到巴比伦去了；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bronze pillars that were in the house of the Lord, and the carts and the bronze Sea that were in the house of the Lord, the Chaldeans broke in pieces, and carried their bronze to Babylon.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又带去锅、铲子、蜡剪、调羹，并所用的一切铜器、</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also took away the pots, the shovels, the trimmers, the spoons, and all the bronze utensils with which the priests ministered.</a:t>
            </a:r>
          </a:p>
        </p:txBody>
      </p:sp>
    </p:spTree>
    <p:extLst>
      <p:ext uri="{BB962C8B-B14F-4D97-AF65-F5344CB8AC3E}">
        <p14:creationId xmlns:p14="http://schemas.microsoft.com/office/powerpoint/2010/main" val="2751929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火鼎、碗，无论金的银的，护卫长也都带去了。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firepans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basins, the things of solid gold and solid silver, the captain of the guard took away.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所罗门为耶和华殿所造的两根铜柱、一个铜海，和几个盆座，这一切的铜，多得无法可称。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two pillars, one Sea, and the carts, which Solomon had made for the house of the Lord, the bronze of all these articles was beyond measure.</a:t>
            </a:r>
          </a:p>
        </p:txBody>
      </p:sp>
    </p:spTree>
    <p:extLst>
      <p:ext uri="{BB962C8B-B14F-4D97-AF65-F5344CB8AC3E}">
        <p14:creationId xmlns:p14="http://schemas.microsoft.com/office/powerpoint/2010/main" val="2751929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25:1-30】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这一根柱子高十八肘，柱上有铜顶，高三肘，铜顶的周围有网子和石榴，都是铜的。那一根柱子，照此一样，也有网子。</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height of one pillar was eighteen cubits, and the capital on it was of bronze. The height of the capital was three cubits, and the network and pomegranates all around the capital were all of bronze. The second pillar was the same, with a network.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护卫长拿住大祭司西莱雅、副祭司西番亚和三个把门的，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captain of the guard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Seraiah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chief priest, Zephaniah the second priest, and the three doorkeepers.</a:t>
            </a:r>
          </a:p>
        </p:txBody>
      </p:sp>
    </p:spTree>
    <p:extLst>
      <p:ext uri="{BB962C8B-B14F-4D97-AF65-F5344CB8AC3E}">
        <p14:creationId xmlns:p14="http://schemas.microsoft.com/office/powerpoint/2010/main" val="2751929235"/>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83883</TotalTime>
  <Words>2740</Words>
  <Application>Microsoft Office PowerPoint</Application>
  <PresentationFormat>On-screen Show (4:3)</PresentationFormat>
  <Paragraphs>92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2546</cp:revision>
  <dcterms:created xsi:type="dcterms:W3CDTF">2014-02-25T17:54:08Z</dcterms:created>
  <dcterms:modified xsi:type="dcterms:W3CDTF">2026-06-13T03:29:27Z</dcterms:modified>
</cp:coreProperties>
</file>