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2"/>
  </p:handoutMasterIdLst>
  <p:sldIdLst>
    <p:sldId id="256" r:id="rId2"/>
    <p:sldId id="257" r:id="rId3"/>
    <p:sldId id="258" r:id="rId4"/>
    <p:sldId id="259" r:id="rId5"/>
    <p:sldId id="260" r:id="rId6"/>
    <p:sldId id="261" r:id="rId7"/>
    <p:sldId id="270" r:id="rId8"/>
    <p:sldId id="269" r:id="rId9"/>
    <p:sldId id="264" r:id="rId10"/>
    <p:sldId id="268" r:id="rId11"/>
    <p:sldId id="267" r:id="rId12"/>
    <p:sldId id="276" r:id="rId13"/>
    <p:sldId id="277" r:id="rId14"/>
    <p:sldId id="271" r:id="rId15"/>
    <p:sldId id="278" r:id="rId16"/>
    <p:sldId id="279" r:id="rId17"/>
    <p:sldId id="281" r:id="rId18"/>
    <p:sldId id="280" r:id="rId19"/>
    <p:sldId id="282" r:id="rId20"/>
    <p:sldId id="272" r:id="rId21"/>
    <p:sldId id="275" r:id="rId22"/>
    <p:sldId id="265" r:id="rId23"/>
    <p:sldId id="274" r:id="rId24"/>
    <p:sldId id="283" r:id="rId25"/>
    <p:sldId id="284" r:id="rId26"/>
    <p:sldId id="285" r:id="rId27"/>
    <p:sldId id="286" r:id="rId28"/>
    <p:sldId id="273" r:id="rId29"/>
    <p:sldId id="266" r:id="rId30"/>
    <p:sldId id="287" r:id="rId31"/>
  </p:sldIdLst>
  <p:sldSz cx="9144000" cy="6858000" type="screen4x3"/>
  <p:notesSz cx="70770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45" autoAdjust="0"/>
    <p:restoredTop sz="94660"/>
  </p:normalViewPr>
  <p:slideViewPr>
    <p:cSldViewPr snapToGrid="0" showGuides="1">
      <p:cViewPr varScale="1">
        <p:scale>
          <a:sx n="74" d="100"/>
          <a:sy n="74" d="100"/>
        </p:scale>
        <p:origin x="-27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70098"/>
          </a:xfrm>
          <a:prstGeom prst="rect">
            <a:avLst/>
          </a:prstGeom>
        </p:spPr>
        <p:txBody>
          <a:bodyPr vert="horz" lIns="93973" tIns="46986" rIns="93973" bIns="46986"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70098"/>
          </a:xfrm>
          <a:prstGeom prst="rect">
            <a:avLst/>
          </a:prstGeom>
        </p:spPr>
        <p:txBody>
          <a:bodyPr vert="horz" lIns="93973" tIns="46986" rIns="93973" bIns="46986" rtlCol="0"/>
          <a:lstStyle>
            <a:lvl1pPr algn="r">
              <a:defRPr sz="1200"/>
            </a:lvl1pPr>
          </a:lstStyle>
          <a:p>
            <a:fld id="{F33C0A74-F481-4AFD-ACD1-C1E69285CAFB}" type="datetimeFigureOut">
              <a:rPr lang="en-US" smtClean="0"/>
              <a:t>11/22/2015</a:t>
            </a:fld>
            <a:endParaRPr lang="en-US"/>
          </a:p>
        </p:txBody>
      </p:sp>
      <p:sp>
        <p:nvSpPr>
          <p:cNvPr id="4" name="Footer Placeholder 3"/>
          <p:cNvSpPr>
            <a:spLocks noGrp="1"/>
          </p:cNvSpPr>
          <p:nvPr>
            <p:ph type="ftr" sz="quarter" idx="2"/>
          </p:nvPr>
        </p:nvSpPr>
        <p:spPr>
          <a:xfrm>
            <a:off x="0" y="8899328"/>
            <a:ext cx="3066733" cy="470097"/>
          </a:xfrm>
          <a:prstGeom prst="rect">
            <a:avLst/>
          </a:prstGeom>
        </p:spPr>
        <p:txBody>
          <a:bodyPr vert="horz" lIns="93973" tIns="46986" rIns="93973" bIns="46986"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9328"/>
            <a:ext cx="3066733" cy="470097"/>
          </a:xfrm>
          <a:prstGeom prst="rect">
            <a:avLst/>
          </a:prstGeom>
        </p:spPr>
        <p:txBody>
          <a:bodyPr vert="horz" lIns="93973" tIns="46986" rIns="93973" bIns="46986" rtlCol="0" anchor="b"/>
          <a:lstStyle>
            <a:lvl1pPr algn="r">
              <a:defRPr sz="1200"/>
            </a:lvl1pPr>
          </a:lstStyle>
          <a:p>
            <a:fld id="{E72181C4-6FDB-46EA-99A3-E555D7AED199}" type="slidenum">
              <a:rPr lang="en-US" smtClean="0"/>
              <a:t>‹#›</a:t>
            </a:fld>
            <a:endParaRPr lang="en-US"/>
          </a:p>
        </p:txBody>
      </p:sp>
    </p:spTree>
    <p:extLst>
      <p:ext uri="{BB962C8B-B14F-4D97-AF65-F5344CB8AC3E}">
        <p14:creationId xmlns:p14="http://schemas.microsoft.com/office/powerpoint/2010/main" val="15153915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88D14B7-8E73-4DB3-BFF4-D7D146C8DBD7}" type="datetimeFigureOut">
              <a:rPr lang="en-US" smtClean="0"/>
              <a:t>11/22/2015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1979798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8D14B7-8E73-4DB3-BFF4-D7D146C8DBD7}" type="datetimeFigureOut">
              <a:rPr lang="en-US" smtClean="0"/>
              <a:t>11/22/2015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3909835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8D14B7-8E73-4DB3-BFF4-D7D146C8DBD7}" type="datetimeFigureOut">
              <a:rPr lang="en-US" smtClean="0"/>
              <a:t>11/22/2015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2323484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8D14B7-8E73-4DB3-BFF4-D7D146C8DBD7}" type="datetimeFigureOut">
              <a:rPr lang="en-US" smtClean="0"/>
              <a:t>11/22/2015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1452000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D14B7-8E73-4DB3-BFF4-D7D146C8DBD7}" type="datetimeFigureOut">
              <a:rPr lang="en-US" smtClean="0"/>
              <a:t>11/22/2015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33760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88D14B7-8E73-4DB3-BFF4-D7D146C8DBD7}" type="datetimeFigureOut">
              <a:rPr lang="en-US" smtClean="0"/>
              <a:t>11/22/2015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1873640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8D14B7-8E73-4DB3-BFF4-D7D146C8DBD7}" type="datetimeFigureOut">
              <a:rPr lang="en-US" smtClean="0"/>
              <a:t>11/22/2015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4154301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88D14B7-8E73-4DB3-BFF4-D7D146C8DBD7}" type="datetimeFigureOut">
              <a:rPr lang="en-US" smtClean="0"/>
              <a:t>11/22/2015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4037825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D14B7-8E73-4DB3-BFF4-D7D146C8DBD7}" type="datetimeFigureOut">
              <a:rPr lang="en-US" smtClean="0"/>
              <a:t>11/22/2015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1877491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D14B7-8E73-4DB3-BFF4-D7D146C8DBD7}" type="datetimeFigureOut">
              <a:rPr lang="en-US" smtClean="0"/>
              <a:t>11/22/2015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498213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D14B7-8E73-4DB3-BFF4-D7D146C8DBD7}" type="datetimeFigureOut">
              <a:rPr lang="en-US" smtClean="0"/>
              <a:t>11/22/2015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4EC17-2355-48AC-9F76-A4461EF508F5}" type="slidenum">
              <a:rPr lang="en-US" smtClean="0"/>
              <a:t>‹#›</a:t>
            </a:fld>
            <a:endParaRPr lang="en-US"/>
          </a:p>
        </p:txBody>
      </p:sp>
    </p:spTree>
    <p:extLst>
      <p:ext uri="{BB962C8B-B14F-4D97-AF65-F5344CB8AC3E}">
        <p14:creationId xmlns:p14="http://schemas.microsoft.com/office/powerpoint/2010/main" val="3864104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D14B7-8E73-4DB3-BFF4-D7D146C8DBD7}" type="datetimeFigureOut">
              <a:rPr lang="en-US" smtClean="0"/>
              <a:t>11/22/2015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4EC17-2355-48AC-9F76-A4461EF508F5}" type="slidenum">
              <a:rPr lang="en-US" smtClean="0"/>
              <a:t>‹#›</a:t>
            </a:fld>
            <a:endParaRPr lang="en-US"/>
          </a:p>
        </p:txBody>
      </p:sp>
    </p:spTree>
    <p:extLst>
      <p:ext uri="{BB962C8B-B14F-4D97-AF65-F5344CB8AC3E}">
        <p14:creationId xmlns:p14="http://schemas.microsoft.com/office/powerpoint/2010/main" val="2649134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s://www.biblegateway.com/passage/?version=NIV&amp;search=Mark%2014#fen-NIV-24760a"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zh-CN" altLang="en-US" b="1" dirty="0"/>
              <a:t>得救与好行为</a:t>
            </a:r>
            <a:endParaRPr lang="en-US" b="1" dirty="0"/>
          </a:p>
        </p:txBody>
      </p:sp>
      <p:sp>
        <p:nvSpPr>
          <p:cNvPr id="3" name="Subtitle 2"/>
          <p:cNvSpPr>
            <a:spLocks noGrp="1"/>
          </p:cNvSpPr>
          <p:nvPr>
            <p:ph type="subTitle" idx="1"/>
          </p:nvPr>
        </p:nvSpPr>
        <p:spPr/>
        <p:txBody>
          <a:bodyPr/>
          <a:lstStyle/>
          <a:p>
            <a:r>
              <a:rPr lang="zh-CN" altLang="en-US" b="1" dirty="0">
                <a:latin typeface="+mn-ea"/>
              </a:rPr>
              <a:t>以弗所书 </a:t>
            </a:r>
            <a:r>
              <a:rPr lang="en-US" altLang="zh-CN" b="1" dirty="0" smtClean="0">
                <a:latin typeface="+mn-ea"/>
              </a:rPr>
              <a:t>2:8-10</a:t>
            </a:r>
            <a:endParaRPr lang="en-US" altLang="zh-CN" b="1" dirty="0">
              <a:latin typeface="+mn-ea"/>
            </a:endParaRPr>
          </a:p>
          <a:p>
            <a:r>
              <a:rPr lang="en-US" dirty="0" smtClean="0"/>
              <a:t>2015-11-22</a:t>
            </a:r>
            <a:endParaRPr lang="en-US" dirty="0"/>
          </a:p>
        </p:txBody>
      </p:sp>
    </p:spTree>
    <p:extLst>
      <p:ext uri="{BB962C8B-B14F-4D97-AF65-F5344CB8AC3E}">
        <p14:creationId xmlns:p14="http://schemas.microsoft.com/office/powerpoint/2010/main" val="9833309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3525" y="0"/>
            <a:ext cx="6076950" cy="4562475"/>
          </a:xfrm>
          <a:prstGeom prst="rect">
            <a:avLst/>
          </a:prstGeom>
        </p:spPr>
      </p:pic>
      <p:sp>
        <p:nvSpPr>
          <p:cNvPr id="3" name="TextBox 2"/>
          <p:cNvSpPr txBox="1"/>
          <p:nvPr/>
        </p:nvSpPr>
        <p:spPr>
          <a:xfrm>
            <a:off x="1329508" y="4887685"/>
            <a:ext cx="6680034" cy="1815882"/>
          </a:xfrm>
          <a:prstGeom prst="rect">
            <a:avLst/>
          </a:prstGeom>
          <a:noFill/>
        </p:spPr>
        <p:txBody>
          <a:bodyPr wrap="none" rtlCol="0">
            <a:spAutoFit/>
          </a:bodyPr>
          <a:lstStyle/>
          <a:p>
            <a:pPr algn="ctr"/>
            <a:r>
              <a:rPr lang="en-US" altLang="zh-CN" sz="2800" dirty="0" smtClean="0"/>
              <a:t>“</a:t>
            </a:r>
            <a:r>
              <a:rPr lang="zh-CN" altLang="en-US" sz="2800" dirty="0" smtClean="0"/>
              <a:t>十字架是我的荣耀</a:t>
            </a:r>
            <a:r>
              <a:rPr lang="en-US" altLang="zh-CN" sz="2800" dirty="0" smtClean="0"/>
              <a:t>,</a:t>
            </a:r>
            <a:r>
              <a:rPr lang="zh-CN" altLang="en-US" sz="2800" dirty="0" smtClean="0"/>
              <a:t>我蒙救赎恩典的记号</a:t>
            </a:r>
            <a:r>
              <a:rPr lang="en-US" altLang="zh-CN" sz="2800" dirty="0" smtClean="0"/>
              <a:t>“</a:t>
            </a:r>
          </a:p>
          <a:p>
            <a:pPr algn="ctr"/>
            <a:endParaRPr lang="en-US" altLang="zh-CN" sz="2800" dirty="0" smtClean="0"/>
          </a:p>
          <a:p>
            <a:pPr algn="ctr"/>
            <a:r>
              <a:rPr lang="zh-CN" altLang="en-US" sz="2800" dirty="0" smtClean="0"/>
              <a:t>十字架是上帝彰显祂 公义</a:t>
            </a:r>
            <a:r>
              <a:rPr lang="en-US" altLang="zh-CN" sz="2800" dirty="0" smtClean="0"/>
              <a:t>,</a:t>
            </a:r>
            <a:r>
              <a:rPr lang="zh-CN" altLang="en-US" sz="2800" dirty="0" smtClean="0"/>
              <a:t> 怜悯</a:t>
            </a:r>
            <a:r>
              <a:rPr lang="en-US" altLang="zh-CN" sz="2800" dirty="0" smtClean="0"/>
              <a:t>,</a:t>
            </a:r>
            <a:r>
              <a:rPr lang="zh-CN" altLang="en-US" sz="2800" dirty="0" smtClean="0"/>
              <a:t> 慈爱</a:t>
            </a:r>
            <a:r>
              <a:rPr lang="en-US" altLang="zh-CN" sz="2800" dirty="0" smtClean="0"/>
              <a:t>,</a:t>
            </a:r>
          </a:p>
          <a:p>
            <a:pPr algn="ctr"/>
            <a:r>
              <a:rPr lang="zh-CN" altLang="en-US" sz="2800" dirty="0" smtClean="0"/>
              <a:t>恩典</a:t>
            </a:r>
            <a:r>
              <a:rPr lang="en-US" altLang="zh-CN" sz="2800" dirty="0" smtClean="0"/>
              <a:t>,</a:t>
            </a:r>
            <a:r>
              <a:rPr lang="zh-CN" altLang="en-US" sz="2800" dirty="0" smtClean="0"/>
              <a:t> 智慧</a:t>
            </a:r>
            <a:r>
              <a:rPr lang="en-US" altLang="zh-CN" sz="2800" dirty="0" smtClean="0"/>
              <a:t>,</a:t>
            </a:r>
            <a:r>
              <a:rPr lang="zh-CN" altLang="en-US" sz="2800" dirty="0" smtClean="0"/>
              <a:t> 和大能的荣耀</a:t>
            </a:r>
          </a:p>
        </p:txBody>
      </p:sp>
      <p:sp>
        <p:nvSpPr>
          <p:cNvPr id="4" name="Rectangle 1"/>
          <p:cNvSpPr>
            <a:spLocks noChangeArrowheads="1"/>
          </p:cNvSpPr>
          <p:nvPr/>
        </p:nvSpPr>
        <p:spPr bwMode="auto">
          <a:xfrm>
            <a:off x="0" y="43934"/>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31122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0"/>
            <a:ext cx="8055428" cy="4354286"/>
          </a:xfrm>
          <a:prstGeom prst="rect">
            <a:avLst/>
          </a:prstGeom>
        </p:spPr>
      </p:pic>
      <p:sp>
        <p:nvSpPr>
          <p:cNvPr id="3" name="Rectangle 2"/>
          <p:cNvSpPr/>
          <p:nvPr/>
        </p:nvSpPr>
        <p:spPr>
          <a:xfrm>
            <a:off x="97969" y="5516157"/>
            <a:ext cx="9144001" cy="1154162"/>
          </a:xfrm>
          <a:prstGeom prst="rect">
            <a:avLst/>
          </a:prstGeom>
        </p:spPr>
        <p:txBody>
          <a:bodyPr wrap="square">
            <a:spAutoFit/>
          </a:bodyPr>
          <a:lstStyle/>
          <a:p>
            <a:r>
              <a:rPr lang="en-US" sz="2300" dirty="0">
                <a:solidFill>
                  <a:srgbClr val="000000"/>
                </a:solidFill>
                <a:latin typeface="Helvetica Neue"/>
              </a:rPr>
              <a:t>You are the light of the world. A town built on a hill cannot be </a:t>
            </a:r>
            <a:r>
              <a:rPr lang="en-US" sz="2300" dirty="0" smtClean="0">
                <a:solidFill>
                  <a:srgbClr val="000000"/>
                </a:solidFill>
                <a:latin typeface="Helvetica Neue"/>
              </a:rPr>
              <a:t>hidden….let </a:t>
            </a:r>
            <a:r>
              <a:rPr lang="en-US" sz="2300" dirty="0">
                <a:solidFill>
                  <a:srgbClr val="000000"/>
                </a:solidFill>
                <a:latin typeface="Helvetica Neue"/>
              </a:rPr>
              <a:t>your light shine before others, that they may see your good deeds and </a:t>
            </a:r>
            <a:r>
              <a:rPr lang="en-US" sz="2300" dirty="0" smtClean="0">
                <a:solidFill>
                  <a:srgbClr val="000000"/>
                </a:solidFill>
                <a:latin typeface="Helvetica Neue"/>
              </a:rPr>
              <a:t>glorify your </a:t>
            </a:r>
            <a:r>
              <a:rPr lang="en-US" sz="2300" dirty="0">
                <a:solidFill>
                  <a:srgbClr val="000000"/>
                </a:solidFill>
                <a:latin typeface="Helvetica Neue"/>
              </a:rPr>
              <a:t>Father in heaven</a:t>
            </a:r>
            <a:r>
              <a:rPr lang="en-US" sz="2300" dirty="0" smtClean="0">
                <a:solidFill>
                  <a:srgbClr val="000000"/>
                </a:solidFill>
                <a:latin typeface="Helvetica Neue"/>
              </a:rPr>
              <a:t>. --- Matthew 5:14-16</a:t>
            </a:r>
            <a:endParaRPr lang="en-US" sz="2300" dirty="0"/>
          </a:p>
        </p:txBody>
      </p:sp>
      <p:sp>
        <p:nvSpPr>
          <p:cNvPr id="4" name="Rectangle 3"/>
          <p:cNvSpPr/>
          <p:nvPr/>
        </p:nvSpPr>
        <p:spPr>
          <a:xfrm>
            <a:off x="195942" y="4354286"/>
            <a:ext cx="8316686" cy="1569660"/>
          </a:xfrm>
          <a:prstGeom prst="rect">
            <a:avLst/>
          </a:prstGeom>
        </p:spPr>
        <p:txBody>
          <a:bodyPr wrap="square">
            <a:spAutoFit/>
          </a:bodyPr>
          <a:lstStyle/>
          <a:p>
            <a:r>
              <a:rPr lang="zh-CN" altLang="en-US" sz="2400" dirty="0" smtClean="0">
                <a:solidFill>
                  <a:srgbClr val="000000"/>
                </a:solidFill>
                <a:latin typeface="Helvetica Neue"/>
              </a:rPr>
              <a:t>你</a:t>
            </a:r>
            <a:r>
              <a:rPr lang="zh-CN" altLang="en-US" sz="2400" dirty="0">
                <a:solidFill>
                  <a:srgbClr val="000000"/>
                </a:solidFill>
                <a:latin typeface="Helvetica Neue"/>
              </a:rPr>
              <a:t>们是世上的光。城造在山上，是不能隐藏的</a:t>
            </a:r>
            <a:r>
              <a:rPr lang="zh-CN" altLang="en-US" sz="2400" dirty="0" smtClean="0">
                <a:solidFill>
                  <a:srgbClr val="000000"/>
                </a:solidFill>
                <a:latin typeface="Helvetica Neue"/>
              </a:rPr>
              <a:t>。</a:t>
            </a:r>
            <a:r>
              <a:rPr lang="zh-CN" altLang="en-US" sz="2400" dirty="0">
                <a:solidFill>
                  <a:srgbClr val="000000"/>
                </a:solidFill>
                <a:latin typeface="Helvetica Neue"/>
              </a:rPr>
              <a:t> </a:t>
            </a:r>
            <a:r>
              <a:rPr lang="en-US" altLang="zh-CN" sz="2400" b="1" baseline="30000" dirty="0">
                <a:solidFill>
                  <a:srgbClr val="000000"/>
                </a:solidFill>
                <a:latin typeface="Arial" panose="020B0604020202020204" pitchFamily="34" charset="0"/>
              </a:rPr>
              <a:t>16 </a:t>
            </a:r>
            <a:r>
              <a:rPr lang="zh-CN" altLang="en-US" sz="2400" dirty="0">
                <a:solidFill>
                  <a:srgbClr val="000000"/>
                </a:solidFill>
                <a:latin typeface="Helvetica Neue"/>
              </a:rPr>
              <a:t>你们的光也当这样照在人前，叫他们看见你们的好行为，便将荣耀归给你们在天上的父</a:t>
            </a:r>
            <a:r>
              <a:rPr lang="zh-CN" altLang="en-US" sz="2400" dirty="0" smtClean="0">
                <a:solidFill>
                  <a:srgbClr val="000000"/>
                </a:solidFill>
                <a:latin typeface="Helvetica Neue"/>
              </a:rPr>
              <a:t>。</a:t>
            </a:r>
            <a:r>
              <a:rPr lang="en-US" altLang="zh-CN" sz="2400" dirty="0" smtClean="0">
                <a:solidFill>
                  <a:srgbClr val="000000"/>
                </a:solidFill>
                <a:latin typeface="Helvetica Neue"/>
              </a:rPr>
              <a:t>---</a:t>
            </a:r>
            <a:r>
              <a:rPr lang="zh-CN" altLang="en-US" sz="2400" dirty="0">
                <a:solidFill>
                  <a:srgbClr val="000000"/>
                </a:solidFill>
                <a:latin typeface="Helvetica Neue"/>
              </a:rPr>
              <a:t>马太副音</a:t>
            </a:r>
            <a:r>
              <a:rPr lang="en-US" altLang="zh-CN" sz="2400" dirty="0">
                <a:solidFill>
                  <a:srgbClr val="000000"/>
                </a:solidFill>
                <a:latin typeface="Helvetica Neue"/>
              </a:rPr>
              <a:t>5:14-16</a:t>
            </a:r>
          </a:p>
          <a:p>
            <a:endParaRPr lang="en-US" sz="2400" dirty="0"/>
          </a:p>
        </p:txBody>
      </p:sp>
    </p:spTree>
    <p:extLst>
      <p:ext uri="{BB962C8B-B14F-4D97-AF65-F5344CB8AC3E}">
        <p14:creationId xmlns:p14="http://schemas.microsoft.com/office/powerpoint/2010/main" val="2904340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b="36804"/>
          <a:stretch/>
        </p:blipFill>
        <p:spPr>
          <a:xfrm>
            <a:off x="0" y="0"/>
            <a:ext cx="9144000" cy="3712029"/>
          </a:xfrm>
          <a:prstGeom prst="rect">
            <a:avLst/>
          </a:prstGeom>
        </p:spPr>
      </p:pic>
      <p:sp>
        <p:nvSpPr>
          <p:cNvPr id="3" name="Rectangle 2"/>
          <p:cNvSpPr/>
          <p:nvPr/>
        </p:nvSpPr>
        <p:spPr>
          <a:xfrm>
            <a:off x="-1" y="5557156"/>
            <a:ext cx="9350829" cy="954107"/>
          </a:xfrm>
          <a:prstGeom prst="rect">
            <a:avLst/>
          </a:prstGeom>
        </p:spPr>
        <p:txBody>
          <a:bodyPr wrap="square">
            <a:spAutoFit/>
          </a:bodyPr>
          <a:lstStyle/>
          <a:p>
            <a:r>
              <a:rPr lang="en-US" sz="2400" b="1" baseline="30000" dirty="0">
                <a:solidFill>
                  <a:srgbClr val="000000"/>
                </a:solidFill>
              </a:rPr>
              <a:t> </a:t>
            </a:r>
            <a:r>
              <a:rPr lang="en-US" sz="2800" dirty="0" smtClean="0">
                <a:solidFill>
                  <a:srgbClr val="000000"/>
                </a:solidFill>
              </a:rPr>
              <a:t>I </a:t>
            </a:r>
            <a:r>
              <a:rPr lang="en-US" sz="2800" dirty="0">
                <a:solidFill>
                  <a:srgbClr val="000000"/>
                </a:solidFill>
              </a:rPr>
              <a:t>press on toward the goal to win the prize for which God has </a:t>
            </a:r>
            <a:r>
              <a:rPr lang="en-US" sz="2800" dirty="0" smtClean="0">
                <a:solidFill>
                  <a:srgbClr val="000000"/>
                </a:solidFill>
              </a:rPr>
              <a:t>called</a:t>
            </a:r>
            <a:r>
              <a:rPr lang="zh-CN" altLang="en-US" sz="2800" dirty="0" smtClean="0">
                <a:solidFill>
                  <a:srgbClr val="000000"/>
                </a:solidFill>
              </a:rPr>
              <a:t> </a:t>
            </a:r>
            <a:r>
              <a:rPr lang="en-US" sz="2800" dirty="0" smtClean="0">
                <a:solidFill>
                  <a:srgbClr val="000000"/>
                </a:solidFill>
              </a:rPr>
              <a:t>me </a:t>
            </a:r>
            <a:r>
              <a:rPr lang="en-US" sz="2800" dirty="0">
                <a:solidFill>
                  <a:srgbClr val="000000"/>
                </a:solidFill>
              </a:rPr>
              <a:t>heavenward in Christ Jesus.</a:t>
            </a:r>
            <a:endParaRPr lang="en-US" sz="2800" dirty="0"/>
          </a:p>
        </p:txBody>
      </p:sp>
      <p:sp>
        <p:nvSpPr>
          <p:cNvPr id="4" name="Rectangle 3"/>
          <p:cNvSpPr/>
          <p:nvPr/>
        </p:nvSpPr>
        <p:spPr>
          <a:xfrm>
            <a:off x="-1" y="4172161"/>
            <a:ext cx="9040587" cy="1384995"/>
          </a:xfrm>
          <a:prstGeom prst="rect">
            <a:avLst/>
          </a:prstGeom>
        </p:spPr>
        <p:txBody>
          <a:bodyPr wrap="square">
            <a:spAutoFit/>
          </a:bodyPr>
          <a:lstStyle/>
          <a:p>
            <a:r>
              <a:rPr lang="zh-CN" altLang="en-US" sz="2800" dirty="0"/>
              <a:t>腓立比书 </a:t>
            </a:r>
            <a:r>
              <a:rPr lang="en-US" altLang="zh-CN" sz="2800" dirty="0" smtClean="0"/>
              <a:t>3:14</a:t>
            </a:r>
            <a:r>
              <a:rPr lang="zh-CN" altLang="en-US" sz="2800" dirty="0" smtClean="0"/>
              <a:t>   </a:t>
            </a:r>
            <a:r>
              <a:rPr lang="en-US" sz="2800" dirty="0"/>
              <a:t>Philippians 3</a:t>
            </a:r>
            <a:r>
              <a:rPr lang="en-US" altLang="zh-CN" sz="2800" dirty="0"/>
              <a:t>:14</a:t>
            </a:r>
            <a:endParaRPr lang="en-US" sz="2800" dirty="0"/>
          </a:p>
          <a:p>
            <a:r>
              <a:rPr lang="zh-CN" altLang="en-US" sz="2800" dirty="0" smtClean="0">
                <a:solidFill>
                  <a:srgbClr val="000000"/>
                </a:solidFill>
                <a:latin typeface="Helvetica Neue"/>
              </a:rPr>
              <a:t>向</a:t>
            </a:r>
            <a:r>
              <a:rPr lang="zh-CN" altLang="en-US" sz="2800" dirty="0">
                <a:solidFill>
                  <a:srgbClr val="000000"/>
                </a:solidFill>
                <a:latin typeface="Helvetica Neue"/>
              </a:rPr>
              <a:t>着标竿直跑，要得神在基督耶稣里从上面召我来得的奖赏。</a:t>
            </a:r>
            <a:endParaRPr lang="en-US" sz="2800" dirty="0"/>
          </a:p>
        </p:txBody>
      </p:sp>
    </p:spTree>
    <p:extLst>
      <p:ext uri="{BB962C8B-B14F-4D97-AF65-F5344CB8AC3E}">
        <p14:creationId xmlns:p14="http://schemas.microsoft.com/office/powerpoint/2010/main" val="3580476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24079"/>
            <a:ext cx="9144000" cy="2677656"/>
          </a:xfrm>
          <a:prstGeom prst="rect">
            <a:avLst/>
          </a:prstGeom>
        </p:spPr>
        <p:txBody>
          <a:bodyPr wrap="square">
            <a:spAutoFit/>
          </a:bodyPr>
          <a:lstStyle/>
          <a:p>
            <a:r>
              <a:rPr lang="zh-CN" altLang="en-US" sz="2800" dirty="0"/>
              <a:t>提摩太后书 </a:t>
            </a:r>
            <a:r>
              <a:rPr lang="en-US" altLang="zh-CN" sz="2800" dirty="0" smtClean="0"/>
              <a:t>4:6-8</a:t>
            </a:r>
            <a:r>
              <a:rPr lang="zh-CN" altLang="en-US" sz="2800" dirty="0" smtClean="0"/>
              <a:t>   </a:t>
            </a:r>
            <a:r>
              <a:rPr lang="en-US" sz="2800" dirty="0"/>
              <a:t>2 Timothy </a:t>
            </a:r>
            <a:r>
              <a:rPr lang="en-US" sz="2800" dirty="0" smtClean="0"/>
              <a:t>4</a:t>
            </a:r>
            <a:r>
              <a:rPr lang="en-US" altLang="zh-CN" sz="2800" dirty="0" smtClean="0"/>
              <a:t>:6-8</a:t>
            </a:r>
            <a:endParaRPr lang="en-US" sz="2800" dirty="0"/>
          </a:p>
          <a:p>
            <a:endParaRPr lang="en-US" altLang="zh-CN" sz="2800" dirty="0"/>
          </a:p>
          <a:p>
            <a:r>
              <a:rPr lang="en-US" altLang="zh-CN" sz="2800" b="1" baseline="30000" dirty="0" smtClean="0">
                <a:solidFill>
                  <a:srgbClr val="000000"/>
                </a:solidFill>
                <a:latin typeface="Arial" panose="020B0604020202020204" pitchFamily="34" charset="0"/>
              </a:rPr>
              <a:t>7</a:t>
            </a:r>
            <a:r>
              <a:rPr lang="en-US" altLang="zh-CN" sz="2800" b="1" baseline="30000" dirty="0">
                <a:solidFill>
                  <a:srgbClr val="000000"/>
                </a:solidFill>
                <a:latin typeface="Arial" panose="020B0604020202020204" pitchFamily="34" charset="0"/>
              </a:rPr>
              <a:t> </a:t>
            </a:r>
            <a:r>
              <a:rPr lang="zh-CN" altLang="en-US" sz="2800" dirty="0">
                <a:solidFill>
                  <a:srgbClr val="000000"/>
                </a:solidFill>
                <a:latin typeface="Helvetica Neue"/>
              </a:rPr>
              <a:t>那美好的仗我已经打过了，当跑的路我已经跑尽了，所信的道我已经守住了。 </a:t>
            </a:r>
            <a:r>
              <a:rPr lang="en-US" altLang="zh-CN" sz="2800" b="1" baseline="30000" dirty="0">
                <a:solidFill>
                  <a:srgbClr val="000000"/>
                </a:solidFill>
                <a:latin typeface="Arial" panose="020B0604020202020204" pitchFamily="34" charset="0"/>
              </a:rPr>
              <a:t>8 </a:t>
            </a:r>
            <a:r>
              <a:rPr lang="zh-CN" altLang="en-US" sz="2800" dirty="0">
                <a:solidFill>
                  <a:srgbClr val="000000"/>
                </a:solidFill>
                <a:latin typeface="Helvetica Neue"/>
              </a:rPr>
              <a:t>从此以后，有公义的冠冕为我存留，就是按着公义审判的主到了那日要赐给我的；不但赐给我，也赐给凡爱慕他显现的人</a:t>
            </a:r>
            <a:r>
              <a:rPr lang="zh-CN" altLang="en-US" sz="2800" dirty="0" smtClean="0">
                <a:solidFill>
                  <a:srgbClr val="000000"/>
                </a:solidFill>
                <a:latin typeface="Helvetica Neue"/>
              </a:rPr>
              <a:t>。</a:t>
            </a:r>
            <a:endParaRPr lang="en-US" altLang="zh-CN" sz="2800" dirty="0" smtClean="0">
              <a:solidFill>
                <a:srgbClr val="000000"/>
              </a:solidFill>
              <a:latin typeface="Helvetica Neue"/>
            </a:endParaRPr>
          </a:p>
        </p:txBody>
      </p:sp>
      <p:sp>
        <p:nvSpPr>
          <p:cNvPr id="3" name="Rectangle 2"/>
          <p:cNvSpPr/>
          <p:nvPr/>
        </p:nvSpPr>
        <p:spPr>
          <a:xfrm>
            <a:off x="0" y="3809447"/>
            <a:ext cx="9144000" cy="2308324"/>
          </a:xfrm>
          <a:prstGeom prst="rect">
            <a:avLst/>
          </a:prstGeom>
        </p:spPr>
        <p:txBody>
          <a:bodyPr wrap="square">
            <a:spAutoFit/>
          </a:bodyPr>
          <a:lstStyle/>
          <a:p>
            <a:r>
              <a:rPr lang="en-US" sz="2400" dirty="0">
                <a:solidFill>
                  <a:srgbClr val="000000"/>
                </a:solidFill>
                <a:latin typeface="Helvetica Neue"/>
              </a:rPr>
              <a:t>For I am already being poured out like a drink offering, and the time for my departure is near. </a:t>
            </a:r>
            <a:r>
              <a:rPr lang="en-US" sz="2400" b="1" baseline="30000" dirty="0">
                <a:solidFill>
                  <a:srgbClr val="000000"/>
                </a:solidFill>
                <a:latin typeface="Arial" panose="020B0604020202020204" pitchFamily="34" charset="0"/>
              </a:rPr>
              <a:t>7 </a:t>
            </a:r>
            <a:r>
              <a:rPr lang="en-US" sz="2400" dirty="0">
                <a:solidFill>
                  <a:srgbClr val="000000"/>
                </a:solidFill>
                <a:latin typeface="Helvetica Neue"/>
              </a:rPr>
              <a:t>I have fought the good fight, I have finished the race, I have kept the faith. </a:t>
            </a:r>
            <a:r>
              <a:rPr lang="en-US" sz="2400" b="1" baseline="30000" dirty="0">
                <a:solidFill>
                  <a:srgbClr val="000000"/>
                </a:solidFill>
                <a:latin typeface="Arial" panose="020B0604020202020204" pitchFamily="34" charset="0"/>
              </a:rPr>
              <a:t>8 </a:t>
            </a:r>
            <a:r>
              <a:rPr lang="en-US" sz="2400" dirty="0">
                <a:solidFill>
                  <a:srgbClr val="000000"/>
                </a:solidFill>
                <a:latin typeface="Helvetica Neue"/>
              </a:rPr>
              <a:t>Now there is in store for me the crown of righteousness</a:t>
            </a:r>
            <a:r>
              <a:rPr lang="en-US" sz="2400" dirty="0" smtClean="0">
                <a:solidFill>
                  <a:srgbClr val="000000"/>
                </a:solidFill>
                <a:latin typeface="Helvetica Neue"/>
              </a:rPr>
              <a:t>,</a:t>
            </a:r>
            <a:r>
              <a:rPr lang="zh-CN" altLang="en-US" sz="2400" dirty="0" smtClean="0">
                <a:solidFill>
                  <a:srgbClr val="000000"/>
                </a:solidFill>
                <a:latin typeface="Helvetica Neue"/>
              </a:rPr>
              <a:t> </a:t>
            </a:r>
            <a:r>
              <a:rPr lang="en-US" sz="2400" dirty="0" smtClean="0">
                <a:solidFill>
                  <a:srgbClr val="000000"/>
                </a:solidFill>
                <a:latin typeface="Helvetica Neue"/>
              </a:rPr>
              <a:t>which </a:t>
            </a:r>
            <a:r>
              <a:rPr lang="en-US" sz="2400" dirty="0">
                <a:solidFill>
                  <a:srgbClr val="000000"/>
                </a:solidFill>
                <a:latin typeface="Helvetica Neue"/>
              </a:rPr>
              <a:t>the Lord, the righteous Judge, will award to me on that day—and not only to me, but also to all who have longed for his appearing.</a:t>
            </a:r>
            <a:endParaRPr lang="en-US" sz="2400" dirty="0"/>
          </a:p>
        </p:txBody>
      </p:sp>
    </p:spTree>
    <p:extLst>
      <p:ext uri="{BB962C8B-B14F-4D97-AF65-F5344CB8AC3E}">
        <p14:creationId xmlns:p14="http://schemas.microsoft.com/office/powerpoint/2010/main" val="2808212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5507"/>
            <a:ext cx="9144000" cy="4688656"/>
          </a:xfrm>
          <a:prstGeom prst="rect">
            <a:avLst/>
          </a:prstGeom>
        </p:spPr>
        <p:txBody>
          <a:bodyPr wrap="square">
            <a:spAutoFit/>
          </a:bodyPr>
          <a:lstStyle/>
          <a:p>
            <a:pPr marR="0" lvl="0">
              <a:lnSpc>
                <a:spcPct val="107000"/>
              </a:lnSpc>
              <a:spcBef>
                <a:spcPts val="0"/>
              </a:spcBef>
              <a:spcAft>
                <a:spcPts val="0"/>
              </a:spcAft>
            </a:pP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行善</a:t>
            </a:r>
            <a:r>
              <a:rPr lang="en-US" sz="2800" dirty="0" smtClean="0">
                <a:effectLst/>
                <a:latin typeface="Calibri" panose="020F0502020204030204" pitchFamily="34" charset="0"/>
                <a:ea typeface="SimSun" panose="02010600030101010101" pitchFamily="2" charset="-122"/>
                <a:cs typeface="Times New Roman" panose="02020603050405020304" pitchFamily="18" charset="0"/>
              </a:rPr>
              <a:t>(good work), </a:t>
            </a: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好行为</a:t>
            </a:r>
            <a:r>
              <a:rPr lang="en-US" sz="2800" dirty="0" smtClean="0">
                <a:effectLst/>
                <a:latin typeface="Calibri" panose="020F0502020204030204" pitchFamily="34" charset="0"/>
                <a:ea typeface="SimSun" panose="02010600030101010101" pitchFamily="2" charset="-122"/>
                <a:cs typeface="Times New Roman" panose="02020603050405020304" pitchFamily="18" charset="0"/>
              </a:rPr>
              <a:t>(good deed)</a:t>
            </a:r>
            <a:r>
              <a:rPr lang="zh-CN" altLang="en-US" sz="2800" dirty="0">
                <a:latin typeface="Calibri" panose="020F0502020204030204" pitchFamily="34" charset="0"/>
                <a:ea typeface="SimSun" panose="02010600030101010101" pitchFamily="2" charset="-122"/>
                <a:cs typeface="Times New Roman" panose="02020603050405020304" pitchFamily="18" charset="0"/>
              </a:rPr>
              <a:t> </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的例子</a:t>
            </a:r>
            <a:endParaRPr lang="en-US" altLang="zh-CN" sz="2800" dirty="0" smtClean="0">
              <a:effectLst/>
              <a:latin typeface="Calibri" panose="020F0502020204030204" pitchFamily="34" charset="0"/>
              <a:ea typeface="SimSun" panose="02010600030101010101" pitchFamily="2" charset="-122"/>
              <a:cs typeface="Times New Roman" panose="02020603050405020304" pitchFamily="18" charset="0"/>
            </a:endParaRPr>
          </a:p>
          <a:p>
            <a:pPr marR="0" lvl="0">
              <a:lnSpc>
                <a:spcPct val="107000"/>
              </a:lnSpc>
              <a:spcBef>
                <a:spcPts val="0"/>
              </a:spcBef>
              <a:spcAft>
                <a:spcPts val="0"/>
              </a:spcAft>
            </a:pPr>
            <a:endParaRPr lang="en-US" sz="2800" dirty="0" smtClean="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pP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顺服的好行为。</a:t>
            </a:r>
            <a:endParaRPr lang="en-US" altLang="zh-CN" sz="2800" dirty="0" smtClean="0">
              <a:effectLst/>
              <a:latin typeface="Calibri" panose="020F0502020204030204" pitchFamily="34" charset="0"/>
              <a:ea typeface="SimSun" panose="02010600030101010101" pitchFamily="2" charset="-122"/>
              <a:cs typeface="Times New Roman" panose="02020603050405020304" pitchFamily="18" charset="0"/>
            </a:endParaRPr>
          </a:p>
          <a:p>
            <a:pPr>
              <a:lnSpc>
                <a:spcPct val="107000"/>
              </a:lnSpc>
              <a:spcAft>
                <a:spcPts val="800"/>
              </a:spcAft>
            </a:pPr>
            <a:r>
              <a:rPr lang="zh-CN" altLang="en-US" sz="2800" dirty="0" smtClean="0"/>
              <a:t>但以理 </a:t>
            </a:r>
            <a:r>
              <a:rPr lang="en-US" altLang="zh-CN" sz="2800" dirty="0" smtClean="0"/>
              <a:t>6:</a:t>
            </a:r>
            <a:r>
              <a:rPr lang="zh-CN" altLang="en-US" sz="2800" dirty="0" smtClean="0"/>
              <a:t> </a:t>
            </a:r>
            <a:r>
              <a:rPr lang="en-US" altLang="zh-CN" sz="2800" dirty="0" smtClean="0"/>
              <a:t>10,13-14,16,19-22,26</a:t>
            </a:r>
            <a:endParaRPr lang="en-US" sz="2800" dirty="0" smtClean="0"/>
          </a:p>
          <a:p>
            <a:pPr>
              <a:lnSpc>
                <a:spcPct val="107000"/>
              </a:lnSpc>
              <a:spcAft>
                <a:spcPts val="800"/>
              </a:spcAft>
            </a:pPr>
            <a:r>
              <a:rPr lang="en-US" sz="2800" dirty="0" smtClean="0"/>
              <a:t>Daniel 6</a:t>
            </a:r>
            <a:r>
              <a:rPr lang="en-US" sz="2800" dirty="0"/>
              <a:t>: 10, 13-14, 16, 19-22, </a:t>
            </a:r>
            <a:r>
              <a:rPr lang="en-US" sz="2800" dirty="0" smtClean="0"/>
              <a:t>26</a:t>
            </a:r>
          </a:p>
          <a:p>
            <a:pPr marL="457200" indent="-457200">
              <a:lnSpc>
                <a:spcPct val="107000"/>
              </a:lnSpc>
              <a:spcAft>
                <a:spcPts val="800"/>
              </a:spcAft>
              <a:buFont typeface="Arial" panose="020B0604020202020204" pitchFamily="34" charset="0"/>
              <a:buChar char="•"/>
            </a:pPr>
            <a:r>
              <a:rPr lang="en-US" altLang="zh-CN" sz="2800" dirty="0" smtClean="0"/>
              <a:t>17 </a:t>
            </a:r>
            <a:r>
              <a:rPr lang="zh-CN" altLang="en-US" sz="2800" dirty="0" smtClean="0"/>
              <a:t>岁被掳</a:t>
            </a:r>
            <a:r>
              <a:rPr lang="en-US" altLang="zh-CN" sz="2800" dirty="0" smtClean="0"/>
              <a:t>,</a:t>
            </a:r>
            <a:r>
              <a:rPr lang="zh-CN" altLang="en-US" sz="2800" dirty="0" smtClean="0"/>
              <a:t>但</a:t>
            </a:r>
            <a:r>
              <a:rPr lang="zh-CN" altLang="en-US" sz="2800" dirty="0"/>
              <a:t>以</a:t>
            </a:r>
            <a:r>
              <a:rPr lang="zh-CN" altLang="en-US" sz="2800" dirty="0" smtClean="0"/>
              <a:t>理立志不沾污自己</a:t>
            </a:r>
            <a:r>
              <a:rPr lang="en-US" altLang="zh-CN" sz="2800" dirty="0" smtClean="0"/>
              <a:t>,</a:t>
            </a:r>
            <a:r>
              <a:rPr lang="zh-CN" altLang="en-US" sz="2800" dirty="0" smtClean="0"/>
              <a:t>以温柔智慧取胜</a:t>
            </a:r>
            <a:endParaRPr lang="en-US" altLang="zh-CN" sz="2800" dirty="0" smtClean="0"/>
          </a:p>
          <a:p>
            <a:pPr marL="457200" indent="-457200">
              <a:lnSpc>
                <a:spcPct val="107000"/>
              </a:lnSpc>
              <a:spcAft>
                <a:spcPts val="800"/>
              </a:spcAft>
              <a:buFont typeface="Arial" panose="020B0604020202020204" pitchFamily="34" charset="0"/>
              <a:buChar char="•"/>
            </a:pPr>
            <a:r>
              <a:rPr lang="zh-CN" altLang="en-US" sz="2800" dirty="0" smtClean="0"/>
              <a:t>但</a:t>
            </a:r>
            <a:r>
              <a:rPr lang="zh-CN" altLang="en-US" sz="2800" dirty="0"/>
              <a:t>以理顺服神</a:t>
            </a:r>
            <a:r>
              <a:rPr lang="zh-CN" altLang="en-US" sz="2800" dirty="0" smtClean="0"/>
              <a:t>，不与世界妥协，坚持一天三次祷告</a:t>
            </a:r>
            <a:r>
              <a:rPr lang="en-US" altLang="zh-CN" sz="2800" dirty="0" smtClean="0"/>
              <a:t>,</a:t>
            </a:r>
            <a:r>
              <a:rPr lang="zh-CN" altLang="en-US" sz="2800" dirty="0" smtClean="0"/>
              <a:t> 连</a:t>
            </a:r>
            <a:r>
              <a:rPr lang="zh-CN" altLang="en-US" sz="2800" dirty="0"/>
              <a:t>敌人的君王都敬</a:t>
            </a:r>
            <a:r>
              <a:rPr lang="zh-CN" altLang="en-US" sz="2800" dirty="0" smtClean="0"/>
              <a:t>畏他</a:t>
            </a:r>
            <a:r>
              <a:rPr lang="zh-CN" altLang="en-US" sz="2800" dirty="0"/>
              <a:t>的</a:t>
            </a:r>
            <a:r>
              <a:rPr lang="zh-CN" altLang="en-US" sz="2800" dirty="0" smtClean="0"/>
              <a:t>神，赞美他的神．</a:t>
            </a:r>
            <a:endParaRPr lang="en-US" altLang="zh-CN" sz="2800" dirty="0" smtClean="0"/>
          </a:p>
          <a:p>
            <a:pPr>
              <a:lnSpc>
                <a:spcPct val="107000"/>
              </a:lnSpc>
              <a:spcAft>
                <a:spcPts val="800"/>
              </a:spcAft>
            </a:pPr>
            <a:endParaRPr lang="en-US" sz="2400" dirty="0"/>
          </a:p>
        </p:txBody>
      </p:sp>
    </p:spTree>
    <p:extLst>
      <p:ext uri="{BB962C8B-B14F-4D97-AF65-F5344CB8AC3E}">
        <p14:creationId xmlns:p14="http://schemas.microsoft.com/office/powerpoint/2010/main" val="30783677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117" y="246125"/>
            <a:ext cx="8987883" cy="5010346"/>
          </a:xfrm>
          <a:prstGeom prst="rect">
            <a:avLst/>
          </a:prstGeom>
        </p:spPr>
        <p:txBody>
          <a:bodyPr wrap="square">
            <a:spAutoFit/>
          </a:bodyPr>
          <a:lstStyle/>
          <a:p>
            <a:pPr>
              <a:lnSpc>
                <a:spcPct val="107000"/>
              </a:lnSpc>
              <a:spcAft>
                <a:spcPts val="800"/>
              </a:spcAft>
            </a:pPr>
            <a:r>
              <a:rPr lang="zh-CN" altLang="en-US" sz="2800" dirty="0"/>
              <a:t>但以理 </a:t>
            </a:r>
            <a:r>
              <a:rPr lang="en-US" altLang="zh-CN" sz="2800" dirty="0"/>
              <a:t>6:</a:t>
            </a:r>
            <a:r>
              <a:rPr lang="zh-CN" altLang="en-US" sz="2800" dirty="0"/>
              <a:t> </a:t>
            </a:r>
            <a:r>
              <a:rPr lang="en-US" altLang="zh-CN" sz="2800" dirty="0" smtClean="0"/>
              <a:t>10</a:t>
            </a:r>
            <a:r>
              <a:rPr lang="zh-CN" altLang="en-US" sz="2800" dirty="0"/>
              <a:t> </a:t>
            </a:r>
            <a:r>
              <a:rPr lang="zh-CN" altLang="en-US" sz="2800" dirty="0" smtClean="0"/>
              <a:t>  </a:t>
            </a:r>
            <a:r>
              <a:rPr lang="en-US" altLang="zh-CN" sz="2800" dirty="0" smtClean="0"/>
              <a:t>Daniel 6:10</a:t>
            </a:r>
          </a:p>
          <a:p>
            <a:pPr>
              <a:lnSpc>
                <a:spcPct val="107000"/>
              </a:lnSpc>
              <a:spcAft>
                <a:spcPts val="800"/>
              </a:spcAft>
            </a:pPr>
            <a:r>
              <a:rPr lang="zh-CN" altLang="en-US" sz="2800" u="sng" dirty="0"/>
              <a:t>但以理</a:t>
            </a:r>
            <a:r>
              <a:rPr lang="zh-CN" altLang="en-US" sz="2800" dirty="0"/>
              <a:t>知道这禁令盖了玉玺，就到自己家里（他楼上的</a:t>
            </a:r>
            <a:r>
              <a:rPr lang="zh-CN" altLang="en-US" sz="2800" dirty="0" smtClean="0"/>
              <a:t>窗户</a:t>
            </a:r>
            <a:r>
              <a:rPr lang="zh-CN" altLang="en-US" sz="2800" dirty="0"/>
              <a:t>开向</a:t>
            </a:r>
            <a:r>
              <a:rPr lang="zh-CN" altLang="en-US" sz="2800" u="sng" dirty="0"/>
              <a:t>耶路撒冷</a:t>
            </a:r>
            <a:r>
              <a:rPr lang="zh-CN" altLang="en-US" sz="2800" dirty="0"/>
              <a:t>），一日三次双膝跪在他神面前祷告感谢</a:t>
            </a:r>
            <a:r>
              <a:rPr lang="zh-CN" altLang="en-US" sz="2800" dirty="0" smtClean="0"/>
              <a:t>，与</a:t>
            </a:r>
            <a:r>
              <a:rPr lang="zh-CN" altLang="en-US" sz="2800" dirty="0"/>
              <a:t>素常一样</a:t>
            </a:r>
            <a:r>
              <a:rPr lang="zh-CN" altLang="en-US" sz="2800" dirty="0" smtClean="0"/>
              <a:t>。</a:t>
            </a:r>
            <a:endParaRPr lang="en-US" altLang="zh-CN" sz="2800" dirty="0" smtClean="0"/>
          </a:p>
          <a:p>
            <a:pPr>
              <a:lnSpc>
                <a:spcPct val="107000"/>
              </a:lnSpc>
              <a:spcAft>
                <a:spcPts val="800"/>
              </a:spcAft>
            </a:pPr>
            <a:r>
              <a:rPr lang="en-US" sz="2800" dirty="0"/>
              <a:t>Now when Daniel learned that the decree had been published, he went home to his upstairs room where the windows opened toward Jerusalem. Three times a day he got down on his knees and prayed, giving thanks to his God, just as he had done before. </a:t>
            </a:r>
          </a:p>
          <a:p>
            <a:pPr>
              <a:lnSpc>
                <a:spcPct val="107000"/>
              </a:lnSpc>
              <a:spcAft>
                <a:spcPts val="800"/>
              </a:spcAft>
            </a:pPr>
            <a:endParaRPr lang="en-US" sz="2800" dirty="0"/>
          </a:p>
        </p:txBody>
      </p:sp>
    </p:spTree>
    <p:extLst>
      <p:ext uri="{BB962C8B-B14F-4D97-AF65-F5344CB8AC3E}">
        <p14:creationId xmlns:p14="http://schemas.microsoft.com/office/powerpoint/2010/main" val="3269869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117" y="246125"/>
            <a:ext cx="8987883" cy="5368777"/>
          </a:xfrm>
          <a:prstGeom prst="rect">
            <a:avLst/>
          </a:prstGeom>
        </p:spPr>
        <p:txBody>
          <a:bodyPr wrap="square">
            <a:spAutoFit/>
          </a:bodyPr>
          <a:lstStyle/>
          <a:p>
            <a:pPr>
              <a:lnSpc>
                <a:spcPct val="107000"/>
              </a:lnSpc>
              <a:spcAft>
                <a:spcPts val="800"/>
              </a:spcAft>
            </a:pPr>
            <a:r>
              <a:rPr lang="zh-CN" altLang="en-US" sz="2800" dirty="0"/>
              <a:t>但以理 </a:t>
            </a:r>
            <a:r>
              <a:rPr lang="en-US" altLang="zh-CN" sz="2800" dirty="0"/>
              <a:t>6:</a:t>
            </a:r>
            <a:r>
              <a:rPr lang="zh-CN" altLang="en-US" sz="2800" dirty="0"/>
              <a:t> </a:t>
            </a:r>
            <a:r>
              <a:rPr lang="en-US" altLang="zh-CN" sz="2800" dirty="0" smtClean="0"/>
              <a:t>13-14</a:t>
            </a:r>
            <a:r>
              <a:rPr lang="zh-CN" altLang="en-US" sz="2800" dirty="0" smtClean="0"/>
              <a:t>   </a:t>
            </a:r>
            <a:r>
              <a:rPr lang="en-US" altLang="zh-CN" sz="2800" dirty="0" smtClean="0"/>
              <a:t>Daniel 6:13-14</a:t>
            </a:r>
          </a:p>
          <a:p>
            <a:pPr>
              <a:lnSpc>
                <a:spcPct val="107000"/>
              </a:lnSpc>
              <a:spcAft>
                <a:spcPts val="800"/>
              </a:spcAft>
            </a:pPr>
            <a:r>
              <a:rPr lang="zh-CN" altLang="en-US" sz="2800" dirty="0"/>
              <a:t>他们对王说：“王啊，那被掳之</a:t>
            </a:r>
            <a:r>
              <a:rPr lang="zh-CN" altLang="en-US" sz="2800" u="sng" dirty="0"/>
              <a:t>犹大</a:t>
            </a:r>
            <a:r>
              <a:rPr lang="zh-CN" altLang="en-US" sz="2800" dirty="0"/>
              <a:t>人中的</a:t>
            </a:r>
            <a:r>
              <a:rPr lang="zh-CN" altLang="en-US" sz="2800" u="sng" dirty="0"/>
              <a:t>但以理</a:t>
            </a:r>
            <a:r>
              <a:rPr lang="zh-CN" altLang="en-US" sz="2800" dirty="0"/>
              <a:t>不理你，也不遵你盖了玉玺的禁令，他竟一日三次祈祷。” </a:t>
            </a:r>
            <a:r>
              <a:rPr lang="en-US" altLang="zh-CN" sz="2800" b="1" baseline="30000" dirty="0"/>
              <a:t>14 </a:t>
            </a:r>
            <a:r>
              <a:rPr lang="zh-CN" altLang="en-US" sz="2800" dirty="0"/>
              <a:t>王听见这话就甚愁烦，一心要救</a:t>
            </a:r>
            <a:r>
              <a:rPr lang="zh-CN" altLang="en-US" sz="2800" u="sng" dirty="0"/>
              <a:t>但以理</a:t>
            </a:r>
            <a:r>
              <a:rPr lang="zh-CN" altLang="en-US" sz="2800" dirty="0"/>
              <a:t>，筹划解救他，直到日落的时候。 </a:t>
            </a:r>
            <a:endParaRPr lang="en-US" altLang="zh-CN" sz="2800" dirty="0" smtClean="0"/>
          </a:p>
          <a:p>
            <a:pPr>
              <a:lnSpc>
                <a:spcPct val="107000"/>
              </a:lnSpc>
              <a:spcAft>
                <a:spcPts val="800"/>
              </a:spcAft>
            </a:pPr>
            <a:r>
              <a:rPr lang="en-US" sz="2800" dirty="0"/>
              <a:t>Then they said to the king, “Daniel, who is one of the exiles from Judah, pays no attention to you, Your Majesty, or to the decree you put in writing. He still prays three times a day.” </a:t>
            </a:r>
            <a:r>
              <a:rPr lang="en-US" sz="2800" b="1" baseline="30000" dirty="0"/>
              <a:t>14 </a:t>
            </a:r>
            <a:r>
              <a:rPr lang="en-US" sz="2800" dirty="0"/>
              <a:t>When the king heard this, he was greatly distressed; he was determined to rescue Daniel and made every effort until sundown to save him.</a:t>
            </a:r>
          </a:p>
        </p:txBody>
      </p:sp>
    </p:spTree>
    <p:extLst>
      <p:ext uri="{BB962C8B-B14F-4D97-AF65-F5344CB8AC3E}">
        <p14:creationId xmlns:p14="http://schemas.microsoft.com/office/powerpoint/2010/main" val="1657141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117" y="246125"/>
            <a:ext cx="8987883" cy="3063659"/>
          </a:xfrm>
          <a:prstGeom prst="rect">
            <a:avLst/>
          </a:prstGeom>
        </p:spPr>
        <p:txBody>
          <a:bodyPr wrap="square">
            <a:spAutoFit/>
          </a:bodyPr>
          <a:lstStyle/>
          <a:p>
            <a:pPr>
              <a:lnSpc>
                <a:spcPct val="107000"/>
              </a:lnSpc>
              <a:spcAft>
                <a:spcPts val="800"/>
              </a:spcAft>
            </a:pPr>
            <a:r>
              <a:rPr lang="zh-CN" altLang="en-US" sz="2800" dirty="0"/>
              <a:t>但以理 </a:t>
            </a:r>
            <a:r>
              <a:rPr lang="en-US" altLang="zh-CN" sz="2800" dirty="0"/>
              <a:t>6:</a:t>
            </a:r>
            <a:r>
              <a:rPr lang="zh-CN" altLang="en-US" sz="2800" dirty="0"/>
              <a:t> </a:t>
            </a:r>
            <a:r>
              <a:rPr lang="en-US" altLang="zh-CN" sz="2800" dirty="0" smtClean="0"/>
              <a:t>16</a:t>
            </a:r>
            <a:r>
              <a:rPr lang="zh-CN" altLang="en-US" sz="2800" dirty="0" smtClean="0"/>
              <a:t>   </a:t>
            </a:r>
            <a:r>
              <a:rPr lang="en-US" altLang="zh-CN" sz="2800" dirty="0" smtClean="0"/>
              <a:t>Daniel 6:16</a:t>
            </a:r>
          </a:p>
          <a:p>
            <a:pPr>
              <a:lnSpc>
                <a:spcPct val="107000"/>
              </a:lnSpc>
              <a:spcAft>
                <a:spcPts val="800"/>
              </a:spcAft>
            </a:pPr>
            <a:r>
              <a:rPr lang="zh-CN" altLang="en-US" sz="2800" dirty="0"/>
              <a:t> </a:t>
            </a:r>
            <a:r>
              <a:rPr lang="en-US" altLang="zh-CN" sz="2800" b="1" baseline="30000" dirty="0"/>
              <a:t>16 </a:t>
            </a:r>
            <a:r>
              <a:rPr lang="zh-CN" altLang="en-US" sz="2800" dirty="0"/>
              <a:t>王下令，人就把</a:t>
            </a:r>
            <a:r>
              <a:rPr lang="zh-CN" altLang="en-US" sz="2800" u="sng" dirty="0"/>
              <a:t>但以理</a:t>
            </a:r>
            <a:r>
              <a:rPr lang="zh-CN" altLang="en-US" sz="2800" dirty="0"/>
              <a:t>带来，扔在狮子坑中。王对</a:t>
            </a:r>
            <a:r>
              <a:rPr lang="zh-CN" altLang="en-US" sz="2800" u="sng" dirty="0"/>
              <a:t>但以理</a:t>
            </a:r>
            <a:r>
              <a:rPr lang="zh-CN" altLang="en-US" sz="2800" dirty="0"/>
              <a:t>说：“你所常侍奉的神，他必救你</a:t>
            </a:r>
            <a:r>
              <a:rPr lang="zh-CN" altLang="en-US" sz="2800" dirty="0" smtClean="0"/>
              <a:t>。</a:t>
            </a:r>
            <a:endParaRPr lang="en-US" altLang="zh-CN" sz="2800" dirty="0" smtClean="0"/>
          </a:p>
          <a:p>
            <a:pPr>
              <a:lnSpc>
                <a:spcPct val="107000"/>
              </a:lnSpc>
              <a:spcAft>
                <a:spcPts val="800"/>
              </a:spcAft>
            </a:pPr>
            <a:r>
              <a:rPr lang="en-US" sz="2800" b="1" baseline="30000" dirty="0"/>
              <a:t>16 </a:t>
            </a:r>
            <a:r>
              <a:rPr lang="en-US" sz="2800" dirty="0"/>
              <a:t>So the king gave the order, and they brought Daniel and threw him into the lions’ den. The king said to Daniel, “May your God, whom you serve continually, rescue you!”</a:t>
            </a:r>
            <a:endParaRPr lang="en-US" altLang="zh-CN" sz="2800" dirty="0" smtClean="0"/>
          </a:p>
        </p:txBody>
      </p:sp>
    </p:spTree>
    <p:extLst>
      <p:ext uri="{BB962C8B-B14F-4D97-AF65-F5344CB8AC3E}">
        <p14:creationId xmlns:p14="http://schemas.microsoft.com/office/powerpoint/2010/main" val="2599851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117" y="246125"/>
            <a:ext cx="8987883" cy="6940361"/>
          </a:xfrm>
          <a:prstGeom prst="rect">
            <a:avLst/>
          </a:prstGeom>
        </p:spPr>
        <p:txBody>
          <a:bodyPr wrap="square">
            <a:spAutoFit/>
          </a:bodyPr>
          <a:lstStyle/>
          <a:p>
            <a:pPr>
              <a:lnSpc>
                <a:spcPct val="107000"/>
              </a:lnSpc>
              <a:spcAft>
                <a:spcPts val="800"/>
              </a:spcAft>
            </a:pPr>
            <a:r>
              <a:rPr lang="zh-CN" altLang="en-US" sz="2800" dirty="0"/>
              <a:t>但以理 </a:t>
            </a:r>
            <a:r>
              <a:rPr lang="en-US" altLang="zh-CN" sz="2800" dirty="0"/>
              <a:t>6:</a:t>
            </a:r>
            <a:r>
              <a:rPr lang="zh-CN" altLang="en-US" sz="2800" dirty="0"/>
              <a:t> </a:t>
            </a:r>
            <a:r>
              <a:rPr lang="en-US" altLang="zh-CN" sz="2800" dirty="0" smtClean="0"/>
              <a:t>19-22</a:t>
            </a:r>
            <a:r>
              <a:rPr lang="zh-CN" altLang="en-US" sz="2800" dirty="0" smtClean="0"/>
              <a:t>  </a:t>
            </a:r>
            <a:r>
              <a:rPr lang="en-US" altLang="zh-CN" sz="2800" dirty="0" smtClean="0"/>
              <a:t>Daniel 6:19-22</a:t>
            </a:r>
          </a:p>
          <a:p>
            <a:pPr>
              <a:lnSpc>
                <a:spcPct val="107000"/>
              </a:lnSpc>
              <a:spcAft>
                <a:spcPts val="800"/>
              </a:spcAft>
            </a:pPr>
            <a:r>
              <a:rPr lang="zh-CN" altLang="en-US" sz="2800" dirty="0"/>
              <a:t> </a:t>
            </a:r>
            <a:r>
              <a:rPr lang="en-US" altLang="zh-CN" sz="2800" b="1" baseline="30000" dirty="0"/>
              <a:t>19 </a:t>
            </a:r>
            <a:r>
              <a:rPr lang="zh-CN" altLang="en-US" sz="2800" dirty="0"/>
              <a:t>次日黎明王就起来，急忙往狮子坑那里去。 </a:t>
            </a:r>
            <a:r>
              <a:rPr lang="en-US" altLang="zh-CN" sz="2800" b="1" baseline="30000" dirty="0"/>
              <a:t>20 </a:t>
            </a:r>
            <a:r>
              <a:rPr lang="zh-CN" altLang="en-US" sz="2800" dirty="0"/>
              <a:t>临近坑边，哀声呼叫</a:t>
            </a:r>
            <a:r>
              <a:rPr lang="zh-CN" altLang="en-US" sz="2800" u="sng" dirty="0"/>
              <a:t>但以理</a:t>
            </a:r>
            <a:r>
              <a:rPr lang="zh-CN" altLang="en-US" sz="2800" dirty="0"/>
              <a:t>，对</a:t>
            </a:r>
            <a:r>
              <a:rPr lang="zh-CN" altLang="en-US" sz="2800" u="sng" dirty="0"/>
              <a:t>但以理</a:t>
            </a:r>
            <a:r>
              <a:rPr lang="zh-CN" altLang="en-US" sz="2800" dirty="0"/>
              <a:t>说：“永生神的仆人</a:t>
            </a:r>
            <a:r>
              <a:rPr lang="zh-CN" altLang="en-US" sz="2800" u="sng" dirty="0"/>
              <a:t>但以理</a:t>
            </a:r>
            <a:r>
              <a:rPr lang="zh-CN" altLang="en-US" sz="2800" dirty="0"/>
              <a:t>啊，你所常侍奉的神能救你脱离狮子吗？” </a:t>
            </a:r>
            <a:r>
              <a:rPr lang="en-US" altLang="zh-CN" sz="2800" b="1" baseline="30000" dirty="0"/>
              <a:t>21 </a:t>
            </a:r>
            <a:r>
              <a:rPr lang="zh-CN" altLang="en-US" sz="2800" u="sng" dirty="0"/>
              <a:t>但以理</a:t>
            </a:r>
            <a:r>
              <a:rPr lang="zh-CN" altLang="en-US" sz="2800" dirty="0"/>
              <a:t>对王说：“愿王万岁！ </a:t>
            </a:r>
            <a:r>
              <a:rPr lang="en-US" altLang="zh-CN" sz="2800" b="1" baseline="30000" dirty="0"/>
              <a:t>22 </a:t>
            </a:r>
            <a:r>
              <a:rPr lang="zh-CN" altLang="en-US" sz="2800" dirty="0"/>
              <a:t>我的神差遣使者封住狮子的口，叫狮子不伤我，因我在神面前无辜，我在王面前也没有行过亏损的事</a:t>
            </a:r>
            <a:r>
              <a:rPr lang="zh-CN" altLang="en-US" sz="2800" dirty="0" smtClean="0"/>
              <a:t>。</a:t>
            </a:r>
            <a:endParaRPr lang="en-US" altLang="zh-CN" sz="2800" dirty="0" smtClean="0"/>
          </a:p>
          <a:p>
            <a:r>
              <a:rPr lang="en-US" sz="2400" b="1" baseline="30000" dirty="0"/>
              <a:t>19 </a:t>
            </a:r>
            <a:r>
              <a:rPr lang="en-US" sz="2400" dirty="0"/>
              <a:t>At the first light of dawn, the king got up and hurried to the lions’ den.</a:t>
            </a:r>
            <a:r>
              <a:rPr lang="en-US" sz="2400" b="1" baseline="30000" dirty="0"/>
              <a:t>20 </a:t>
            </a:r>
            <a:r>
              <a:rPr lang="en-US" sz="2400" dirty="0"/>
              <a:t>When he came near the den, he called to Daniel in an anguished voice, “Daniel, servant of the living God, has your God, whom you serve continually, been able to rescue you from the lions?”</a:t>
            </a:r>
          </a:p>
          <a:p>
            <a:r>
              <a:rPr lang="en-US" sz="2400" b="1" baseline="30000" dirty="0"/>
              <a:t>21 </a:t>
            </a:r>
            <a:r>
              <a:rPr lang="en-US" sz="2400" dirty="0"/>
              <a:t>Daniel answered, “May the king live forever! </a:t>
            </a:r>
            <a:r>
              <a:rPr lang="en-US" sz="2400" b="1" baseline="30000" dirty="0"/>
              <a:t>22 </a:t>
            </a:r>
            <a:r>
              <a:rPr lang="en-US" sz="2400" dirty="0"/>
              <a:t>My God sent his angel, and he shut the mouths of the lions. They have not hurt me, because I was found innocent in his sight. Nor have I ever done any wrong before you, Your Majesty.”</a:t>
            </a:r>
          </a:p>
          <a:p>
            <a:pPr>
              <a:lnSpc>
                <a:spcPct val="107000"/>
              </a:lnSpc>
              <a:spcAft>
                <a:spcPts val="800"/>
              </a:spcAft>
            </a:pPr>
            <a:endParaRPr lang="en-US" altLang="zh-CN" sz="2800" dirty="0" smtClean="0"/>
          </a:p>
        </p:txBody>
      </p:sp>
    </p:spTree>
    <p:extLst>
      <p:ext uri="{BB962C8B-B14F-4D97-AF65-F5344CB8AC3E}">
        <p14:creationId xmlns:p14="http://schemas.microsoft.com/office/powerpoint/2010/main" val="2471429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117" y="246125"/>
            <a:ext cx="8987883" cy="6665286"/>
          </a:xfrm>
          <a:prstGeom prst="rect">
            <a:avLst/>
          </a:prstGeom>
        </p:spPr>
        <p:txBody>
          <a:bodyPr wrap="square">
            <a:spAutoFit/>
          </a:bodyPr>
          <a:lstStyle/>
          <a:p>
            <a:pPr>
              <a:lnSpc>
                <a:spcPct val="107000"/>
              </a:lnSpc>
              <a:spcAft>
                <a:spcPts val="800"/>
              </a:spcAft>
            </a:pPr>
            <a:r>
              <a:rPr lang="zh-CN" altLang="en-US" sz="2800" dirty="0"/>
              <a:t>但以理 </a:t>
            </a:r>
            <a:r>
              <a:rPr lang="en-US" altLang="zh-CN" sz="2800" dirty="0"/>
              <a:t>6:</a:t>
            </a:r>
            <a:r>
              <a:rPr lang="zh-CN" altLang="en-US" sz="2800" dirty="0"/>
              <a:t> </a:t>
            </a:r>
            <a:r>
              <a:rPr lang="en-US" altLang="zh-CN" sz="2800" dirty="0" smtClean="0"/>
              <a:t>26</a:t>
            </a:r>
            <a:r>
              <a:rPr lang="zh-CN" altLang="en-US" sz="2800" dirty="0" smtClean="0"/>
              <a:t>  </a:t>
            </a:r>
            <a:r>
              <a:rPr lang="en-US" altLang="zh-CN" sz="2800" dirty="0" smtClean="0"/>
              <a:t>Daniel 6:26</a:t>
            </a:r>
          </a:p>
          <a:p>
            <a:pPr>
              <a:lnSpc>
                <a:spcPct val="107000"/>
              </a:lnSpc>
              <a:spcAft>
                <a:spcPts val="800"/>
              </a:spcAft>
            </a:pPr>
            <a:r>
              <a:rPr lang="zh-CN" altLang="en-US" sz="2800" dirty="0"/>
              <a:t>  </a:t>
            </a:r>
            <a:r>
              <a:rPr lang="en-US" altLang="zh-CN" sz="2800" b="1" baseline="30000" dirty="0"/>
              <a:t>26 </a:t>
            </a:r>
            <a:r>
              <a:rPr lang="zh-CN" altLang="en-US" sz="2800" dirty="0"/>
              <a:t>现在我降旨晓谕我所统辖的全国人民，要在</a:t>
            </a:r>
            <a:r>
              <a:rPr lang="zh-CN" altLang="en-US" sz="2800" u="sng" dirty="0"/>
              <a:t>但以理</a:t>
            </a:r>
            <a:r>
              <a:rPr lang="zh-CN" altLang="en-US" sz="2800" dirty="0"/>
              <a:t>的神面前战兢恐惧。因为他是永远长存的活神，他的国永不败坏，他的权柄永存无极</a:t>
            </a:r>
            <a:r>
              <a:rPr lang="zh-CN" altLang="en-US" sz="2800" dirty="0" smtClean="0"/>
              <a:t>。</a:t>
            </a:r>
            <a:r>
              <a:rPr lang="zh-CN" altLang="en-US" sz="2800" dirty="0"/>
              <a:t> </a:t>
            </a:r>
            <a:r>
              <a:rPr lang="en-US" altLang="zh-CN" sz="2800" b="1" baseline="30000" dirty="0"/>
              <a:t>27 </a:t>
            </a:r>
            <a:r>
              <a:rPr lang="zh-CN" altLang="en-US" sz="2800" dirty="0"/>
              <a:t>他护庇人，搭救人，在天上地下施行神迹奇事，救了</a:t>
            </a:r>
            <a:r>
              <a:rPr lang="zh-CN" altLang="en-US" sz="2800" u="sng" dirty="0"/>
              <a:t>但以理</a:t>
            </a:r>
            <a:r>
              <a:rPr lang="zh-CN" altLang="en-US" sz="2800" dirty="0"/>
              <a:t>脱离狮子的口</a:t>
            </a:r>
            <a:r>
              <a:rPr lang="zh-CN" altLang="en-US" sz="2800" dirty="0" smtClean="0"/>
              <a:t>。”</a:t>
            </a:r>
            <a:endParaRPr lang="en-US" altLang="zh-CN" sz="2800" dirty="0" smtClean="0"/>
          </a:p>
          <a:p>
            <a:r>
              <a:rPr lang="en-US" sz="2400" b="1" baseline="30000" dirty="0"/>
              <a:t>26 </a:t>
            </a:r>
            <a:r>
              <a:rPr lang="en-US" sz="2400" dirty="0"/>
              <a:t>“I issue a decree that in every part of my kingdom people must fear and reverence the God of Daniel.</a:t>
            </a:r>
          </a:p>
          <a:p>
            <a:r>
              <a:rPr lang="en-US" sz="2400" dirty="0"/>
              <a:t>“For he is the living God</a:t>
            </a:r>
            <a:br>
              <a:rPr lang="en-US" sz="2400" dirty="0"/>
            </a:br>
            <a:r>
              <a:rPr lang="en-US" sz="2400" dirty="0"/>
              <a:t>    and he endures forever;</a:t>
            </a:r>
            <a:br>
              <a:rPr lang="en-US" sz="2400" dirty="0"/>
            </a:br>
            <a:r>
              <a:rPr lang="en-US" sz="2400" dirty="0"/>
              <a:t>his kingdom will not be destroyed,</a:t>
            </a:r>
            <a:br>
              <a:rPr lang="en-US" sz="2400" dirty="0"/>
            </a:br>
            <a:r>
              <a:rPr lang="en-US" sz="2400" dirty="0"/>
              <a:t>    his dominion will never end.</a:t>
            </a:r>
            <a:br>
              <a:rPr lang="en-US" sz="2400" dirty="0"/>
            </a:br>
            <a:r>
              <a:rPr lang="en-US" sz="2400" b="1" baseline="30000" dirty="0"/>
              <a:t>27 </a:t>
            </a:r>
            <a:r>
              <a:rPr lang="en-US" sz="2400" dirty="0"/>
              <a:t>He rescues and he saves;</a:t>
            </a:r>
            <a:br>
              <a:rPr lang="en-US" sz="2400" dirty="0"/>
            </a:br>
            <a:r>
              <a:rPr lang="en-US" sz="2400" dirty="0"/>
              <a:t>    he performs signs and wonders</a:t>
            </a:r>
            <a:br>
              <a:rPr lang="en-US" sz="2400" dirty="0"/>
            </a:br>
            <a:r>
              <a:rPr lang="en-US" sz="2400" dirty="0"/>
              <a:t>    in the heavens and on the earth.</a:t>
            </a:r>
            <a:br>
              <a:rPr lang="en-US" sz="2400" dirty="0"/>
            </a:br>
            <a:r>
              <a:rPr lang="en-US" sz="2400" dirty="0"/>
              <a:t>He has rescued Daniel</a:t>
            </a:r>
            <a:br>
              <a:rPr lang="en-US" sz="2400" dirty="0"/>
            </a:br>
            <a:r>
              <a:rPr lang="en-US" sz="2400" dirty="0"/>
              <a:t>    from the power of the lions</a:t>
            </a:r>
            <a:r>
              <a:rPr lang="en-US" sz="2400" dirty="0" smtClean="0"/>
              <a:t>.”</a:t>
            </a:r>
            <a:endParaRPr lang="en-US" sz="2400" dirty="0"/>
          </a:p>
        </p:txBody>
      </p:sp>
    </p:spTree>
    <p:extLst>
      <p:ext uri="{BB962C8B-B14F-4D97-AF65-F5344CB8AC3E}">
        <p14:creationId xmlns:p14="http://schemas.microsoft.com/office/powerpoint/2010/main" val="3612364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828"/>
            <a:ext cx="9144001" cy="2677656"/>
          </a:xfrm>
          <a:prstGeom prst="rect">
            <a:avLst/>
          </a:prstGeom>
        </p:spPr>
        <p:txBody>
          <a:bodyPr wrap="square">
            <a:spAutoFit/>
          </a:bodyPr>
          <a:lstStyle/>
          <a:p>
            <a:r>
              <a:rPr lang="zh-CN" altLang="en-US" sz="2800" b="0" i="0" dirty="0" smtClean="0">
                <a:solidFill>
                  <a:srgbClr val="000000"/>
                </a:solidFill>
                <a:effectLst/>
                <a:latin typeface="+mn-ea"/>
              </a:rPr>
              <a:t>以弗所</a:t>
            </a:r>
            <a:r>
              <a:rPr lang="zh-CN" altLang="en-US" sz="2800" i="0" dirty="0" smtClean="0">
                <a:solidFill>
                  <a:srgbClr val="000000"/>
                </a:solidFill>
                <a:effectLst/>
                <a:latin typeface="+mn-ea"/>
              </a:rPr>
              <a:t>书 </a:t>
            </a:r>
            <a:r>
              <a:rPr lang="en-US" altLang="zh-CN" sz="2800" i="0" dirty="0" smtClean="0">
                <a:solidFill>
                  <a:srgbClr val="000000"/>
                </a:solidFill>
                <a:effectLst/>
                <a:latin typeface="+mn-ea"/>
              </a:rPr>
              <a:t>2 1:3</a:t>
            </a:r>
          </a:p>
          <a:p>
            <a:r>
              <a:rPr lang="en-US" altLang="zh-CN" sz="2800" b="1" i="0" dirty="0" smtClean="0">
                <a:solidFill>
                  <a:srgbClr val="000000"/>
                </a:solidFill>
                <a:effectLst/>
                <a:latin typeface="+mn-ea"/>
              </a:rPr>
              <a:t> </a:t>
            </a:r>
            <a:r>
              <a:rPr lang="zh-CN" altLang="en-US" sz="2800" b="0" i="0" dirty="0" smtClean="0">
                <a:solidFill>
                  <a:srgbClr val="000000"/>
                </a:solidFill>
                <a:effectLst/>
                <a:latin typeface="+mn-ea"/>
              </a:rPr>
              <a:t>你们死在过犯罪恶之中，他叫你们活过来。 </a:t>
            </a:r>
            <a:r>
              <a:rPr lang="en-US" altLang="zh-CN" sz="2800" b="1" i="0" baseline="30000" dirty="0" smtClean="0">
                <a:solidFill>
                  <a:srgbClr val="000000"/>
                </a:solidFill>
                <a:effectLst/>
                <a:latin typeface="+mn-ea"/>
              </a:rPr>
              <a:t>2 </a:t>
            </a:r>
            <a:r>
              <a:rPr lang="zh-CN" altLang="en-US" sz="2800" b="0" i="0" dirty="0" smtClean="0">
                <a:solidFill>
                  <a:srgbClr val="000000"/>
                </a:solidFill>
                <a:effectLst/>
                <a:latin typeface="+mn-ea"/>
              </a:rPr>
              <a:t>那时你们在其中行事为人，随从今世的风俗，顺服空中掌权者的首领，就是现今在悖逆之子心中运行的邪灵。 </a:t>
            </a:r>
            <a:r>
              <a:rPr lang="en-US" altLang="zh-CN" sz="2800" b="1" i="0" baseline="30000" dirty="0" smtClean="0">
                <a:solidFill>
                  <a:srgbClr val="000000"/>
                </a:solidFill>
                <a:effectLst/>
                <a:latin typeface="+mn-ea"/>
              </a:rPr>
              <a:t>3 </a:t>
            </a:r>
            <a:r>
              <a:rPr lang="zh-CN" altLang="en-US" sz="2800" b="0" i="0" dirty="0" smtClean="0">
                <a:solidFill>
                  <a:srgbClr val="000000"/>
                </a:solidFill>
                <a:effectLst/>
                <a:latin typeface="+mn-ea"/>
              </a:rPr>
              <a:t>我们从前也都在他们中间，放纵肉体的私欲，随着肉体和心中所喜好的去行，本为可怒之子，和别人一样</a:t>
            </a:r>
            <a:r>
              <a:rPr lang="zh-CN" altLang="en-US" sz="2800" b="0" i="0" dirty="0" smtClean="0">
                <a:solidFill>
                  <a:srgbClr val="000000"/>
                </a:solidFill>
                <a:effectLst/>
                <a:latin typeface="Helvetica Neue"/>
              </a:rPr>
              <a:t>。</a:t>
            </a:r>
            <a:endParaRPr lang="zh-CN" altLang="en-US" sz="2800" b="0" i="0" dirty="0">
              <a:solidFill>
                <a:srgbClr val="000000"/>
              </a:solidFill>
              <a:effectLst/>
              <a:latin typeface="Helvetica Neue"/>
            </a:endParaRPr>
          </a:p>
        </p:txBody>
      </p:sp>
      <p:sp>
        <p:nvSpPr>
          <p:cNvPr id="5" name="Rectangle 4"/>
          <p:cNvSpPr/>
          <p:nvPr/>
        </p:nvSpPr>
        <p:spPr>
          <a:xfrm>
            <a:off x="0" y="2801158"/>
            <a:ext cx="9144000" cy="3539430"/>
          </a:xfrm>
          <a:prstGeom prst="rect">
            <a:avLst/>
          </a:prstGeom>
        </p:spPr>
        <p:txBody>
          <a:bodyPr wrap="square">
            <a:spAutoFit/>
          </a:bodyPr>
          <a:lstStyle/>
          <a:p>
            <a:r>
              <a:rPr lang="en-US" sz="2800" b="0" i="0" dirty="0" smtClean="0">
                <a:solidFill>
                  <a:srgbClr val="000000"/>
                </a:solidFill>
                <a:effectLst/>
              </a:rPr>
              <a:t>Ephesians 2 1:3</a:t>
            </a:r>
          </a:p>
          <a:p>
            <a:r>
              <a:rPr lang="en-US" sz="2800" b="0" i="0" dirty="0" smtClean="0">
                <a:solidFill>
                  <a:srgbClr val="000000"/>
                </a:solidFill>
                <a:effectLst/>
              </a:rPr>
              <a:t>As for you, you were dead in your transgressions and sins, </a:t>
            </a:r>
            <a:r>
              <a:rPr lang="en-US" sz="2800" b="1" i="0" baseline="30000" dirty="0" smtClean="0">
                <a:solidFill>
                  <a:srgbClr val="000000"/>
                </a:solidFill>
                <a:effectLst/>
              </a:rPr>
              <a:t>2 </a:t>
            </a:r>
            <a:r>
              <a:rPr lang="en-US" sz="2800" b="0" i="0" dirty="0" smtClean="0">
                <a:solidFill>
                  <a:srgbClr val="000000"/>
                </a:solidFill>
                <a:effectLst/>
              </a:rPr>
              <a:t>in which you used to live when you followed the ways of this world and of the ruler of the kingdom of the air, the spirit who is now at work in those who are disobedient.</a:t>
            </a:r>
            <a:r>
              <a:rPr lang="en-US" sz="2800" b="1" i="0" baseline="30000" dirty="0" smtClean="0">
                <a:solidFill>
                  <a:srgbClr val="000000"/>
                </a:solidFill>
                <a:effectLst/>
              </a:rPr>
              <a:t>3 </a:t>
            </a:r>
            <a:r>
              <a:rPr lang="en-US" sz="2800" b="0" i="0" dirty="0" smtClean="0">
                <a:solidFill>
                  <a:srgbClr val="000000"/>
                </a:solidFill>
                <a:effectLst/>
              </a:rPr>
              <a:t>All of us also lived among them at one time, gratifying the cravings of our flesh and following its desires and thoughts. Like the rest, we were by nature deserving of wrath. </a:t>
            </a:r>
            <a:endParaRPr lang="en-US" sz="2800" b="0" i="0" dirty="0">
              <a:solidFill>
                <a:srgbClr val="000000"/>
              </a:solidFill>
              <a:effectLst/>
            </a:endParaRPr>
          </a:p>
        </p:txBody>
      </p:sp>
    </p:spTree>
    <p:extLst>
      <p:ext uri="{BB962C8B-B14F-4D97-AF65-F5344CB8AC3E}">
        <p14:creationId xmlns:p14="http://schemas.microsoft.com/office/powerpoint/2010/main" val="12763707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38400"/>
            <a:ext cx="9144000" cy="1384995"/>
          </a:xfrm>
          <a:prstGeom prst="rect">
            <a:avLst/>
          </a:prstGeom>
        </p:spPr>
        <p:txBody>
          <a:bodyPr wrap="square">
            <a:spAutoFit/>
          </a:bodyPr>
          <a:lstStyle/>
          <a:p>
            <a:r>
              <a:rPr lang="zh-CN" altLang="en-US" sz="2800" dirty="0" smtClean="0"/>
              <a:t>人</a:t>
            </a:r>
            <a:r>
              <a:rPr lang="zh-CN" altLang="en-US" sz="2800" dirty="0"/>
              <a:t>的心一旦顺服，神的救赎就必然产</a:t>
            </a:r>
            <a:r>
              <a:rPr lang="zh-CN" altLang="en-US" sz="2800" dirty="0" smtClean="0"/>
              <a:t>生力量。</a:t>
            </a:r>
            <a:r>
              <a:rPr lang="zh-CN" altLang="en-US" sz="2800" dirty="0"/>
              <a:t>我若顺服基督，神的救赎就会透过我涌</a:t>
            </a:r>
            <a:r>
              <a:rPr lang="zh-CN" altLang="en-US" sz="2800" dirty="0" smtClean="0"/>
              <a:t>流到别人的生命上</a:t>
            </a:r>
            <a:r>
              <a:rPr lang="zh-CN" altLang="en-US" sz="2800" dirty="0"/>
              <a:t>，因为在</a:t>
            </a:r>
            <a:r>
              <a:rPr lang="zh-CN" altLang="en-US" sz="2800" u="sng" dirty="0"/>
              <a:t>顺服的行动</a:t>
            </a:r>
            <a:r>
              <a:rPr lang="zh-CN" altLang="en-US" sz="2800" dirty="0"/>
              <a:t>背後，是全能</a:t>
            </a:r>
            <a:r>
              <a:rPr lang="zh-CN" altLang="en-US" sz="2800" dirty="0" smtClean="0"/>
              <a:t>神真实的</a:t>
            </a:r>
            <a:r>
              <a:rPr lang="zh-CN" altLang="en-US" sz="2800" dirty="0"/>
              <a:t>体</a:t>
            </a:r>
            <a:r>
              <a:rPr lang="zh-CN" altLang="en-US" sz="2800" dirty="0" smtClean="0"/>
              <a:t>现　－－</a:t>
            </a:r>
            <a:r>
              <a:rPr lang="zh-CN" altLang="en-US" sz="2800" dirty="0"/>
              <a:t>章伯</a:t>
            </a:r>
            <a:r>
              <a:rPr lang="zh-CN" altLang="en-US" sz="2800" dirty="0" smtClean="0"/>
              <a:t>斯</a:t>
            </a:r>
            <a:endParaRPr lang="en-US" altLang="zh-CN" sz="2800" dirty="0" smtClean="0"/>
          </a:p>
        </p:txBody>
      </p:sp>
      <p:sp>
        <p:nvSpPr>
          <p:cNvPr id="3" name="Rectangle 2"/>
          <p:cNvSpPr/>
          <p:nvPr/>
        </p:nvSpPr>
        <p:spPr>
          <a:xfrm>
            <a:off x="0" y="3950065"/>
            <a:ext cx="9144000" cy="2246769"/>
          </a:xfrm>
          <a:prstGeom prst="rect">
            <a:avLst/>
          </a:prstGeom>
        </p:spPr>
        <p:txBody>
          <a:bodyPr wrap="square">
            <a:spAutoFit/>
          </a:bodyPr>
          <a:lstStyle/>
          <a:p>
            <a:r>
              <a:rPr lang="en-US" sz="2800" dirty="0">
                <a:solidFill>
                  <a:srgbClr val="555555"/>
                </a:solidFill>
              </a:rPr>
              <a:t> </a:t>
            </a:r>
            <a:r>
              <a:rPr lang="en-US" sz="2800" dirty="0"/>
              <a:t>When God’s redemption brings a human soul to the point of obedience, it always produces. If I obey Jesus Christ, the redemption of God will flow through me to the lives of others, because behind the deed of obedience is the reality of Almighty </a:t>
            </a:r>
            <a:r>
              <a:rPr lang="en-US" sz="2800" dirty="0" smtClean="0"/>
              <a:t>God</a:t>
            </a:r>
            <a:r>
              <a:rPr lang="zh-CN" altLang="en-US" sz="2800" dirty="0" smtClean="0"/>
              <a:t>．　</a:t>
            </a:r>
            <a:r>
              <a:rPr lang="en-US" altLang="zh-CN" sz="2800" dirty="0" smtClean="0"/>
              <a:t>--- Oswald Chamber </a:t>
            </a:r>
            <a:r>
              <a:rPr lang="en-US" sz="2800" dirty="0" smtClean="0">
                <a:solidFill>
                  <a:srgbClr val="555555"/>
                </a:solidFill>
              </a:rPr>
              <a:t>	</a:t>
            </a:r>
            <a:endParaRPr lang="en-US" sz="2800" dirty="0">
              <a:ea typeface="+mj-ea"/>
            </a:endParaRPr>
          </a:p>
        </p:txBody>
      </p:sp>
      <p:sp>
        <p:nvSpPr>
          <p:cNvPr id="4" name="Rectangle 3"/>
          <p:cNvSpPr/>
          <p:nvPr/>
        </p:nvSpPr>
        <p:spPr>
          <a:xfrm>
            <a:off x="97972" y="543432"/>
            <a:ext cx="8425541" cy="1577996"/>
          </a:xfrm>
          <a:prstGeom prst="rect">
            <a:avLst/>
          </a:prstGeom>
        </p:spPr>
        <p:txBody>
          <a:bodyPr wrap="square">
            <a:spAutoFit/>
          </a:bodyPr>
          <a:lstStyle/>
          <a:p>
            <a:pPr marL="457200" indent="-457200">
              <a:lnSpc>
                <a:spcPct val="107000"/>
              </a:lnSpc>
              <a:spcAft>
                <a:spcPts val="800"/>
              </a:spcAft>
              <a:buFont typeface="Arial" panose="020B0604020202020204" pitchFamily="34" charset="0"/>
              <a:buChar char="•"/>
            </a:pPr>
            <a:r>
              <a:rPr lang="zh-CN" altLang="en-US" sz="2800" dirty="0"/>
              <a:t>但以理顺服</a:t>
            </a:r>
            <a:r>
              <a:rPr lang="zh-CN" altLang="en-US" sz="2800" dirty="0" smtClean="0"/>
              <a:t>神的好行</a:t>
            </a:r>
            <a:r>
              <a:rPr lang="zh-CN" altLang="en-US" sz="2800" dirty="0"/>
              <a:t>为</a:t>
            </a:r>
            <a:r>
              <a:rPr lang="zh-CN" altLang="en-US" sz="2800" dirty="0" smtClean="0"/>
              <a:t>，连君</a:t>
            </a:r>
            <a:r>
              <a:rPr lang="zh-CN" altLang="en-US" sz="2800" dirty="0"/>
              <a:t>王</a:t>
            </a:r>
            <a:r>
              <a:rPr lang="zh-CN" altLang="en-US" sz="2800" dirty="0" smtClean="0"/>
              <a:t>都称赞他</a:t>
            </a:r>
            <a:endParaRPr lang="en-US" altLang="zh-CN" sz="2800" dirty="0" smtClean="0"/>
          </a:p>
          <a:p>
            <a:pPr marL="457200" indent="-457200">
              <a:lnSpc>
                <a:spcPct val="107000"/>
              </a:lnSpc>
              <a:spcAft>
                <a:spcPts val="800"/>
              </a:spcAft>
              <a:buFont typeface="Arial" panose="020B0604020202020204" pitchFamily="34" charset="0"/>
              <a:buChar char="•"/>
            </a:pPr>
            <a:r>
              <a:rPr lang="zh-CN" altLang="en-US" sz="2800" dirty="0" smtClean="0"/>
              <a:t>神的荣耀在</a:t>
            </a:r>
            <a:r>
              <a:rPr lang="zh-CN" altLang="en-US" sz="2800" dirty="0"/>
              <a:t>但以</a:t>
            </a:r>
            <a:r>
              <a:rPr lang="zh-CN" altLang="en-US" sz="2800" dirty="0" smtClean="0"/>
              <a:t>理身上彰显</a:t>
            </a:r>
            <a:r>
              <a:rPr lang="en-US" altLang="zh-CN" sz="2800" dirty="0" smtClean="0"/>
              <a:t>,</a:t>
            </a:r>
            <a:r>
              <a:rPr lang="zh-CN" altLang="en-US" sz="2800" dirty="0" smtClean="0"/>
              <a:t> 君王都在祂面前战兢</a:t>
            </a:r>
            <a:r>
              <a:rPr lang="zh-CN" altLang="en-US" sz="2800" dirty="0"/>
              <a:t>，</a:t>
            </a:r>
            <a:r>
              <a:rPr lang="zh-CN" altLang="en-US" sz="2800" dirty="0" smtClean="0"/>
              <a:t>承</a:t>
            </a:r>
            <a:r>
              <a:rPr lang="zh-CN" altLang="en-US" sz="2800" dirty="0"/>
              <a:t>认</a:t>
            </a:r>
            <a:r>
              <a:rPr lang="zh-CN" altLang="en-US" sz="2800" dirty="0" smtClean="0"/>
              <a:t>神是活</a:t>
            </a:r>
            <a:r>
              <a:rPr lang="zh-CN" altLang="en-US" sz="2800" dirty="0"/>
              <a:t>的</a:t>
            </a:r>
            <a:r>
              <a:rPr lang="zh-CN" altLang="en-US" sz="2800" dirty="0" smtClean="0"/>
              <a:t>，权柄永存无极。</a:t>
            </a:r>
            <a:endParaRPr lang="en-US" altLang="zh-CN" sz="2800" dirty="0"/>
          </a:p>
        </p:txBody>
      </p:sp>
    </p:spTree>
    <p:extLst>
      <p:ext uri="{BB962C8B-B14F-4D97-AF65-F5344CB8AC3E}">
        <p14:creationId xmlns:p14="http://schemas.microsoft.com/office/powerpoint/2010/main" val="3676031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5507"/>
            <a:ext cx="9144000" cy="7409272"/>
          </a:xfrm>
          <a:prstGeom prst="rect">
            <a:avLst/>
          </a:prstGeom>
        </p:spPr>
        <p:txBody>
          <a:bodyPr wrap="square">
            <a:spAutoFit/>
          </a:bodyPr>
          <a:lstStyle/>
          <a:p>
            <a:pPr>
              <a:lnSpc>
                <a:spcPct val="107000"/>
              </a:lnSpc>
            </a:pPr>
            <a:r>
              <a:rPr lang="zh-CN" altLang="en-US" sz="2800" dirty="0">
                <a:latin typeface="Calibri" panose="020F0502020204030204" pitchFamily="34" charset="0"/>
                <a:ea typeface="SimSun" panose="02010600030101010101" pitchFamily="2" charset="-122"/>
                <a:cs typeface="Times New Roman" panose="02020603050405020304" pitchFamily="18" charset="0"/>
              </a:rPr>
              <a:t>行善</a:t>
            </a:r>
            <a:r>
              <a:rPr lang="en-US" sz="2800" dirty="0">
                <a:latin typeface="Calibri" panose="020F0502020204030204" pitchFamily="34" charset="0"/>
                <a:ea typeface="SimSun" panose="02010600030101010101" pitchFamily="2" charset="-122"/>
                <a:cs typeface="Times New Roman" panose="02020603050405020304" pitchFamily="18" charset="0"/>
              </a:rPr>
              <a:t>(good work), </a:t>
            </a:r>
            <a:r>
              <a:rPr lang="zh-CN" altLang="en-US" sz="2800" dirty="0">
                <a:latin typeface="Calibri" panose="020F0502020204030204" pitchFamily="34" charset="0"/>
                <a:ea typeface="SimSun" panose="02010600030101010101" pitchFamily="2" charset="-122"/>
                <a:cs typeface="Times New Roman" panose="02020603050405020304" pitchFamily="18" charset="0"/>
              </a:rPr>
              <a:t>好行为</a:t>
            </a:r>
            <a:r>
              <a:rPr lang="en-US" sz="2800" dirty="0">
                <a:latin typeface="Calibri" panose="020F0502020204030204" pitchFamily="34" charset="0"/>
                <a:ea typeface="SimSun" panose="02010600030101010101" pitchFamily="2" charset="-122"/>
                <a:cs typeface="Times New Roman" panose="02020603050405020304" pitchFamily="18" charset="0"/>
              </a:rPr>
              <a:t>(good deed)</a:t>
            </a:r>
            <a:r>
              <a:rPr lang="zh-CN" altLang="en-US" sz="2800" dirty="0">
                <a:latin typeface="Calibri" panose="020F0502020204030204" pitchFamily="34" charset="0"/>
                <a:ea typeface="SimSun" panose="02010600030101010101" pitchFamily="2" charset="-122"/>
                <a:cs typeface="Times New Roman" panose="02020603050405020304" pitchFamily="18" charset="0"/>
              </a:rPr>
              <a:t> 的例子</a:t>
            </a:r>
            <a:endParaRPr lang="en-US" altLang="zh-CN" sz="2800" dirty="0">
              <a:latin typeface="Calibri" panose="020F0502020204030204" pitchFamily="34" charset="0"/>
              <a:ea typeface="SimSun" panose="02010600030101010101" pitchFamily="2" charset="-122"/>
              <a:cs typeface="Times New Roman" panose="02020603050405020304" pitchFamily="18" charset="0"/>
            </a:endParaRPr>
          </a:p>
          <a:p>
            <a:pPr marR="0" lvl="0">
              <a:lnSpc>
                <a:spcPct val="107000"/>
              </a:lnSpc>
              <a:spcBef>
                <a:spcPts val="0"/>
              </a:spcBef>
              <a:spcAft>
                <a:spcPts val="0"/>
              </a:spcAft>
            </a:pPr>
            <a:endParaRPr lang="en-US" sz="2800" dirty="0">
              <a:latin typeface="Calibri" panose="020F0502020204030204" pitchFamily="34" charset="0"/>
              <a:ea typeface="SimSun" panose="02010600030101010101" pitchFamily="2" charset="-122"/>
              <a:cs typeface="Times New Roman" panose="02020603050405020304" pitchFamily="18" charset="0"/>
            </a:endParaRPr>
          </a:p>
          <a:p>
            <a:pPr marL="342900" indent="-342900">
              <a:lnSpc>
                <a:spcPct val="107000"/>
              </a:lnSpc>
              <a:spcAft>
                <a:spcPts val="800"/>
              </a:spcAft>
              <a:buFont typeface="Arial" panose="020B0604020202020204" pitchFamily="34" charset="0"/>
              <a:buChar char="•"/>
            </a:pPr>
            <a:r>
              <a:rPr lang="en-US" sz="2800" dirty="0"/>
              <a:t> </a:t>
            </a:r>
            <a:r>
              <a:rPr lang="zh-CN" altLang="en-US" sz="2800" dirty="0"/>
              <a:t>爱</a:t>
            </a:r>
            <a:r>
              <a:rPr lang="zh-CN" altLang="en-US" sz="2800" dirty="0" smtClean="0"/>
              <a:t>主好</a:t>
            </a:r>
            <a:r>
              <a:rPr lang="zh-CN" altLang="en-US" sz="2800" dirty="0"/>
              <a:t>行为</a:t>
            </a:r>
            <a:r>
              <a:rPr lang="zh-CN" altLang="en-US" sz="2800" dirty="0" smtClean="0"/>
              <a:t>。</a:t>
            </a:r>
            <a:endParaRPr lang="en-US" altLang="zh-CN" sz="2800" dirty="0" smtClean="0"/>
          </a:p>
          <a:p>
            <a:pPr>
              <a:lnSpc>
                <a:spcPct val="107000"/>
              </a:lnSpc>
              <a:spcAft>
                <a:spcPts val="800"/>
              </a:spcAft>
            </a:pPr>
            <a:r>
              <a:rPr lang="zh-CN" altLang="en-US" sz="2800" dirty="0"/>
              <a:t>耶</a:t>
            </a:r>
            <a:r>
              <a:rPr lang="zh-CN" altLang="en-US" sz="2800" dirty="0" smtClean="0"/>
              <a:t>稣被</a:t>
            </a:r>
            <a:r>
              <a:rPr lang="zh-CN" altLang="en-US" sz="2800" dirty="0"/>
              <a:t>膏</a:t>
            </a:r>
            <a:endParaRPr lang="en-US" altLang="zh-CN" sz="2800" dirty="0" smtClean="0"/>
          </a:p>
          <a:p>
            <a:r>
              <a:rPr lang="zh-CN" altLang="en-US" sz="2800" dirty="0"/>
              <a:t>马可福音 </a:t>
            </a:r>
            <a:r>
              <a:rPr lang="en-US" altLang="zh-CN" sz="2800" dirty="0" smtClean="0"/>
              <a:t>14</a:t>
            </a:r>
            <a:endParaRPr lang="en-US" altLang="zh-CN" sz="2800" dirty="0"/>
          </a:p>
          <a:p>
            <a:r>
              <a:rPr lang="zh-CN" altLang="en-US" sz="2800" dirty="0" smtClean="0"/>
              <a:t>过</a:t>
            </a:r>
            <a:r>
              <a:rPr lang="zh-CN" altLang="en-US" sz="2800" dirty="0"/>
              <a:t>两天是逾越节，又是除酵节，祭司长和文士想法子怎么用诡计捉拿耶稣杀他。 </a:t>
            </a:r>
            <a:r>
              <a:rPr lang="en-US" altLang="zh-CN" sz="2800" b="1" baseline="30000" dirty="0"/>
              <a:t>2 </a:t>
            </a:r>
            <a:r>
              <a:rPr lang="zh-CN" altLang="en-US" sz="2800" dirty="0"/>
              <a:t>只是说：“当节的日子不可，恐怕百姓生乱。”</a:t>
            </a:r>
          </a:p>
          <a:p>
            <a:r>
              <a:rPr lang="en-US" sz="2800" dirty="0"/>
              <a:t>Mark </a:t>
            </a:r>
            <a:r>
              <a:rPr lang="en-US" sz="2800" dirty="0" smtClean="0"/>
              <a:t>14</a:t>
            </a:r>
            <a:r>
              <a:rPr lang="zh-CN" altLang="en-US" sz="2800" dirty="0" smtClean="0"/>
              <a:t>　　</a:t>
            </a:r>
            <a:endParaRPr lang="en-US" altLang="zh-CN" sz="2800" dirty="0" smtClean="0"/>
          </a:p>
          <a:p>
            <a:r>
              <a:rPr lang="en-US" sz="2800" b="1" dirty="0" smtClean="0"/>
              <a:t>14</a:t>
            </a:r>
            <a:r>
              <a:rPr lang="en-US" sz="2800" b="1" dirty="0"/>
              <a:t> </a:t>
            </a:r>
            <a:r>
              <a:rPr lang="en-US" sz="2800" dirty="0"/>
              <a:t>Now the Passover and the Festival of Unleavened Bread were only two days away, and the chief priests and the teachers of the law were scheming to arrest Jesus secretly and kill him. </a:t>
            </a:r>
            <a:r>
              <a:rPr lang="en-US" sz="2800" b="1" baseline="30000" dirty="0"/>
              <a:t>2 </a:t>
            </a:r>
            <a:r>
              <a:rPr lang="en-US" sz="2800" dirty="0"/>
              <a:t>“But not during the festival,” they said, “or the people may riot.”</a:t>
            </a:r>
          </a:p>
          <a:p>
            <a:pPr>
              <a:lnSpc>
                <a:spcPct val="107000"/>
              </a:lnSpc>
              <a:spcAft>
                <a:spcPts val="800"/>
              </a:spcAft>
            </a:pPr>
            <a:endParaRPr lang="en-US" sz="2800" dirty="0"/>
          </a:p>
          <a:p>
            <a:pPr marL="342900" marR="0" lvl="0" indent="-342900">
              <a:lnSpc>
                <a:spcPct val="107000"/>
              </a:lnSpc>
              <a:spcBef>
                <a:spcPts val="0"/>
              </a:spcBef>
              <a:spcAft>
                <a:spcPts val="800"/>
              </a:spcAft>
              <a:buFont typeface="+mj-lt"/>
              <a:buAutoNum type="alphaLcPeriod"/>
            </a:pPr>
            <a:endParaRPr lang="en-US" sz="24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6002162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5507"/>
            <a:ext cx="9144000" cy="2624436"/>
          </a:xfrm>
          <a:prstGeom prst="rect">
            <a:avLst/>
          </a:prstGeom>
        </p:spPr>
        <p:txBody>
          <a:bodyPr wrap="square">
            <a:spAutoFit/>
          </a:bodyPr>
          <a:lstStyle/>
          <a:p>
            <a:r>
              <a:rPr lang="en-US" altLang="zh-CN" sz="2800" b="1" baseline="30000" dirty="0" smtClean="0"/>
              <a:t>3</a:t>
            </a:r>
            <a:r>
              <a:rPr lang="en-US" altLang="zh-CN" sz="2800" b="1" baseline="30000" dirty="0"/>
              <a:t> </a:t>
            </a:r>
            <a:r>
              <a:rPr lang="zh-CN" altLang="en-US" sz="2800" dirty="0"/>
              <a:t>耶稣在</a:t>
            </a:r>
            <a:r>
              <a:rPr lang="zh-CN" altLang="en-US" sz="2800" u="sng" dirty="0"/>
              <a:t>伯大尼</a:t>
            </a:r>
            <a:r>
              <a:rPr lang="zh-CN" altLang="en-US" sz="2800" dirty="0"/>
              <a:t>长大麻风的</a:t>
            </a:r>
            <a:r>
              <a:rPr lang="zh-CN" altLang="en-US" sz="2800" u="sng" dirty="0"/>
              <a:t>西门</a:t>
            </a:r>
            <a:r>
              <a:rPr lang="zh-CN" altLang="en-US" sz="2800" dirty="0"/>
              <a:t>家里坐席的时候，有一个女人拿着一玉瓶至贵的真哪哒香膏来，打破玉瓶，把膏浇在耶稣的头上。 </a:t>
            </a:r>
            <a:r>
              <a:rPr lang="en-US" altLang="zh-CN" sz="2800" b="1" baseline="30000" dirty="0"/>
              <a:t>4 </a:t>
            </a:r>
            <a:r>
              <a:rPr lang="zh-CN" altLang="en-US" sz="2800" dirty="0"/>
              <a:t>有几个人心中很不喜悦，说：“何用这样枉费香膏呢？ </a:t>
            </a:r>
            <a:r>
              <a:rPr lang="en-US" altLang="zh-CN" sz="2800" b="1" baseline="30000" dirty="0"/>
              <a:t>5 </a:t>
            </a:r>
            <a:r>
              <a:rPr lang="zh-CN" altLang="en-US" sz="2800" dirty="0"/>
              <a:t>这香膏可以卖三十多两银子周济穷人。”他们就向那女人生气</a:t>
            </a:r>
            <a:r>
              <a:rPr lang="zh-CN" altLang="en-US" sz="2800" dirty="0" smtClean="0"/>
              <a:t>。</a:t>
            </a:r>
            <a:endParaRPr lang="en-US" sz="2400" dirty="0"/>
          </a:p>
          <a:p>
            <a:pPr marL="342900" marR="0" lvl="0" indent="-342900">
              <a:lnSpc>
                <a:spcPct val="107000"/>
              </a:lnSpc>
              <a:spcBef>
                <a:spcPts val="0"/>
              </a:spcBef>
              <a:spcAft>
                <a:spcPts val="800"/>
              </a:spcAft>
              <a:buFont typeface="+mj-lt"/>
              <a:buAutoNum type="alphaLcPeriod"/>
            </a:pPr>
            <a:endParaRPr lang="en-US" sz="24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Rectangle 2"/>
          <p:cNvSpPr/>
          <p:nvPr/>
        </p:nvSpPr>
        <p:spPr>
          <a:xfrm>
            <a:off x="0" y="2646125"/>
            <a:ext cx="9144000" cy="3970318"/>
          </a:xfrm>
          <a:prstGeom prst="rect">
            <a:avLst/>
          </a:prstGeom>
        </p:spPr>
        <p:txBody>
          <a:bodyPr wrap="square">
            <a:spAutoFit/>
          </a:bodyPr>
          <a:lstStyle/>
          <a:p>
            <a:r>
              <a:rPr lang="en-US" sz="2800" b="1" baseline="30000" dirty="0">
                <a:solidFill>
                  <a:srgbClr val="000000"/>
                </a:solidFill>
                <a:latin typeface="Arial" panose="020B0604020202020204" pitchFamily="34" charset="0"/>
              </a:rPr>
              <a:t>3 </a:t>
            </a:r>
            <a:r>
              <a:rPr lang="en-US" sz="2800" dirty="0">
                <a:solidFill>
                  <a:srgbClr val="000000"/>
                </a:solidFill>
                <a:latin typeface="Helvetica Neue"/>
              </a:rPr>
              <a:t>While he was in Bethany, reclining at the table in the home of Simon the Leper, a woman came with an alabaster jar of very expensive perfume, made of pure nard. She broke the jar and poured the perfume on his head.</a:t>
            </a:r>
          </a:p>
          <a:p>
            <a:r>
              <a:rPr lang="en-US" sz="2800" b="1" baseline="30000" dirty="0">
                <a:solidFill>
                  <a:srgbClr val="000000"/>
                </a:solidFill>
                <a:latin typeface="Arial" panose="020B0604020202020204" pitchFamily="34" charset="0"/>
              </a:rPr>
              <a:t>4 </a:t>
            </a:r>
            <a:r>
              <a:rPr lang="en-US" sz="2800" dirty="0">
                <a:solidFill>
                  <a:srgbClr val="000000"/>
                </a:solidFill>
                <a:latin typeface="Helvetica Neue"/>
              </a:rPr>
              <a:t>Some of those present were saying indignantly to one another, “Why this waste of perfume? </a:t>
            </a:r>
            <a:r>
              <a:rPr lang="en-US" sz="2800" b="1" baseline="30000" dirty="0">
                <a:solidFill>
                  <a:srgbClr val="000000"/>
                </a:solidFill>
                <a:latin typeface="Arial" panose="020B0604020202020204" pitchFamily="34" charset="0"/>
              </a:rPr>
              <a:t>5 </a:t>
            </a:r>
            <a:r>
              <a:rPr lang="en-US" sz="2800" dirty="0">
                <a:solidFill>
                  <a:srgbClr val="000000"/>
                </a:solidFill>
                <a:latin typeface="Helvetica Neue"/>
              </a:rPr>
              <a:t>It could have been sold for more than a year’s wages</a:t>
            </a:r>
            <a:r>
              <a:rPr lang="en-US" sz="2800" baseline="30000" dirty="0">
                <a:solidFill>
                  <a:srgbClr val="000000"/>
                </a:solidFill>
                <a:latin typeface="Helvetica Neue"/>
              </a:rPr>
              <a:t>[</a:t>
            </a:r>
            <a:r>
              <a:rPr lang="en-US" sz="2800" baseline="30000" dirty="0">
                <a:solidFill>
                  <a:srgbClr val="B34B2C"/>
                </a:solidFill>
                <a:latin typeface="Helvetica Neue"/>
                <a:hlinkClick r:id="rId2" tooltip="See footnote a"/>
              </a:rPr>
              <a:t>a</a:t>
            </a:r>
            <a:r>
              <a:rPr lang="en-US" sz="2800" baseline="30000" dirty="0">
                <a:solidFill>
                  <a:srgbClr val="000000"/>
                </a:solidFill>
                <a:latin typeface="Helvetica Neue"/>
              </a:rPr>
              <a:t>]</a:t>
            </a:r>
            <a:r>
              <a:rPr lang="en-US" sz="2800" dirty="0">
                <a:solidFill>
                  <a:srgbClr val="000000"/>
                </a:solidFill>
                <a:latin typeface="Helvetica Neue"/>
              </a:rPr>
              <a:t>and the money given to the poor.” And they rebuked her harshly.</a:t>
            </a:r>
            <a:endParaRPr lang="en-US" sz="2800" b="0" i="0" dirty="0">
              <a:solidFill>
                <a:srgbClr val="000000"/>
              </a:solidFill>
              <a:effectLst/>
              <a:latin typeface="Helvetica Neue"/>
            </a:endParaRPr>
          </a:p>
        </p:txBody>
      </p:sp>
    </p:spTree>
    <p:extLst>
      <p:ext uri="{BB962C8B-B14F-4D97-AF65-F5344CB8AC3E}">
        <p14:creationId xmlns:p14="http://schemas.microsoft.com/office/powerpoint/2010/main" val="981463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4878"/>
            <a:ext cx="9144000" cy="3751412"/>
          </a:xfrm>
          <a:prstGeom prst="rect">
            <a:avLst/>
          </a:prstGeom>
        </p:spPr>
        <p:txBody>
          <a:bodyPr wrap="square">
            <a:spAutoFit/>
          </a:bodyPr>
          <a:lstStyle/>
          <a:p>
            <a:pPr marR="0" lvl="0">
              <a:lnSpc>
                <a:spcPct val="107000"/>
              </a:lnSpc>
              <a:spcBef>
                <a:spcPts val="0"/>
              </a:spcBef>
              <a:spcAft>
                <a:spcPts val="0"/>
              </a:spcAft>
            </a:pPr>
            <a:r>
              <a:rPr lang="zh-CN" altLang="en-US" sz="2800" dirty="0"/>
              <a:t> </a:t>
            </a:r>
            <a:r>
              <a:rPr lang="en-US" altLang="zh-CN" sz="2800" b="1" baseline="30000" dirty="0"/>
              <a:t>6 </a:t>
            </a:r>
            <a:r>
              <a:rPr lang="zh-CN" altLang="en-US" sz="2800" dirty="0"/>
              <a:t>耶稣说：“由她吧！为什么难为她呢？她在我身上做的是一件美事。 </a:t>
            </a:r>
            <a:r>
              <a:rPr lang="en-US" altLang="zh-CN" sz="2800" b="1" baseline="30000" dirty="0"/>
              <a:t>7 </a:t>
            </a:r>
            <a:r>
              <a:rPr lang="zh-CN" altLang="en-US" sz="2800" dirty="0"/>
              <a:t>因为常有穷人和你们同在，要向他们行善随时都可以，只是你们不常有我。 </a:t>
            </a:r>
            <a:r>
              <a:rPr lang="en-US" altLang="zh-CN" sz="2800" b="1" baseline="30000" dirty="0"/>
              <a:t>8 </a:t>
            </a:r>
            <a:r>
              <a:rPr lang="zh-CN" altLang="en-US" sz="2800" u="sng" dirty="0"/>
              <a:t>她所做的是尽她所能的</a:t>
            </a:r>
            <a:r>
              <a:rPr lang="zh-CN" altLang="en-US" sz="2800" dirty="0"/>
              <a:t>，她是为我安葬的事，把香膏预先浇在我身上。 </a:t>
            </a:r>
            <a:r>
              <a:rPr lang="en-US" altLang="zh-CN" sz="2800" b="1" baseline="30000" dirty="0"/>
              <a:t>9 </a:t>
            </a:r>
            <a:r>
              <a:rPr lang="zh-CN" altLang="en-US" sz="2800" dirty="0"/>
              <a:t>我实在告诉你们：普天之下，无论在什么地方传这福音，也要述说这女人所做的，以为纪念。”</a:t>
            </a:r>
          </a:p>
          <a:p>
            <a:pPr>
              <a:lnSpc>
                <a:spcPct val="107000"/>
              </a:lnSpc>
              <a:spcAft>
                <a:spcPts val="800"/>
              </a:spcAft>
            </a:pPr>
            <a:endParaRPr lang="en-US" sz="2400" dirty="0"/>
          </a:p>
          <a:p>
            <a:pPr marL="342900" marR="0" lvl="0" indent="-342900">
              <a:lnSpc>
                <a:spcPct val="107000"/>
              </a:lnSpc>
              <a:spcBef>
                <a:spcPts val="0"/>
              </a:spcBef>
              <a:spcAft>
                <a:spcPts val="800"/>
              </a:spcAft>
              <a:buFont typeface="+mj-lt"/>
              <a:buAutoNum type="alphaLcPeriod"/>
            </a:pPr>
            <a:endParaRPr lang="en-US" sz="24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3" name="Rectangle 2"/>
          <p:cNvSpPr/>
          <p:nvPr/>
        </p:nvSpPr>
        <p:spPr>
          <a:xfrm>
            <a:off x="0" y="2991454"/>
            <a:ext cx="9144000" cy="3970318"/>
          </a:xfrm>
          <a:prstGeom prst="rect">
            <a:avLst/>
          </a:prstGeom>
        </p:spPr>
        <p:txBody>
          <a:bodyPr wrap="square">
            <a:spAutoFit/>
          </a:bodyPr>
          <a:lstStyle/>
          <a:p>
            <a:r>
              <a:rPr lang="en-US" sz="2800" b="1" baseline="30000" dirty="0">
                <a:solidFill>
                  <a:srgbClr val="000000"/>
                </a:solidFill>
                <a:latin typeface="Arial" panose="020B0604020202020204" pitchFamily="34" charset="0"/>
              </a:rPr>
              <a:t>6 </a:t>
            </a:r>
            <a:r>
              <a:rPr lang="en-US" sz="2800" dirty="0">
                <a:solidFill>
                  <a:srgbClr val="000000"/>
                </a:solidFill>
                <a:latin typeface="Helvetica Neue"/>
              </a:rPr>
              <a:t>“Leave her alone,” said Jesus. “Why are you bothering her? She has done a beautiful thing to me. </a:t>
            </a:r>
            <a:r>
              <a:rPr lang="en-US" sz="2800" b="1" baseline="30000" dirty="0">
                <a:solidFill>
                  <a:srgbClr val="000000"/>
                </a:solidFill>
                <a:latin typeface="Arial" panose="020B0604020202020204" pitchFamily="34" charset="0"/>
              </a:rPr>
              <a:t>7 </a:t>
            </a:r>
            <a:r>
              <a:rPr lang="en-US" sz="2800" dirty="0">
                <a:solidFill>
                  <a:srgbClr val="000000"/>
                </a:solidFill>
                <a:latin typeface="Helvetica Neue"/>
              </a:rPr>
              <a:t>The poor you will always have with </a:t>
            </a:r>
            <a:r>
              <a:rPr lang="en-US" sz="2800" dirty="0" smtClean="0">
                <a:solidFill>
                  <a:srgbClr val="000000"/>
                </a:solidFill>
                <a:latin typeface="Helvetica Neue"/>
              </a:rPr>
              <a:t>you,</a:t>
            </a:r>
            <a:r>
              <a:rPr lang="zh-CN" altLang="en-US" sz="2800" baseline="30000" dirty="0">
                <a:solidFill>
                  <a:srgbClr val="000000"/>
                </a:solidFill>
                <a:latin typeface="Helvetica Neue"/>
              </a:rPr>
              <a:t>　</a:t>
            </a:r>
            <a:r>
              <a:rPr lang="en-US" sz="2800" dirty="0" smtClean="0">
                <a:solidFill>
                  <a:srgbClr val="000000"/>
                </a:solidFill>
                <a:latin typeface="Helvetica Neue"/>
              </a:rPr>
              <a:t>and </a:t>
            </a:r>
            <a:r>
              <a:rPr lang="en-US" sz="2800" dirty="0">
                <a:solidFill>
                  <a:srgbClr val="000000"/>
                </a:solidFill>
                <a:latin typeface="Helvetica Neue"/>
              </a:rPr>
              <a:t>you can help them any time you want. But you will not always have me. </a:t>
            </a:r>
            <a:r>
              <a:rPr lang="en-US" sz="2800" b="1" baseline="30000" dirty="0">
                <a:solidFill>
                  <a:srgbClr val="000000"/>
                </a:solidFill>
                <a:latin typeface="Arial" panose="020B0604020202020204" pitchFamily="34" charset="0"/>
              </a:rPr>
              <a:t>8 </a:t>
            </a:r>
            <a:r>
              <a:rPr lang="en-US" sz="2800" u="sng" dirty="0">
                <a:solidFill>
                  <a:srgbClr val="000000"/>
                </a:solidFill>
                <a:latin typeface="Helvetica Neue"/>
              </a:rPr>
              <a:t>She did what she could</a:t>
            </a:r>
            <a:r>
              <a:rPr lang="en-US" sz="2800" dirty="0">
                <a:solidFill>
                  <a:srgbClr val="000000"/>
                </a:solidFill>
                <a:latin typeface="Helvetica Neue"/>
              </a:rPr>
              <a:t>. She poured perfume on my body beforehand to prepare for my burial. </a:t>
            </a:r>
            <a:r>
              <a:rPr lang="en-US" sz="2800" b="1" baseline="30000" dirty="0">
                <a:solidFill>
                  <a:srgbClr val="000000"/>
                </a:solidFill>
                <a:latin typeface="Arial" panose="020B0604020202020204" pitchFamily="34" charset="0"/>
              </a:rPr>
              <a:t>9 </a:t>
            </a:r>
            <a:r>
              <a:rPr lang="en-US" sz="2800" dirty="0">
                <a:solidFill>
                  <a:srgbClr val="000000"/>
                </a:solidFill>
                <a:latin typeface="Helvetica Neue"/>
              </a:rPr>
              <a:t>Truly I tell you, wherever the gospel is preached throughout the world</a:t>
            </a:r>
            <a:r>
              <a:rPr lang="en-US" sz="2800" dirty="0" smtClean="0">
                <a:solidFill>
                  <a:srgbClr val="000000"/>
                </a:solidFill>
                <a:latin typeface="Helvetica Neue"/>
              </a:rPr>
              <a:t>,</a:t>
            </a:r>
            <a:r>
              <a:rPr lang="zh-CN" altLang="en-US" sz="2800" dirty="0" smtClean="0">
                <a:solidFill>
                  <a:srgbClr val="000000"/>
                </a:solidFill>
                <a:latin typeface="Helvetica Neue"/>
              </a:rPr>
              <a:t>　</a:t>
            </a:r>
            <a:r>
              <a:rPr lang="en-US" sz="2800" dirty="0" smtClean="0">
                <a:solidFill>
                  <a:srgbClr val="000000"/>
                </a:solidFill>
                <a:latin typeface="Helvetica Neue"/>
              </a:rPr>
              <a:t>what </a:t>
            </a:r>
            <a:r>
              <a:rPr lang="en-US" sz="2800" dirty="0">
                <a:solidFill>
                  <a:srgbClr val="000000"/>
                </a:solidFill>
                <a:latin typeface="Helvetica Neue"/>
              </a:rPr>
              <a:t>she has done will also be told, in memory of her.”</a:t>
            </a:r>
            <a:endParaRPr lang="en-US" sz="2800" dirty="0"/>
          </a:p>
        </p:txBody>
      </p:sp>
    </p:spTree>
    <p:extLst>
      <p:ext uri="{BB962C8B-B14F-4D97-AF65-F5344CB8AC3E}">
        <p14:creationId xmlns:p14="http://schemas.microsoft.com/office/powerpoint/2010/main" val="35442264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83772"/>
            <a:ext cx="9144000" cy="3539430"/>
          </a:xfrm>
          <a:prstGeom prst="rect">
            <a:avLst/>
          </a:prstGeom>
          <a:noFill/>
        </p:spPr>
        <p:txBody>
          <a:bodyPr wrap="square" rtlCol="0">
            <a:spAutoFit/>
          </a:bodyPr>
          <a:lstStyle/>
          <a:p>
            <a:pPr marL="457200" indent="-457200">
              <a:buFont typeface="Arial" panose="020B0604020202020204" pitchFamily="34" charset="0"/>
              <a:buChar char="•"/>
            </a:pPr>
            <a:r>
              <a:rPr lang="zh-CN" altLang="en-US" sz="2800" dirty="0" smtClean="0"/>
              <a:t>伯大尼的马利亚体贴神的心</a:t>
            </a:r>
            <a:r>
              <a:rPr lang="en-US" altLang="zh-CN" sz="2800" dirty="0" smtClean="0"/>
              <a:t>.</a:t>
            </a:r>
            <a:r>
              <a:rPr lang="zh-CN" altLang="en-US" sz="2800" dirty="0" smtClean="0"/>
              <a:t> </a:t>
            </a:r>
            <a:endParaRPr lang="en-US" altLang="zh-CN" sz="2800" dirty="0" smtClean="0"/>
          </a:p>
          <a:p>
            <a:pPr marL="457200" indent="-457200">
              <a:buFont typeface="Arial" panose="020B0604020202020204" pitchFamily="34" charset="0"/>
              <a:buChar char="•"/>
            </a:pPr>
            <a:r>
              <a:rPr lang="zh-CN" altLang="en-US" sz="2800" dirty="0" smtClean="0"/>
              <a:t>她爱主的好行为被主称赞</a:t>
            </a:r>
            <a:r>
              <a:rPr lang="en-US" altLang="zh-CN" sz="2800" dirty="0" smtClean="0"/>
              <a:t>,</a:t>
            </a:r>
            <a:r>
              <a:rPr lang="zh-CN" altLang="en-US" sz="2800" dirty="0" smtClean="0"/>
              <a:t>被世人纪念</a:t>
            </a:r>
            <a:r>
              <a:rPr lang="en-US" altLang="zh-CN" sz="2800" dirty="0" smtClean="0"/>
              <a:t>.</a:t>
            </a:r>
          </a:p>
          <a:p>
            <a:endParaRPr lang="en-US" sz="2800" dirty="0" smtClean="0"/>
          </a:p>
          <a:p>
            <a:r>
              <a:rPr lang="zh-CN" altLang="en-US" sz="2800" dirty="0" smtClean="0"/>
              <a:t>好</a:t>
            </a:r>
            <a:r>
              <a:rPr lang="zh-CN" altLang="en-US" sz="2800" dirty="0"/>
              <a:t>行</a:t>
            </a:r>
            <a:r>
              <a:rPr lang="zh-CN" altLang="en-US" sz="2800" dirty="0" smtClean="0"/>
              <a:t>为的外在表现</a:t>
            </a:r>
            <a:r>
              <a:rPr lang="en-US" altLang="zh-CN" sz="2800" dirty="0" smtClean="0"/>
              <a:t>,</a:t>
            </a:r>
            <a:r>
              <a:rPr lang="zh-CN" altLang="en-US" sz="2800" dirty="0" smtClean="0"/>
              <a:t>是我们内在</a:t>
            </a:r>
            <a:endParaRPr lang="en-US" sz="2800" dirty="0"/>
          </a:p>
          <a:p>
            <a:pPr marL="457200" indent="-457200">
              <a:buFont typeface="Arial" panose="020B0604020202020204" pitchFamily="34" charset="0"/>
              <a:buChar char="•"/>
            </a:pPr>
            <a:r>
              <a:rPr lang="zh-CN" altLang="en-US" sz="2800" dirty="0" smtClean="0"/>
              <a:t>对主真诚的爱</a:t>
            </a:r>
            <a:r>
              <a:rPr lang="en-US" altLang="zh-CN" sz="2800" dirty="0" smtClean="0"/>
              <a:t>,</a:t>
            </a:r>
            <a:r>
              <a:rPr lang="zh-CN" altLang="en-US" sz="2800" dirty="0" smtClean="0"/>
              <a:t>与主生命有连结</a:t>
            </a:r>
            <a:endParaRPr lang="en-US" altLang="zh-CN" sz="2800" dirty="0" smtClean="0"/>
          </a:p>
          <a:p>
            <a:pPr marL="457200" indent="-457200">
              <a:buFont typeface="Arial" panose="020B0604020202020204" pitchFamily="34" charset="0"/>
              <a:buChar char="•"/>
            </a:pPr>
            <a:r>
              <a:rPr lang="zh-CN" altLang="en-US" sz="2800" dirty="0"/>
              <a:t>消</a:t>
            </a:r>
            <a:r>
              <a:rPr lang="zh-CN" altLang="en-US" sz="2800" dirty="0" smtClean="0"/>
              <a:t>灭</a:t>
            </a:r>
            <a:r>
              <a:rPr lang="zh-CN" altLang="en-US" sz="2800" dirty="0"/>
              <a:t>自</a:t>
            </a:r>
            <a:r>
              <a:rPr lang="zh-CN" altLang="en-US" sz="2800" dirty="0" smtClean="0"/>
              <a:t>我</a:t>
            </a:r>
            <a:endParaRPr lang="en-US" altLang="zh-CN" sz="2800" dirty="0" smtClean="0"/>
          </a:p>
          <a:p>
            <a:pPr marL="457200" indent="-457200">
              <a:buFont typeface="Arial" panose="020B0604020202020204" pitchFamily="34" charset="0"/>
              <a:buChar char="•"/>
            </a:pPr>
            <a:r>
              <a:rPr lang="zh-CN" altLang="en-US" sz="2800" dirty="0"/>
              <a:t>降</a:t>
            </a:r>
            <a:r>
              <a:rPr lang="zh-CN" altLang="en-US" sz="2800" dirty="0" smtClean="0"/>
              <a:t>服于</a:t>
            </a:r>
            <a:r>
              <a:rPr lang="zh-CN" altLang="en-US" sz="2800" dirty="0"/>
              <a:t>基</a:t>
            </a:r>
            <a:r>
              <a:rPr lang="zh-CN" altLang="en-US" sz="2800" dirty="0" smtClean="0"/>
              <a:t>督</a:t>
            </a:r>
            <a:endParaRPr lang="en-US" altLang="zh-CN" sz="2800" dirty="0" smtClean="0"/>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34256941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5507"/>
            <a:ext cx="9144000" cy="5098575"/>
          </a:xfrm>
          <a:prstGeom prst="rect">
            <a:avLst/>
          </a:prstGeom>
        </p:spPr>
        <p:txBody>
          <a:bodyPr wrap="square">
            <a:spAutoFit/>
          </a:bodyPr>
          <a:lstStyle/>
          <a:p>
            <a:pPr lvl="0">
              <a:lnSpc>
                <a:spcPct val="107000"/>
              </a:lnSpc>
              <a:spcAft>
                <a:spcPts val="800"/>
              </a:spcAft>
            </a:pPr>
            <a:r>
              <a:rPr lang="zh-CN" altLang="en-US" sz="2400" dirty="0">
                <a:latin typeface="Calibri" panose="020F0502020204030204" pitchFamily="34" charset="0"/>
                <a:ea typeface="SimSun" panose="02010600030101010101" pitchFamily="2" charset="-122"/>
                <a:cs typeface="Times New Roman" panose="02020603050405020304" pitchFamily="18" charset="0"/>
              </a:rPr>
              <a:t>行善</a:t>
            </a:r>
            <a:r>
              <a:rPr lang="en-US" sz="2400" dirty="0">
                <a:latin typeface="Calibri" panose="020F0502020204030204" pitchFamily="34" charset="0"/>
                <a:ea typeface="SimSun" panose="02010600030101010101" pitchFamily="2" charset="-122"/>
                <a:cs typeface="Times New Roman" panose="02020603050405020304" pitchFamily="18" charset="0"/>
              </a:rPr>
              <a:t>(good work), </a:t>
            </a:r>
            <a:r>
              <a:rPr lang="zh-CN" altLang="en-US" sz="2400" dirty="0">
                <a:latin typeface="Calibri" panose="020F0502020204030204" pitchFamily="34" charset="0"/>
                <a:ea typeface="SimSun" panose="02010600030101010101" pitchFamily="2" charset="-122"/>
                <a:cs typeface="Times New Roman" panose="02020603050405020304" pitchFamily="18" charset="0"/>
              </a:rPr>
              <a:t>好行为</a:t>
            </a:r>
            <a:r>
              <a:rPr lang="en-US" sz="2400" dirty="0">
                <a:latin typeface="Calibri" panose="020F0502020204030204" pitchFamily="34" charset="0"/>
                <a:ea typeface="SimSun" panose="02010600030101010101" pitchFamily="2" charset="-122"/>
                <a:cs typeface="Times New Roman" panose="02020603050405020304" pitchFamily="18" charset="0"/>
              </a:rPr>
              <a:t>(good deed)</a:t>
            </a:r>
            <a:r>
              <a:rPr lang="zh-CN" altLang="en-US" sz="2400" dirty="0">
                <a:latin typeface="Calibri" panose="020F0502020204030204" pitchFamily="34" charset="0"/>
                <a:ea typeface="SimSun" panose="02010600030101010101" pitchFamily="2" charset="-122"/>
                <a:cs typeface="Times New Roman" panose="02020603050405020304" pitchFamily="18" charset="0"/>
              </a:rPr>
              <a:t> </a:t>
            </a:r>
            <a:r>
              <a:rPr lang="zh-CN" altLang="en-US" sz="2400" dirty="0" smtClean="0">
                <a:latin typeface="Calibri" panose="020F0502020204030204" pitchFamily="34" charset="0"/>
                <a:ea typeface="SimSun" panose="02010600030101010101" pitchFamily="2" charset="-122"/>
                <a:cs typeface="Times New Roman" panose="02020603050405020304" pitchFamily="18" charset="0"/>
              </a:rPr>
              <a:t>的教</a:t>
            </a:r>
            <a:r>
              <a:rPr lang="zh-CN" altLang="en-US" sz="2400" dirty="0">
                <a:latin typeface="Calibri" panose="020F0502020204030204" pitchFamily="34" charset="0"/>
                <a:ea typeface="SimSun" panose="02010600030101010101" pitchFamily="2" charset="-122"/>
                <a:cs typeface="Times New Roman" panose="02020603050405020304" pitchFamily="18" charset="0"/>
              </a:rPr>
              <a:t>导</a:t>
            </a:r>
            <a:endParaRPr lang="en-US" altLang="zh-CN" sz="2400" dirty="0">
              <a:latin typeface="Calibri" panose="020F0502020204030204" pitchFamily="34" charset="0"/>
              <a:ea typeface="SimSun" panose="02010600030101010101" pitchFamily="2" charset="-122"/>
              <a:cs typeface="Times New Roman" panose="02020603050405020304" pitchFamily="18" charset="0"/>
            </a:endParaRPr>
          </a:p>
          <a:p>
            <a:pPr>
              <a:lnSpc>
                <a:spcPct val="107000"/>
              </a:lnSpc>
              <a:spcAft>
                <a:spcPts val="800"/>
              </a:spcAft>
            </a:pPr>
            <a:endParaRPr lang="en-US" sz="2400" dirty="0">
              <a:latin typeface="Calibri" panose="020F0502020204030204" pitchFamily="34" charset="0"/>
              <a:ea typeface="SimSun" panose="02010600030101010101" pitchFamily="2" charset="-122"/>
              <a:cs typeface="Times New Roman" panose="02020603050405020304" pitchFamily="18" charset="0"/>
            </a:endParaRPr>
          </a:p>
          <a:p>
            <a:pPr>
              <a:lnSpc>
                <a:spcPct val="107000"/>
              </a:lnSpc>
              <a:spcAft>
                <a:spcPts val="800"/>
              </a:spcAft>
            </a:pPr>
            <a:r>
              <a:rPr lang="zh-CN" altLang="en-US" sz="2800" dirty="0" smtClean="0"/>
              <a:t>彼得前书 </a:t>
            </a:r>
            <a:r>
              <a:rPr lang="en-US" altLang="zh-CN" sz="2800" dirty="0" smtClean="0"/>
              <a:t>3:8-12</a:t>
            </a:r>
            <a:r>
              <a:rPr lang="zh-CN" altLang="en-US" sz="2800" dirty="0" smtClean="0"/>
              <a:t>   </a:t>
            </a:r>
            <a:r>
              <a:rPr lang="en-US" sz="2800" dirty="0" smtClean="0"/>
              <a:t>I Peter 3:8-12</a:t>
            </a:r>
          </a:p>
          <a:p>
            <a:r>
              <a:rPr lang="en-US" altLang="zh-CN" sz="2800" b="1" baseline="30000" dirty="0"/>
              <a:t>8 </a:t>
            </a:r>
            <a:r>
              <a:rPr lang="zh-CN" altLang="en-US" sz="2800" dirty="0"/>
              <a:t>总而言之，你们都要同心，彼此体恤，相爱如弟兄，存慈怜谦卑的心。 </a:t>
            </a:r>
            <a:r>
              <a:rPr lang="en-US" altLang="zh-CN" sz="2800" b="1" baseline="30000" dirty="0"/>
              <a:t>9 </a:t>
            </a:r>
            <a:r>
              <a:rPr lang="zh-CN" altLang="en-US" sz="2800" dirty="0"/>
              <a:t>不以恶报恶、以辱骂还辱骂，倒要祝福，因你们是为此蒙召，好叫你们承受福气。 </a:t>
            </a:r>
            <a:endParaRPr lang="en-US" altLang="zh-CN" sz="2800" dirty="0" smtClean="0"/>
          </a:p>
          <a:p>
            <a:r>
              <a:rPr lang="en-US" sz="2800" b="1" baseline="30000" dirty="0" smtClean="0"/>
              <a:t>8</a:t>
            </a:r>
            <a:r>
              <a:rPr lang="en-US" sz="2800" b="1" baseline="30000" dirty="0"/>
              <a:t> </a:t>
            </a:r>
            <a:r>
              <a:rPr lang="en-US" sz="2800" dirty="0"/>
              <a:t>Finally, all of you, be like-minded, be sympathetic, love one another, be compassionate and humble. </a:t>
            </a:r>
            <a:r>
              <a:rPr lang="en-US" sz="2800" b="1" baseline="30000" dirty="0"/>
              <a:t>9 </a:t>
            </a:r>
            <a:r>
              <a:rPr lang="en-US" sz="2800" dirty="0"/>
              <a:t>Do not repay evil with evil or insult with insult</a:t>
            </a:r>
            <a:r>
              <a:rPr lang="en-US" sz="2800" dirty="0" smtClean="0"/>
              <a:t>.</a:t>
            </a:r>
            <a:r>
              <a:rPr lang="zh-CN" altLang="en-US" sz="2800" dirty="0" smtClean="0"/>
              <a:t> </a:t>
            </a:r>
            <a:r>
              <a:rPr lang="en-US" sz="2800" dirty="0" smtClean="0"/>
              <a:t>On </a:t>
            </a:r>
            <a:r>
              <a:rPr lang="en-US" sz="2800" dirty="0"/>
              <a:t>the contrary, repay evil with blessing, because to this you were called so that you may inherit a blessing. </a:t>
            </a:r>
            <a:endParaRPr lang="en-US" sz="28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3532108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5507"/>
            <a:ext cx="9144000" cy="5098575"/>
          </a:xfrm>
          <a:prstGeom prst="rect">
            <a:avLst/>
          </a:prstGeom>
        </p:spPr>
        <p:txBody>
          <a:bodyPr wrap="square">
            <a:spAutoFit/>
          </a:bodyPr>
          <a:lstStyle/>
          <a:p>
            <a:pPr lvl="0">
              <a:lnSpc>
                <a:spcPct val="107000"/>
              </a:lnSpc>
              <a:spcAft>
                <a:spcPts val="800"/>
              </a:spcAft>
            </a:pPr>
            <a:r>
              <a:rPr lang="zh-CN" altLang="en-US" sz="2400" dirty="0">
                <a:latin typeface="Calibri" panose="020F0502020204030204" pitchFamily="34" charset="0"/>
                <a:ea typeface="SimSun" panose="02010600030101010101" pitchFamily="2" charset="-122"/>
                <a:cs typeface="Times New Roman" panose="02020603050405020304" pitchFamily="18" charset="0"/>
              </a:rPr>
              <a:t>行善</a:t>
            </a:r>
            <a:r>
              <a:rPr lang="en-US" sz="2400" dirty="0">
                <a:latin typeface="Calibri" panose="020F0502020204030204" pitchFamily="34" charset="0"/>
                <a:ea typeface="SimSun" panose="02010600030101010101" pitchFamily="2" charset="-122"/>
                <a:cs typeface="Times New Roman" panose="02020603050405020304" pitchFamily="18" charset="0"/>
              </a:rPr>
              <a:t>(good work), </a:t>
            </a:r>
            <a:r>
              <a:rPr lang="zh-CN" altLang="en-US" sz="2400" dirty="0">
                <a:latin typeface="Calibri" panose="020F0502020204030204" pitchFamily="34" charset="0"/>
                <a:ea typeface="SimSun" panose="02010600030101010101" pitchFamily="2" charset="-122"/>
                <a:cs typeface="Times New Roman" panose="02020603050405020304" pitchFamily="18" charset="0"/>
              </a:rPr>
              <a:t>好行为</a:t>
            </a:r>
            <a:r>
              <a:rPr lang="en-US" sz="2400" dirty="0">
                <a:latin typeface="Calibri" panose="020F0502020204030204" pitchFamily="34" charset="0"/>
                <a:ea typeface="SimSun" panose="02010600030101010101" pitchFamily="2" charset="-122"/>
                <a:cs typeface="Times New Roman" panose="02020603050405020304" pitchFamily="18" charset="0"/>
              </a:rPr>
              <a:t>(good deed)</a:t>
            </a:r>
            <a:r>
              <a:rPr lang="zh-CN" altLang="en-US" sz="2400" dirty="0">
                <a:latin typeface="Calibri" panose="020F0502020204030204" pitchFamily="34" charset="0"/>
                <a:ea typeface="SimSun" panose="02010600030101010101" pitchFamily="2" charset="-122"/>
                <a:cs typeface="Times New Roman" panose="02020603050405020304" pitchFamily="18" charset="0"/>
              </a:rPr>
              <a:t> </a:t>
            </a:r>
            <a:r>
              <a:rPr lang="zh-CN" altLang="en-US" sz="2400" dirty="0" smtClean="0">
                <a:latin typeface="Calibri" panose="020F0502020204030204" pitchFamily="34" charset="0"/>
                <a:ea typeface="SimSun" panose="02010600030101010101" pitchFamily="2" charset="-122"/>
                <a:cs typeface="Times New Roman" panose="02020603050405020304" pitchFamily="18" charset="0"/>
              </a:rPr>
              <a:t>的教</a:t>
            </a:r>
            <a:r>
              <a:rPr lang="zh-CN" altLang="en-US" sz="2400" dirty="0">
                <a:latin typeface="Calibri" panose="020F0502020204030204" pitchFamily="34" charset="0"/>
                <a:ea typeface="SimSun" panose="02010600030101010101" pitchFamily="2" charset="-122"/>
                <a:cs typeface="Times New Roman" panose="02020603050405020304" pitchFamily="18" charset="0"/>
              </a:rPr>
              <a:t>导</a:t>
            </a:r>
            <a:endParaRPr lang="en-US" altLang="zh-CN" sz="2400" dirty="0">
              <a:latin typeface="Calibri" panose="020F0502020204030204" pitchFamily="34" charset="0"/>
              <a:ea typeface="SimSun" panose="02010600030101010101" pitchFamily="2" charset="-122"/>
              <a:cs typeface="Times New Roman" panose="02020603050405020304" pitchFamily="18" charset="0"/>
            </a:endParaRPr>
          </a:p>
          <a:p>
            <a:pPr>
              <a:lnSpc>
                <a:spcPct val="107000"/>
              </a:lnSpc>
              <a:spcAft>
                <a:spcPts val="800"/>
              </a:spcAft>
            </a:pPr>
            <a:endParaRPr lang="en-US" sz="2400" dirty="0">
              <a:latin typeface="Calibri" panose="020F0502020204030204" pitchFamily="34" charset="0"/>
              <a:ea typeface="SimSun" panose="02010600030101010101" pitchFamily="2" charset="-122"/>
              <a:cs typeface="Times New Roman" panose="02020603050405020304" pitchFamily="18" charset="0"/>
            </a:endParaRPr>
          </a:p>
          <a:p>
            <a:pPr>
              <a:lnSpc>
                <a:spcPct val="107000"/>
              </a:lnSpc>
              <a:spcAft>
                <a:spcPts val="800"/>
              </a:spcAft>
            </a:pPr>
            <a:r>
              <a:rPr lang="zh-CN" altLang="en-US" sz="2800" dirty="0" smtClean="0"/>
              <a:t>彼得前书 </a:t>
            </a:r>
            <a:r>
              <a:rPr lang="en-US" altLang="zh-CN" sz="2800" dirty="0" smtClean="0"/>
              <a:t>3:8-12</a:t>
            </a:r>
            <a:r>
              <a:rPr lang="zh-CN" altLang="en-US" sz="2800" dirty="0" smtClean="0"/>
              <a:t>   </a:t>
            </a:r>
            <a:r>
              <a:rPr lang="en-US" sz="2800" dirty="0" smtClean="0"/>
              <a:t>I Peter 3:8-12</a:t>
            </a:r>
          </a:p>
          <a:p>
            <a:r>
              <a:rPr lang="zh-CN" altLang="en-US" sz="2800" dirty="0"/>
              <a:t> </a:t>
            </a:r>
            <a:r>
              <a:rPr lang="en-US" altLang="zh-CN" sz="2800" b="1" baseline="30000" dirty="0"/>
              <a:t>10 </a:t>
            </a:r>
            <a:r>
              <a:rPr lang="zh-CN" altLang="en-US" sz="2800" dirty="0"/>
              <a:t>因为经上说：“人若爱生命，愿享美福，须要禁止舌头不出恶言，嘴唇不说诡诈的话； </a:t>
            </a:r>
            <a:endParaRPr lang="en-US" altLang="zh-CN" sz="2800" dirty="0" smtClean="0"/>
          </a:p>
          <a:p>
            <a:r>
              <a:rPr lang="en-US" sz="2800" b="1" baseline="30000" dirty="0" smtClean="0"/>
              <a:t>10</a:t>
            </a:r>
            <a:r>
              <a:rPr lang="en-US" sz="2800" b="1" baseline="30000" dirty="0"/>
              <a:t> </a:t>
            </a:r>
            <a:r>
              <a:rPr lang="en-US" sz="2800" dirty="0"/>
              <a:t>For,</a:t>
            </a:r>
          </a:p>
          <a:p>
            <a:r>
              <a:rPr lang="en-US" sz="2800" dirty="0"/>
              <a:t>“Whoever would love life</a:t>
            </a:r>
            <a:br>
              <a:rPr lang="en-US" sz="2800" dirty="0"/>
            </a:br>
            <a:r>
              <a:rPr lang="en-US" sz="2800" dirty="0"/>
              <a:t>    and see good days</a:t>
            </a:r>
            <a:br>
              <a:rPr lang="en-US" sz="2800" dirty="0"/>
            </a:br>
            <a:r>
              <a:rPr lang="en-US" sz="2800" dirty="0"/>
              <a:t>must keep their tongue from evil</a:t>
            </a:r>
            <a:br>
              <a:rPr lang="en-US" sz="2800" dirty="0"/>
            </a:br>
            <a:r>
              <a:rPr lang="en-US" sz="2800" dirty="0"/>
              <a:t>    and their lips from deceitful speech.</a:t>
            </a:r>
            <a:br>
              <a:rPr lang="en-US" sz="2800" dirty="0"/>
            </a:br>
            <a:endParaRPr lang="en-US" sz="28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1080401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5507"/>
            <a:ext cx="9144000" cy="5990486"/>
          </a:xfrm>
          <a:prstGeom prst="rect">
            <a:avLst/>
          </a:prstGeom>
        </p:spPr>
        <p:txBody>
          <a:bodyPr wrap="square">
            <a:spAutoFit/>
          </a:bodyPr>
          <a:lstStyle/>
          <a:p>
            <a:pPr lvl="0">
              <a:lnSpc>
                <a:spcPct val="107000"/>
              </a:lnSpc>
              <a:spcAft>
                <a:spcPts val="800"/>
              </a:spcAft>
            </a:pPr>
            <a:r>
              <a:rPr lang="zh-CN" altLang="en-US" sz="2400" dirty="0">
                <a:latin typeface="Calibri" panose="020F0502020204030204" pitchFamily="34" charset="0"/>
                <a:ea typeface="SimSun" panose="02010600030101010101" pitchFamily="2" charset="-122"/>
                <a:cs typeface="Times New Roman" panose="02020603050405020304" pitchFamily="18" charset="0"/>
              </a:rPr>
              <a:t>行善</a:t>
            </a:r>
            <a:r>
              <a:rPr lang="en-US" sz="2400" dirty="0">
                <a:latin typeface="Calibri" panose="020F0502020204030204" pitchFamily="34" charset="0"/>
                <a:ea typeface="SimSun" panose="02010600030101010101" pitchFamily="2" charset="-122"/>
                <a:cs typeface="Times New Roman" panose="02020603050405020304" pitchFamily="18" charset="0"/>
              </a:rPr>
              <a:t>(good work), </a:t>
            </a:r>
            <a:r>
              <a:rPr lang="zh-CN" altLang="en-US" sz="2400" dirty="0">
                <a:latin typeface="Calibri" panose="020F0502020204030204" pitchFamily="34" charset="0"/>
                <a:ea typeface="SimSun" panose="02010600030101010101" pitchFamily="2" charset="-122"/>
                <a:cs typeface="Times New Roman" panose="02020603050405020304" pitchFamily="18" charset="0"/>
              </a:rPr>
              <a:t>好行为</a:t>
            </a:r>
            <a:r>
              <a:rPr lang="en-US" sz="2400" dirty="0">
                <a:latin typeface="Calibri" panose="020F0502020204030204" pitchFamily="34" charset="0"/>
                <a:ea typeface="SimSun" panose="02010600030101010101" pitchFamily="2" charset="-122"/>
                <a:cs typeface="Times New Roman" panose="02020603050405020304" pitchFamily="18" charset="0"/>
              </a:rPr>
              <a:t>(good deed)</a:t>
            </a:r>
            <a:r>
              <a:rPr lang="zh-CN" altLang="en-US" sz="2400" dirty="0">
                <a:latin typeface="Calibri" panose="020F0502020204030204" pitchFamily="34" charset="0"/>
                <a:ea typeface="SimSun" panose="02010600030101010101" pitchFamily="2" charset="-122"/>
                <a:cs typeface="Times New Roman" panose="02020603050405020304" pitchFamily="18" charset="0"/>
              </a:rPr>
              <a:t> </a:t>
            </a:r>
            <a:r>
              <a:rPr lang="zh-CN" altLang="en-US" sz="2400" dirty="0" smtClean="0">
                <a:latin typeface="Calibri" panose="020F0502020204030204" pitchFamily="34" charset="0"/>
                <a:ea typeface="SimSun" panose="02010600030101010101" pitchFamily="2" charset="-122"/>
                <a:cs typeface="Times New Roman" panose="02020603050405020304" pitchFamily="18" charset="0"/>
              </a:rPr>
              <a:t>的教</a:t>
            </a:r>
            <a:r>
              <a:rPr lang="zh-CN" altLang="en-US" sz="2400" dirty="0">
                <a:latin typeface="Calibri" panose="020F0502020204030204" pitchFamily="34" charset="0"/>
                <a:ea typeface="SimSun" panose="02010600030101010101" pitchFamily="2" charset="-122"/>
                <a:cs typeface="Times New Roman" panose="02020603050405020304" pitchFamily="18" charset="0"/>
              </a:rPr>
              <a:t>导</a:t>
            </a:r>
            <a:endParaRPr lang="en-US" altLang="zh-CN" sz="2400" dirty="0">
              <a:latin typeface="Calibri" panose="020F0502020204030204" pitchFamily="34" charset="0"/>
              <a:ea typeface="SimSun" panose="02010600030101010101" pitchFamily="2" charset="-122"/>
              <a:cs typeface="Times New Roman" panose="02020603050405020304" pitchFamily="18" charset="0"/>
            </a:endParaRPr>
          </a:p>
          <a:p>
            <a:pPr>
              <a:lnSpc>
                <a:spcPct val="107000"/>
              </a:lnSpc>
              <a:spcAft>
                <a:spcPts val="800"/>
              </a:spcAft>
            </a:pPr>
            <a:endParaRPr lang="en-US" sz="2400" dirty="0">
              <a:latin typeface="Calibri" panose="020F0502020204030204" pitchFamily="34" charset="0"/>
              <a:ea typeface="SimSun" panose="02010600030101010101" pitchFamily="2" charset="-122"/>
              <a:cs typeface="Times New Roman" panose="02020603050405020304" pitchFamily="18" charset="0"/>
            </a:endParaRPr>
          </a:p>
          <a:p>
            <a:pPr>
              <a:lnSpc>
                <a:spcPct val="107000"/>
              </a:lnSpc>
              <a:spcAft>
                <a:spcPts val="800"/>
              </a:spcAft>
            </a:pPr>
            <a:r>
              <a:rPr lang="zh-CN" altLang="en-US" sz="2800" dirty="0" smtClean="0"/>
              <a:t>彼得前书 </a:t>
            </a:r>
            <a:r>
              <a:rPr lang="en-US" altLang="zh-CN" sz="2800" dirty="0" smtClean="0"/>
              <a:t>3:8-12</a:t>
            </a:r>
            <a:r>
              <a:rPr lang="zh-CN" altLang="en-US" sz="2800" dirty="0" smtClean="0"/>
              <a:t>   </a:t>
            </a:r>
            <a:r>
              <a:rPr lang="en-US" sz="2800" dirty="0" smtClean="0"/>
              <a:t>I Peter 3:8-12</a:t>
            </a:r>
          </a:p>
          <a:p>
            <a:r>
              <a:rPr lang="zh-CN" altLang="en-US" sz="2800" dirty="0"/>
              <a:t> </a:t>
            </a:r>
            <a:r>
              <a:rPr lang="en-US" altLang="zh-CN" sz="2800" b="1" baseline="30000" dirty="0" smtClean="0"/>
              <a:t>11</a:t>
            </a:r>
            <a:r>
              <a:rPr lang="en-US" altLang="zh-CN" sz="2800" b="1" baseline="30000" dirty="0"/>
              <a:t> </a:t>
            </a:r>
            <a:r>
              <a:rPr lang="zh-CN" altLang="en-US" sz="2800" dirty="0"/>
              <a:t>也要离恶行善，寻求和睦，一心追赶</a:t>
            </a:r>
            <a:r>
              <a:rPr lang="zh-CN" altLang="en-US" sz="2800" dirty="0" smtClean="0"/>
              <a:t>。为</a:t>
            </a:r>
            <a:r>
              <a:rPr lang="zh-CN" altLang="en-US" sz="2800" dirty="0"/>
              <a:t>义受苦是有福的</a:t>
            </a:r>
          </a:p>
          <a:p>
            <a:r>
              <a:rPr lang="en-US" altLang="zh-CN" sz="2800" b="1" baseline="30000" dirty="0"/>
              <a:t>12 </a:t>
            </a:r>
            <a:r>
              <a:rPr lang="zh-CN" altLang="en-US" sz="2800" dirty="0"/>
              <a:t>因为主的眼看顾义人，主的耳听他们的祈祷；唯有行恶的人，主向他们变脸。</a:t>
            </a:r>
          </a:p>
          <a:p>
            <a:r>
              <a:rPr lang="en-US" sz="2800" b="1" baseline="30000" dirty="0" smtClean="0"/>
              <a:t>11</a:t>
            </a:r>
            <a:r>
              <a:rPr lang="en-US" sz="2800" b="1" baseline="30000" dirty="0"/>
              <a:t> </a:t>
            </a:r>
            <a:r>
              <a:rPr lang="en-US" sz="2800" dirty="0"/>
              <a:t>They must turn from evil and do good;</a:t>
            </a:r>
            <a:br>
              <a:rPr lang="en-US" sz="2800" dirty="0"/>
            </a:br>
            <a:r>
              <a:rPr lang="en-US" sz="2800" dirty="0"/>
              <a:t>    they must seek peace and pursue it.</a:t>
            </a:r>
            <a:br>
              <a:rPr lang="en-US" sz="2800" dirty="0"/>
            </a:br>
            <a:r>
              <a:rPr lang="en-US" sz="2800" b="1" baseline="30000" dirty="0"/>
              <a:t>12 </a:t>
            </a:r>
            <a:r>
              <a:rPr lang="en-US" sz="2800" dirty="0"/>
              <a:t>For the eyes of the Lord are on the righteous</a:t>
            </a:r>
            <a:br>
              <a:rPr lang="en-US" sz="2800" dirty="0"/>
            </a:br>
            <a:r>
              <a:rPr lang="en-US" sz="2800" dirty="0"/>
              <a:t>    and his ears are attentive to their prayer,</a:t>
            </a:r>
            <a:br>
              <a:rPr lang="en-US" sz="2800" dirty="0"/>
            </a:br>
            <a:r>
              <a:rPr lang="en-US" sz="2800" dirty="0"/>
              <a:t>but the face of the Lord is against those who do evil.”</a:t>
            </a:r>
          </a:p>
          <a:p>
            <a:pPr>
              <a:lnSpc>
                <a:spcPct val="107000"/>
              </a:lnSpc>
              <a:spcAft>
                <a:spcPts val="800"/>
              </a:spcAft>
            </a:pPr>
            <a:endParaRPr lang="en-US" sz="28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1977772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5507"/>
            <a:ext cx="9144000" cy="7153433"/>
          </a:xfrm>
          <a:prstGeom prst="rect">
            <a:avLst/>
          </a:prstGeom>
        </p:spPr>
        <p:txBody>
          <a:bodyPr wrap="square">
            <a:spAutoFit/>
          </a:bodyPr>
          <a:lstStyle/>
          <a:p>
            <a:pPr lvl="0">
              <a:lnSpc>
                <a:spcPct val="107000"/>
              </a:lnSpc>
              <a:spcAft>
                <a:spcPts val="800"/>
              </a:spcAft>
            </a:pPr>
            <a:r>
              <a:rPr lang="zh-CN" altLang="en-US" sz="2400" dirty="0">
                <a:latin typeface="Calibri" panose="020F0502020204030204" pitchFamily="34" charset="0"/>
                <a:ea typeface="SimSun" panose="02010600030101010101" pitchFamily="2" charset="-122"/>
                <a:cs typeface="Times New Roman" panose="02020603050405020304" pitchFamily="18" charset="0"/>
              </a:rPr>
              <a:t>行善</a:t>
            </a:r>
            <a:r>
              <a:rPr lang="en-US" sz="2400" dirty="0">
                <a:latin typeface="Calibri" panose="020F0502020204030204" pitchFamily="34" charset="0"/>
                <a:ea typeface="SimSun" panose="02010600030101010101" pitchFamily="2" charset="-122"/>
                <a:cs typeface="Times New Roman" panose="02020603050405020304" pitchFamily="18" charset="0"/>
              </a:rPr>
              <a:t>(good work), </a:t>
            </a:r>
            <a:r>
              <a:rPr lang="zh-CN" altLang="en-US" sz="2400" dirty="0">
                <a:latin typeface="Calibri" panose="020F0502020204030204" pitchFamily="34" charset="0"/>
                <a:ea typeface="SimSun" panose="02010600030101010101" pitchFamily="2" charset="-122"/>
                <a:cs typeface="Times New Roman" panose="02020603050405020304" pitchFamily="18" charset="0"/>
              </a:rPr>
              <a:t>好行为</a:t>
            </a:r>
            <a:r>
              <a:rPr lang="en-US" sz="2400" dirty="0">
                <a:latin typeface="Calibri" panose="020F0502020204030204" pitchFamily="34" charset="0"/>
                <a:ea typeface="SimSun" panose="02010600030101010101" pitchFamily="2" charset="-122"/>
                <a:cs typeface="Times New Roman" panose="02020603050405020304" pitchFamily="18" charset="0"/>
              </a:rPr>
              <a:t>(good deed)</a:t>
            </a:r>
            <a:r>
              <a:rPr lang="zh-CN" altLang="en-US" sz="2400" dirty="0">
                <a:latin typeface="Calibri" panose="020F0502020204030204" pitchFamily="34" charset="0"/>
                <a:ea typeface="SimSun" panose="02010600030101010101" pitchFamily="2" charset="-122"/>
                <a:cs typeface="Times New Roman" panose="02020603050405020304" pitchFamily="18" charset="0"/>
              </a:rPr>
              <a:t> </a:t>
            </a:r>
            <a:r>
              <a:rPr lang="zh-CN" altLang="en-US" sz="2400" dirty="0" smtClean="0">
                <a:latin typeface="Calibri" panose="020F0502020204030204" pitchFamily="34" charset="0"/>
                <a:ea typeface="SimSun" panose="02010600030101010101" pitchFamily="2" charset="-122"/>
                <a:cs typeface="Times New Roman" panose="02020603050405020304" pitchFamily="18" charset="0"/>
              </a:rPr>
              <a:t>的教</a:t>
            </a:r>
            <a:r>
              <a:rPr lang="zh-CN" altLang="en-US" sz="2400" dirty="0">
                <a:latin typeface="Calibri" panose="020F0502020204030204" pitchFamily="34" charset="0"/>
                <a:ea typeface="SimSun" panose="02010600030101010101" pitchFamily="2" charset="-122"/>
                <a:cs typeface="Times New Roman" panose="02020603050405020304" pitchFamily="18" charset="0"/>
              </a:rPr>
              <a:t>导</a:t>
            </a:r>
            <a:endParaRPr lang="en-US" altLang="zh-CN" sz="2400" dirty="0">
              <a:latin typeface="Calibri" panose="020F0502020204030204" pitchFamily="34" charset="0"/>
              <a:ea typeface="SimSun" panose="02010600030101010101" pitchFamily="2" charset="-122"/>
              <a:cs typeface="Times New Roman" panose="02020603050405020304" pitchFamily="18" charset="0"/>
            </a:endParaRPr>
          </a:p>
          <a:p>
            <a:pPr>
              <a:lnSpc>
                <a:spcPct val="107000"/>
              </a:lnSpc>
              <a:spcAft>
                <a:spcPts val="800"/>
              </a:spcAft>
            </a:pPr>
            <a:r>
              <a:rPr lang="zh-CN" altLang="en-US" sz="2800" dirty="0" smtClean="0"/>
              <a:t>彼得前书 </a:t>
            </a:r>
            <a:r>
              <a:rPr lang="en-US" altLang="zh-CN" sz="2800" dirty="0" smtClean="0"/>
              <a:t>3:8-12</a:t>
            </a:r>
            <a:r>
              <a:rPr lang="zh-CN" altLang="en-US" sz="2800" dirty="0" smtClean="0"/>
              <a:t>   </a:t>
            </a:r>
            <a:r>
              <a:rPr lang="en-US" sz="2800" dirty="0" smtClean="0"/>
              <a:t>I Peter 3:8-12</a:t>
            </a:r>
          </a:p>
          <a:p>
            <a:pPr marL="342900" indent="-342900">
              <a:lnSpc>
                <a:spcPct val="107000"/>
              </a:lnSpc>
              <a:spcAft>
                <a:spcPts val="800"/>
              </a:spcAft>
              <a:buFont typeface="Arial" panose="020B0604020202020204" pitchFamily="34" charset="0"/>
              <a:buChar char="•"/>
            </a:pPr>
            <a:r>
              <a:rPr lang="en-US" sz="2800" dirty="0" smtClean="0"/>
              <a:t> </a:t>
            </a:r>
            <a:r>
              <a:rPr lang="zh-CN" altLang="en-US" sz="2800" dirty="0" smtClean="0"/>
              <a:t>爱弟兄的好行为。</a:t>
            </a:r>
            <a:endParaRPr lang="en-US" altLang="zh-CN" sz="2800" dirty="0" smtClean="0"/>
          </a:p>
          <a:p>
            <a:pPr marL="342900" indent="-342900">
              <a:lnSpc>
                <a:spcPct val="107000"/>
              </a:lnSpc>
              <a:spcAft>
                <a:spcPts val="800"/>
              </a:spcAft>
              <a:buFont typeface="Arial" panose="020B0604020202020204" pitchFamily="34" charset="0"/>
              <a:buChar char="•"/>
            </a:pPr>
            <a:r>
              <a:rPr lang="zh-CN" altLang="en-US" sz="2800" dirty="0" smtClean="0"/>
              <a:t>不</a:t>
            </a:r>
            <a:r>
              <a:rPr lang="zh-CN" altLang="en-US" sz="2800" dirty="0"/>
              <a:t>出恶言，不说诡诈的话</a:t>
            </a:r>
            <a:r>
              <a:rPr lang="zh-CN" altLang="en-US" sz="2800" dirty="0" smtClean="0"/>
              <a:t>，</a:t>
            </a:r>
            <a:endParaRPr lang="en-US" altLang="zh-CN" sz="2800" dirty="0"/>
          </a:p>
          <a:p>
            <a:pPr marL="342900" indent="-342900">
              <a:lnSpc>
                <a:spcPct val="107000"/>
              </a:lnSpc>
              <a:spcAft>
                <a:spcPts val="800"/>
              </a:spcAft>
              <a:buFont typeface="Arial" panose="020B0604020202020204" pitchFamily="34" charset="0"/>
              <a:buChar char="•"/>
            </a:pPr>
            <a:r>
              <a:rPr lang="zh-CN" altLang="en-US" sz="2800" dirty="0" smtClean="0"/>
              <a:t>总</a:t>
            </a:r>
            <a:r>
              <a:rPr lang="zh-CN" altLang="en-US" sz="2800" dirty="0"/>
              <a:t>要说赞美主的话，祝福别人的话，鼓励别人的</a:t>
            </a:r>
            <a:r>
              <a:rPr lang="zh-CN" altLang="en-US" sz="2800" dirty="0" smtClean="0"/>
              <a:t>话</a:t>
            </a:r>
            <a:endParaRPr lang="en-US" altLang="zh-CN" sz="2800" dirty="0"/>
          </a:p>
          <a:p>
            <a:pPr marL="342900" indent="-342900">
              <a:buFont typeface="Arial" panose="020B0604020202020204" pitchFamily="34" charset="0"/>
              <a:buChar char="•"/>
            </a:pPr>
            <a:r>
              <a:rPr lang="zh-CN" altLang="en-US" sz="2800" dirty="0" smtClean="0"/>
              <a:t>总要常常喜乐</a:t>
            </a:r>
            <a:r>
              <a:rPr lang="en-US" altLang="zh-CN" sz="2800" dirty="0" smtClean="0"/>
              <a:t>,</a:t>
            </a:r>
            <a:r>
              <a:rPr lang="zh-CN" altLang="en-US" sz="2800" dirty="0" smtClean="0"/>
              <a:t>不住祷告</a:t>
            </a:r>
            <a:r>
              <a:rPr lang="en-US" altLang="zh-CN" sz="2800" dirty="0" smtClean="0"/>
              <a:t>,</a:t>
            </a:r>
            <a:r>
              <a:rPr lang="zh-CN" altLang="en-US" sz="2800" dirty="0" smtClean="0"/>
              <a:t>凡事谢恩</a:t>
            </a:r>
            <a:r>
              <a:rPr lang="en-US" altLang="zh-CN" sz="2800" dirty="0" smtClean="0"/>
              <a:t>,</a:t>
            </a:r>
            <a:r>
              <a:rPr lang="zh-CN" altLang="en-US" sz="2800" dirty="0" smtClean="0"/>
              <a:t>是神在基督里所定的旨意 </a:t>
            </a:r>
            <a:r>
              <a:rPr lang="en-US" altLang="zh-CN" sz="2800" dirty="0" smtClean="0"/>
              <a:t>(</a:t>
            </a:r>
            <a:r>
              <a:rPr lang="zh-CN" altLang="en-US" sz="2800" dirty="0"/>
              <a:t>帖撒罗尼迦前书 </a:t>
            </a:r>
            <a:r>
              <a:rPr lang="en-US" altLang="zh-CN" sz="2800" dirty="0" smtClean="0"/>
              <a:t>5:14,</a:t>
            </a:r>
            <a:r>
              <a:rPr lang="zh-CN" altLang="en-US" sz="2800" dirty="0" smtClean="0"/>
              <a:t> </a:t>
            </a:r>
            <a:r>
              <a:rPr lang="en-US" altLang="zh-CN" sz="2800" dirty="0" smtClean="0"/>
              <a:t>I </a:t>
            </a:r>
            <a:r>
              <a:rPr lang="en-US" altLang="zh-CN" sz="2800" dirty="0" err="1" smtClean="0"/>
              <a:t>Th</a:t>
            </a:r>
            <a:r>
              <a:rPr lang="en-US" altLang="zh-CN" sz="2800" dirty="0" smtClean="0"/>
              <a:t> 5:14)</a:t>
            </a:r>
          </a:p>
          <a:p>
            <a:r>
              <a:rPr lang="en-US" sz="2800" dirty="0"/>
              <a:t>Rejoice always, </a:t>
            </a:r>
            <a:r>
              <a:rPr lang="en-US" sz="2800" b="1" baseline="30000" dirty="0"/>
              <a:t>17 </a:t>
            </a:r>
            <a:r>
              <a:rPr lang="en-US" sz="2800" dirty="0"/>
              <a:t>pray continually, </a:t>
            </a:r>
            <a:r>
              <a:rPr lang="en-US" sz="2800" b="1" baseline="30000" dirty="0"/>
              <a:t>18 </a:t>
            </a:r>
            <a:r>
              <a:rPr lang="en-US" sz="2800" dirty="0"/>
              <a:t>give thanks in all circumstances; for this is God’s will for you in Christ Jesus.</a:t>
            </a:r>
          </a:p>
          <a:p>
            <a:pPr marL="342900" indent="-342900">
              <a:buFont typeface="Arial" panose="020B0604020202020204" pitchFamily="34" charset="0"/>
              <a:buChar char="•"/>
            </a:pPr>
            <a:r>
              <a:rPr lang="zh-CN" altLang="en-US" sz="2800" dirty="0" smtClean="0"/>
              <a:t>圣</a:t>
            </a:r>
            <a:r>
              <a:rPr lang="zh-CN" altLang="en-US" sz="2800" dirty="0"/>
              <a:t>灵所结的果子，就是仁爱、喜乐、和平、忍耐、恩慈、良善、信实、 </a:t>
            </a:r>
            <a:r>
              <a:rPr lang="zh-CN" altLang="en-US" sz="2800" dirty="0" smtClean="0"/>
              <a:t>温</a:t>
            </a:r>
            <a:r>
              <a:rPr lang="zh-CN" altLang="en-US" sz="2800" dirty="0"/>
              <a:t>柔、</a:t>
            </a:r>
            <a:r>
              <a:rPr lang="zh-CN" altLang="en-US" sz="2800" dirty="0" smtClean="0"/>
              <a:t>节制</a:t>
            </a:r>
            <a:r>
              <a:rPr lang="en-US" altLang="zh-CN" sz="2800" dirty="0" smtClean="0"/>
              <a:t>(</a:t>
            </a:r>
            <a:r>
              <a:rPr lang="zh-CN" altLang="en-US" sz="2800" dirty="0" smtClean="0"/>
              <a:t>加</a:t>
            </a:r>
            <a:r>
              <a:rPr lang="zh-CN" altLang="en-US" sz="2800" dirty="0"/>
              <a:t>拉太书 </a:t>
            </a:r>
            <a:r>
              <a:rPr lang="en-US" altLang="zh-CN" sz="2800" dirty="0" smtClean="0"/>
              <a:t>5:22,</a:t>
            </a:r>
            <a:r>
              <a:rPr lang="zh-CN" altLang="en-US" sz="2800" dirty="0" smtClean="0"/>
              <a:t> </a:t>
            </a:r>
            <a:r>
              <a:rPr lang="en-US" altLang="zh-CN" sz="2800" dirty="0" smtClean="0"/>
              <a:t>Galatians 5:22)</a:t>
            </a:r>
          </a:p>
          <a:p>
            <a:r>
              <a:rPr lang="en-US" sz="2800" dirty="0"/>
              <a:t>T</a:t>
            </a:r>
            <a:r>
              <a:rPr lang="en-US" sz="2800" dirty="0" smtClean="0"/>
              <a:t>he </a:t>
            </a:r>
            <a:r>
              <a:rPr lang="en-US" sz="2800" dirty="0"/>
              <a:t>fruit of the Spirit is love, joy, peace, forbearance, kindness, goodness, faithfulness, </a:t>
            </a:r>
            <a:r>
              <a:rPr lang="en-US" sz="2800" b="1" baseline="30000" dirty="0"/>
              <a:t>23 </a:t>
            </a:r>
            <a:r>
              <a:rPr lang="en-US" sz="2800" dirty="0"/>
              <a:t>gentleness and self-control. </a:t>
            </a:r>
            <a:endParaRPr lang="en-US" altLang="zh-CN"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41873739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7595413"/>
          </a:xfrm>
          <a:prstGeom prst="rect">
            <a:avLst/>
          </a:prstGeom>
        </p:spPr>
        <p:txBody>
          <a:bodyPr wrap="square">
            <a:spAutoFit/>
          </a:bodyPr>
          <a:lstStyle/>
          <a:p>
            <a:pPr marL="457200" marR="0">
              <a:lnSpc>
                <a:spcPct val="107000"/>
              </a:lnSpc>
              <a:spcBef>
                <a:spcPts val="0"/>
              </a:spcBef>
              <a:spcAft>
                <a:spcPts val="0"/>
              </a:spcAft>
            </a:pPr>
            <a:r>
              <a:rPr lang="en-US" dirty="0" smtClean="0">
                <a:effectLst/>
                <a:latin typeface="Calibri" panose="020F0502020204030204" pitchFamily="34" charset="0"/>
                <a:ea typeface="SimSun" panose="02010600030101010101" pitchFamily="2" charset="-122"/>
                <a:cs typeface="Times New Roman" panose="02020603050405020304" pitchFamily="18" charset="0"/>
              </a:rPr>
              <a:t> </a:t>
            </a:r>
          </a:p>
          <a:p>
            <a:pPr marL="342900" marR="0" lvl="0" indent="-342900">
              <a:lnSpc>
                <a:spcPct val="107000"/>
              </a:lnSpc>
              <a:spcBef>
                <a:spcPts val="0"/>
              </a:spcBef>
              <a:spcAft>
                <a:spcPts val="0"/>
              </a:spcAft>
              <a:buFont typeface="Arial" panose="020B0604020202020204" pitchFamily="34" charset="0"/>
              <a:buChar char="•"/>
            </a:pPr>
            <a:r>
              <a:rPr lang="zh-CN" altLang="en-US" sz="2800" dirty="0">
                <a:latin typeface="Calibri" panose="020F0502020204030204" pitchFamily="34" charset="0"/>
                <a:ea typeface="SimSun" panose="02010600030101010101" pitchFamily="2" charset="-122"/>
                <a:cs typeface="Times New Roman" panose="02020603050405020304" pitchFamily="18" charset="0"/>
              </a:rPr>
              <a:t>好行为是把每一息的生命都与耶稣基督联合，认同。 </a:t>
            </a:r>
            <a:endParaRPr lang="en-US" sz="2800" dirty="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altLang="zh-CN" sz="2800" dirty="0" smtClean="0">
                <a:effectLst/>
                <a:latin typeface="Calibri" panose="020F0502020204030204" pitchFamily="34" charset="0"/>
                <a:ea typeface="SimSun" panose="02010600030101010101" pitchFamily="2" charset="-122"/>
                <a:cs typeface="Times New Roman" panose="02020603050405020304" pitchFamily="18" charset="0"/>
              </a:rPr>
              <a:t>Good</a:t>
            </a:r>
            <a:r>
              <a:rPr lang="zh-CN" altLang="en-US" sz="2800" dirty="0" smtClean="0">
                <a:effectLst/>
                <a:latin typeface="Calibri" panose="020F0502020204030204" pitchFamily="34" charset="0"/>
                <a:ea typeface="SimSun" panose="02010600030101010101" pitchFamily="2" charset="-122"/>
                <a:cs typeface="Times New Roman" panose="02020603050405020304" pitchFamily="18" charset="0"/>
              </a:rPr>
              <a:t> </a:t>
            </a:r>
            <a:r>
              <a:rPr lang="en-US" altLang="zh-CN" sz="2800" dirty="0" smtClean="0">
                <a:effectLst/>
                <a:latin typeface="Calibri" panose="020F0502020204030204" pitchFamily="34" charset="0"/>
                <a:ea typeface="SimSun" panose="02010600030101010101" pitchFamily="2" charset="-122"/>
                <a:cs typeface="Times New Roman" panose="02020603050405020304" pitchFamily="18" charset="0"/>
              </a:rPr>
              <a:t>deed: </a:t>
            </a:r>
            <a:r>
              <a:rPr lang="en-US" sz="2800" dirty="0" smtClean="0">
                <a:effectLst/>
                <a:latin typeface="Calibri" panose="020F0502020204030204" pitchFamily="34" charset="0"/>
                <a:ea typeface="SimSun" panose="02010600030101010101" pitchFamily="2" charset="-122"/>
                <a:cs typeface="Times New Roman" panose="02020603050405020304" pitchFamily="18" charset="0"/>
              </a:rPr>
              <a:t>Every ounce of my being is identified with Jesus Christ </a:t>
            </a:r>
          </a:p>
          <a:p>
            <a:pPr marR="0" lvl="0">
              <a:lnSpc>
                <a:spcPct val="107000"/>
              </a:lnSpc>
              <a:spcBef>
                <a:spcPts val="0"/>
              </a:spcBef>
              <a:spcAft>
                <a:spcPts val="0"/>
              </a:spcAft>
            </a:pP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      </a:t>
            </a:r>
            <a:endParaRPr lang="en-US" sz="2800" dirty="0">
              <a:latin typeface="Calibri" panose="020F0502020204030204" pitchFamily="34" charset="0"/>
              <a:ea typeface="SimSun" panose="02010600030101010101" pitchFamily="2" charset="-122"/>
              <a:cs typeface="Times New Roman" panose="02020603050405020304" pitchFamily="18" charset="0"/>
            </a:endParaRPr>
          </a:p>
          <a:p>
            <a:pPr marL="285750" lvl="0" indent="-285750">
              <a:buFont typeface="Arial" panose="020B0604020202020204" pitchFamily="34" charset="0"/>
              <a:buChar char="•"/>
            </a:pPr>
            <a:r>
              <a:rPr lang="zh-CN" altLang="en-US" sz="2800" dirty="0"/>
              <a:t>好行为是荣耀神，是</a:t>
            </a:r>
            <a:r>
              <a:rPr lang="zh-CN" altLang="en-US" sz="2800" dirty="0" smtClean="0"/>
              <a:t>神把</a:t>
            </a:r>
            <a:r>
              <a:rPr lang="zh-CN" altLang="en-US" sz="2800" dirty="0"/>
              <a:t>我们在基督里塑</a:t>
            </a:r>
            <a:r>
              <a:rPr lang="zh-CN" altLang="en-US" sz="2800" dirty="0" smtClean="0"/>
              <a:t>造得更</a:t>
            </a:r>
            <a:r>
              <a:rPr lang="zh-CN" altLang="en-US" sz="2800" dirty="0"/>
              <a:t>像祂儿子</a:t>
            </a:r>
            <a:r>
              <a:rPr lang="zh-CN" altLang="en-US" sz="2800" dirty="0" smtClean="0"/>
              <a:t>。</a:t>
            </a:r>
            <a:endParaRPr lang="en-US" altLang="zh-CN" sz="2800" dirty="0"/>
          </a:p>
          <a:p>
            <a:pPr marL="285750" lvl="0" indent="-285750">
              <a:buFont typeface="Arial" panose="020B0604020202020204" pitchFamily="34" charset="0"/>
              <a:buChar char="•"/>
            </a:pPr>
            <a:r>
              <a:rPr lang="en-US" altLang="zh-CN" sz="2800" dirty="0" smtClean="0"/>
              <a:t>Good deed is for the glory of God; For we are made to be Christ like</a:t>
            </a:r>
          </a:p>
          <a:p>
            <a:r>
              <a:rPr lang="en-US" sz="2800" dirty="0" err="1" smtClean="0"/>
              <a:t>Eph</a:t>
            </a:r>
            <a:r>
              <a:rPr lang="en-US" sz="2800" dirty="0" smtClean="0"/>
              <a:t> </a:t>
            </a:r>
            <a:r>
              <a:rPr lang="en-US" sz="2800" dirty="0"/>
              <a:t>2:10 in KJV:</a:t>
            </a:r>
          </a:p>
          <a:p>
            <a:r>
              <a:rPr lang="en-US" sz="2800" dirty="0"/>
              <a:t>For we are his workmanship, created in Christ Jesus unto good works, which God hath before ordained that </a:t>
            </a:r>
            <a:r>
              <a:rPr lang="en-US" sz="2800" b="1" dirty="0"/>
              <a:t>we should walk in </a:t>
            </a:r>
            <a:r>
              <a:rPr lang="en-US" sz="2800" b="1" dirty="0" smtClean="0"/>
              <a:t>them.</a:t>
            </a:r>
            <a:endParaRPr lang="en-US" sz="2800" dirty="0" smtClean="0"/>
          </a:p>
          <a:p>
            <a:r>
              <a:rPr lang="en-US" sz="2800" dirty="0" smtClean="0"/>
              <a:t>Go</a:t>
            </a:r>
            <a:r>
              <a:rPr lang="en-US" sz="2800" dirty="0"/>
              <a:t>, walk in them! </a:t>
            </a:r>
            <a:r>
              <a:rPr lang="zh-CN" altLang="en-US" sz="2800" dirty="0" smtClean="0"/>
              <a:t>起</a:t>
            </a:r>
            <a:r>
              <a:rPr lang="zh-CN" altLang="en-US" sz="2800" dirty="0"/>
              <a:t>来，行</a:t>
            </a:r>
            <a:r>
              <a:rPr lang="zh-CN" altLang="en-US" sz="2800" dirty="0" smtClean="0"/>
              <a:t>动</a:t>
            </a:r>
            <a:r>
              <a:rPr lang="en-US" altLang="zh-CN" sz="2800" dirty="0" smtClean="0"/>
              <a:t>.</a:t>
            </a:r>
            <a:endParaRPr lang="en-US" sz="2800" dirty="0"/>
          </a:p>
          <a:p>
            <a:r>
              <a:rPr lang="en-US" sz="2800" dirty="0"/>
              <a:t> </a:t>
            </a:r>
          </a:p>
          <a:p>
            <a:pPr marL="457200" marR="0">
              <a:lnSpc>
                <a:spcPct val="107000"/>
              </a:lnSpc>
              <a:spcBef>
                <a:spcPts val="0"/>
              </a:spcBef>
              <a:spcAft>
                <a:spcPts val="0"/>
              </a:spcAft>
            </a:pPr>
            <a:endParaRPr lang="en-US" sz="2800" dirty="0" smtClean="0">
              <a:effectLst/>
              <a:latin typeface="Calibri" panose="020F0502020204030204" pitchFamily="34" charset="0"/>
              <a:ea typeface="SimSun" panose="02010600030101010101" pitchFamily="2" charset="-122"/>
              <a:cs typeface="Times New Roman" panose="02020603050405020304" pitchFamily="18" charset="0"/>
            </a:endParaRPr>
          </a:p>
          <a:p>
            <a:pPr marL="457200" marR="0">
              <a:lnSpc>
                <a:spcPct val="107000"/>
              </a:lnSpc>
              <a:spcBef>
                <a:spcPts val="0"/>
              </a:spcBef>
              <a:spcAft>
                <a:spcPts val="0"/>
              </a:spcAft>
            </a:pPr>
            <a:endParaRPr lang="en-US" dirty="0" smtClean="0">
              <a:effectLst/>
              <a:latin typeface="Calibri" panose="020F0502020204030204" pitchFamily="34" charset="0"/>
              <a:ea typeface="SimSun" panose="02010600030101010101" pitchFamily="2" charset="-122"/>
              <a:cs typeface="Times New Roman" panose="02020603050405020304" pitchFamily="18" charset="0"/>
            </a:endParaRPr>
          </a:p>
          <a:p>
            <a:pPr marL="457200" marR="0">
              <a:lnSpc>
                <a:spcPct val="107000"/>
              </a:lnSpc>
              <a:spcBef>
                <a:spcPts val="0"/>
              </a:spcBef>
              <a:spcAft>
                <a:spcPts val="0"/>
              </a:spcAft>
            </a:pPr>
            <a:r>
              <a:rPr lang="en-US" dirty="0" smtClean="0">
                <a:effectLst/>
                <a:latin typeface="Calibri" panose="020F0502020204030204" pitchFamily="34" charset="0"/>
                <a:ea typeface="SimSun" panose="02010600030101010101" pitchFamily="2" charset="-122"/>
                <a:cs typeface="Times New Roman" panose="02020603050405020304" pitchFamily="18" charset="0"/>
              </a:rPr>
              <a:t> </a:t>
            </a:r>
          </a:p>
        </p:txBody>
      </p:sp>
    </p:spTree>
    <p:extLst>
      <p:ext uri="{BB962C8B-B14F-4D97-AF65-F5344CB8AC3E}">
        <p14:creationId xmlns:p14="http://schemas.microsoft.com/office/powerpoint/2010/main" val="40944872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9490"/>
            <a:ext cx="9144000" cy="2616101"/>
          </a:xfrm>
          <a:prstGeom prst="rect">
            <a:avLst/>
          </a:prstGeom>
        </p:spPr>
        <p:txBody>
          <a:bodyPr wrap="square">
            <a:spAutoFit/>
          </a:bodyPr>
          <a:lstStyle/>
          <a:p>
            <a:r>
              <a:rPr lang="zh-CN" altLang="en-US" sz="2400" b="0" i="0" dirty="0" smtClean="0">
                <a:solidFill>
                  <a:srgbClr val="000000"/>
                </a:solidFill>
                <a:effectLst/>
                <a:latin typeface="Helvetica Neue"/>
              </a:rPr>
              <a:t>以弗所书 </a:t>
            </a:r>
            <a:r>
              <a:rPr lang="en-US" altLang="zh-CN" sz="2400" b="1" i="0" dirty="0" smtClean="0">
                <a:solidFill>
                  <a:srgbClr val="000000"/>
                </a:solidFill>
                <a:effectLst/>
                <a:latin typeface="Arial" panose="020B0604020202020204" pitchFamily="34" charset="0"/>
              </a:rPr>
              <a:t>2 </a:t>
            </a:r>
            <a:r>
              <a:rPr lang="en-US" altLang="zh-CN" sz="2400" b="1" dirty="0" smtClean="0">
                <a:solidFill>
                  <a:srgbClr val="000000"/>
                </a:solidFill>
                <a:latin typeface="Arial" panose="020B0604020202020204" pitchFamily="34" charset="0"/>
              </a:rPr>
              <a:t>4-7</a:t>
            </a:r>
            <a:endParaRPr lang="en-US" altLang="zh-CN" sz="2400" b="1" i="0" dirty="0" smtClean="0">
              <a:solidFill>
                <a:srgbClr val="000000"/>
              </a:solidFill>
              <a:effectLst/>
              <a:latin typeface="Arial" panose="020B0604020202020204" pitchFamily="34" charset="0"/>
            </a:endParaRPr>
          </a:p>
          <a:p>
            <a:r>
              <a:rPr lang="en-US" altLang="zh-CN" sz="2400" b="1" i="0" dirty="0" smtClean="0">
                <a:solidFill>
                  <a:srgbClr val="000000"/>
                </a:solidFill>
                <a:effectLst/>
                <a:latin typeface="Arial" panose="020B0604020202020204" pitchFamily="34" charset="0"/>
              </a:rPr>
              <a:t> </a:t>
            </a:r>
            <a:r>
              <a:rPr lang="zh-CN" altLang="en-US" sz="2400" b="0" i="0" dirty="0" smtClean="0">
                <a:solidFill>
                  <a:srgbClr val="000000"/>
                </a:solidFill>
                <a:effectLst/>
                <a:latin typeface="Helvetica Neue"/>
              </a:rPr>
              <a:t> </a:t>
            </a:r>
            <a:r>
              <a:rPr lang="en-US" altLang="zh-CN" sz="2400" b="1" i="0" baseline="30000" dirty="0" smtClean="0">
                <a:solidFill>
                  <a:srgbClr val="000000"/>
                </a:solidFill>
                <a:effectLst/>
                <a:latin typeface="Arial" panose="020B0604020202020204" pitchFamily="34" charset="0"/>
              </a:rPr>
              <a:t>4 </a:t>
            </a:r>
            <a:r>
              <a:rPr lang="zh-CN" altLang="en-US" sz="2800" b="0" i="0" dirty="0" smtClean="0">
                <a:solidFill>
                  <a:srgbClr val="000000"/>
                </a:solidFill>
                <a:effectLst/>
                <a:latin typeface="Helvetica Neue"/>
              </a:rPr>
              <a:t>然而，神既有丰富的怜悯，因他爱我们的大爱， </a:t>
            </a:r>
            <a:r>
              <a:rPr lang="en-US" altLang="zh-CN" sz="2800" b="1" i="0" baseline="30000" dirty="0" smtClean="0">
                <a:solidFill>
                  <a:srgbClr val="000000"/>
                </a:solidFill>
                <a:effectLst/>
                <a:latin typeface="Arial" panose="020B0604020202020204" pitchFamily="34" charset="0"/>
              </a:rPr>
              <a:t>5 </a:t>
            </a:r>
            <a:r>
              <a:rPr lang="zh-CN" altLang="en-US" sz="2800" b="0" i="0" dirty="0" smtClean="0">
                <a:solidFill>
                  <a:srgbClr val="000000"/>
                </a:solidFill>
                <a:effectLst/>
                <a:latin typeface="Helvetica Neue"/>
              </a:rPr>
              <a:t>当我们死在过犯中的时候，便叫我们与基督一同活过来。你们得救是本乎恩。 </a:t>
            </a:r>
            <a:r>
              <a:rPr lang="en-US" altLang="zh-CN" sz="2800" b="1" i="0" baseline="30000" dirty="0" smtClean="0">
                <a:solidFill>
                  <a:srgbClr val="000000"/>
                </a:solidFill>
                <a:effectLst/>
                <a:latin typeface="Arial" panose="020B0604020202020204" pitchFamily="34" charset="0"/>
              </a:rPr>
              <a:t>6 </a:t>
            </a:r>
            <a:r>
              <a:rPr lang="zh-CN" altLang="en-US" sz="2800" b="0" i="0" dirty="0" smtClean="0">
                <a:solidFill>
                  <a:srgbClr val="000000"/>
                </a:solidFill>
                <a:effectLst/>
                <a:latin typeface="Helvetica Neue"/>
              </a:rPr>
              <a:t>他又叫我们与基督耶稣一同复活，一同坐在天上， </a:t>
            </a:r>
            <a:r>
              <a:rPr lang="en-US" altLang="zh-CN" sz="2800" b="1" i="0" baseline="30000" dirty="0" smtClean="0">
                <a:solidFill>
                  <a:srgbClr val="000000"/>
                </a:solidFill>
                <a:effectLst/>
                <a:latin typeface="Arial" panose="020B0604020202020204" pitchFamily="34" charset="0"/>
              </a:rPr>
              <a:t>7 </a:t>
            </a:r>
            <a:r>
              <a:rPr lang="zh-CN" altLang="en-US" sz="2800" b="0" i="0" dirty="0" smtClean="0">
                <a:solidFill>
                  <a:srgbClr val="000000"/>
                </a:solidFill>
                <a:effectLst/>
                <a:latin typeface="Helvetica Neue"/>
              </a:rPr>
              <a:t>要将他极丰富的恩典，就是他在基督耶稣里向我们所施的恩慈，显明给后来的世代看。</a:t>
            </a:r>
            <a:endParaRPr lang="zh-CN" altLang="en-US" sz="2800" b="0" i="0" dirty="0">
              <a:solidFill>
                <a:srgbClr val="000000"/>
              </a:solidFill>
              <a:effectLst/>
              <a:latin typeface="Helvetica Neue"/>
            </a:endParaRPr>
          </a:p>
        </p:txBody>
      </p:sp>
      <p:sp>
        <p:nvSpPr>
          <p:cNvPr id="5" name="Rectangle 4"/>
          <p:cNvSpPr/>
          <p:nvPr/>
        </p:nvSpPr>
        <p:spPr>
          <a:xfrm>
            <a:off x="76200" y="2695591"/>
            <a:ext cx="9144000" cy="3970318"/>
          </a:xfrm>
          <a:prstGeom prst="rect">
            <a:avLst/>
          </a:prstGeom>
        </p:spPr>
        <p:txBody>
          <a:bodyPr wrap="square">
            <a:spAutoFit/>
          </a:bodyPr>
          <a:lstStyle/>
          <a:p>
            <a:r>
              <a:rPr lang="en-US" sz="2800" b="0" i="0" dirty="0" smtClean="0">
                <a:solidFill>
                  <a:srgbClr val="000000"/>
                </a:solidFill>
                <a:effectLst/>
                <a:latin typeface="Helvetica Neue"/>
              </a:rPr>
              <a:t>Ephesians 2:4-7</a:t>
            </a:r>
          </a:p>
          <a:p>
            <a:r>
              <a:rPr lang="en-US" sz="2800" b="0" i="0" dirty="0" smtClean="0">
                <a:solidFill>
                  <a:srgbClr val="000000"/>
                </a:solidFill>
                <a:effectLst/>
                <a:latin typeface="Helvetica Neue"/>
              </a:rPr>
              <a:t> </a:t>
            </a:r>
            <a:r>
              <a:rPr lang="en-US" sz="2800" b="1" i="0" baseline="30000" dirty="0" smtClean="0">
                <a:solidFill>
                  <a:srgbClr val="000000"/>
                </a:solidFill>
                <a:effectLst/>
                <a:latin typeface="Arial" panose="020B0604020202020204" pitchFamily="34" charset="0"/>
              </a:rPr>
              <a:t>4 </a:t>
            </a:r>
            <a:r>
              <a:rPr lang="en-US" sz="2800" b="0" i="0" dirty="0" smtClean="0">
                <a:solidFill>
                  <a:srgbClr val="000000"/>
                </a:solidFill>
                <a:effectLst/>
                <a:latin typeface="Helvetica Neue"/>
              </a:rPr>
              <a:t>But because of his great love for us, God, who is rich in mercy, </a:t>
            </a:r>
            <a:r>
              <a:rPr lang="en-US" sz="2800" b="1" i="0" baseline="30000" dirty="0" smtClean="0">
                <a:solidFill>
                  <a:srgbClr val="000000"/>
                </a:solidFill>
                <a:effectLst/>
                <a:latin typeface="Arial" panose="020B0604020202020204" pitchFamily="34" charset="0"/>
              </a:rPr>
              <a:t>5 </a:t>
            </a:r>
            <a:r>
              <a:rPr lang="en-US" sz="2800" b="0" i="0" dirty="0" smtClean="0">
                <a:solidFill>
                  <a:srgbClr val="000000"/>
                </a:solidFill>
                <a:effectLst/>
                <a:latin typeface="Helvetica Neue"/>
              </a:rPr>
              <a:t>made us alive with Christ even when we were dead in transgressions—it is by grace you have been saved. </a:t>
            </a:r>
            <a:r>
              <a:rPr lang="en-US" sz="2800" b="1" i="0" baseline="30000" dirty="0" smtClean="0">
                <a:solidFill>
                  <a:srgbClr val="000000"/>
                </a:solidFill>
                <a:effectLst/>
                <a:latin typeface="Arial" panose="020B0604020202020204" pitchFamily="34" charset="0"/>
              </a:rPr>
              <a:t>6 </a:t>
            </a:r>
            <a:r>
              <a:rPr lang="en-US" sz="2800" b="0" i="0" dirty="0" smtClean="0">
                <a:solidFill>
                  <a:srgbClr val="000000"/>
                </a:solidFill>
                <a:effectLst/>
                <a:latin typeface="Helvetica Neue"/>
              </a:rPr>
              <a:t>And God raised us up with Christ and seated us with him in the heavenly realms in Christ Jesus, </a:t>
            </a:r>
            <a:r>
              <a:rPr lang="en-US" sz="2800" b="1" i="0" baseline="30000" dirty="0" smtClean="0">
                <a:solidFill>
                  <a:srgbClr val="000000"/>
                </a:solidFill>
                <a:effectLst/>
                <a:latin typeface="Arial" panose="020B0604020202020204" pitchFamily="34" charset="0"/>
              </a:rPr>
              <a:t>7 </a:t>
            </a:r>
            <a:r>
              <a:rPr lang="en-US" sz="2800" b="0" i="0" dirty="0" smtClean="0">
                <a:solidFill>
                  <a:srgbClr val="000000"/>
                </a:solidFill>
                <a:effectLst/>
                <a:latin typeface="Helvetica Neue"/>
              </a:rPr>
              <a:t>in order that in the coming ages he might show the incomparable riches of his grace, expressed in his kindness to us in Christ Jesus.</a:t>
            </a:r>
            <a:r>
              <a:rPr lang="en-US" sz="2400" b="0" i="0" dirty="0" smtClean="0">
                <a:solidFill>
                  <a:srgbClr val="000000"/>
                </a:solidFill>
                <a:effectLst/>
                <a:latin typeface="Helvetica Neue"/>
              </a:rPr>
              <a:t> </a:t>
            </a:r>
            <a:endParaRPr lang="en-US" sz="2400" b="0" i="0" dirty="0">
              <a:solidFill>
                <a:srgbClr val="000000"/>
              </a:solidFill>
              <a:effectLst/>
              <a:latin typeface="Helvetica Neue"/>
            </a:endParaRPr>
          </a:p>
        </p:txBody>
      </p:sp>
    </p:spTree>
    <p:extLst>
      <p:ext uri="{BB962C8B-B14F-4D97-AF65-F5344CB8AC3E}">
        <p14:creationId xmlns:p14="http://schemas.microsoft.com/office/powerpoint/2010/main" val="316572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85" y="174172"/>
            <a:ext cx="9154885" cy="3539430"/>
          </a:xfrm>
          <a:prstGeom prst="rect">
            <a:avLst/>
          </a:prstGeom>
          <a:noFill/>
        </p:spPr>
        <p:txBody>
          <a:bodyPr wrap="square" rtlCol="0">
            <a:spAutoFit/>
          </a:bodyPr>
          <a:lstStyle/>
          <a:p>
            <a:r>
              <a:rPr lang="zh-CN" altLang="en-US" sz="2800" dirty="0" smtClean="0"/>
              <a:t>启示录</a:t>
            </a:r>
            <a:r>
              <a:rPr lang="en-US" altLang="zh-CN" sz="2800" dirty="0" smtClean="0"/>
              <a:t>3</a:t>
            </a:r>
          </a:p>
          <a:p>
            <a:r>
              <a:rPr lang="zh-CN" altLang="en-US" sz="2800" dirty="0" smtClean="0"/>
              <a:t>耶稣说</a:t>
            </a:r>
            <a:r>
              <a:rPr lang="en-US" altLang="zh-CN" sz="2800" dirty="0" smtClean="0"/>
              <a:t>,</a:t>
            </a:r>
            <a:r>
              <a:rPr lang="zh-CN" altLang="en-US" sz="2800" dirty="0" smtClean="0"/>
              <a:t> </a:t>
            </a:r>
            <a:r>
              <a:rPr lang="en-US" altLang="zh-CN" sz="2800" dirty="0" smtClean="0"/>
              <a:t>“</a:t>
            </a:r>
            <a:r>
              <a:rPr lang="zh-CN" altLang="en-US" sz="2800" dirty="0" smtClean="0"/>
              <a:t>我知道你的行为</a:t>
            </a:r>
            <a:r>
              <a:rPr lang="en-US" altLang="zh-CN" sz="2800" dirty="0" smtClean="0"/>
              <a:t>….</a:t>
            </a:r>
            <a:r>
              <a:rPr lang="zh-CN" altLang="en-US" sz="2800" dirty="0" smtClean="0"/>
              <a:t>  </a:t>
            </a:r>
            <a:r>
              <a:rPr lang="en-US" altLang="zh-CN" sz="2800" b="1" baseline="30000" dirty="0" smtClean="0"/>
              <a:t>21</a:t>
            </a:r>
            <a:r>
              <a:rPr lang="en-US" altLang="zh-CN" sz="2800" b="1" baseline="30000" dirty="0"/>
              <a:t> </a:t>
            </a:r>
            <a:r>
              <a:rPr lang="zh-CN" altLang="en-US" sz="2800" dirty="0"/>
              <a:t>得胜的，我要赐他在我宝座上与我同坐，就如我得了胜，在我父的宝座上与他同坐一般</a:t>
            </a:r>
            <a:r>
              <a:rPr lang="zh-CN" altLang="en-US" sz="2800" dirty="0" smtClean="0"/>
              <a:t>。</a:t>
            </a:r>
            <a:r>
              <a:rPr lang="en-US" altLang="zh-CN" sz="2800" dirty="0" smtClean="0"/>
              <a:t>”</a:t>
            </a:r>
          </a:p>
          <a:p>
            <a:r>
              <a:rPr lang="en-US" sz="2800" dirty="0" smtClean="0"/>
              <a:t>Jesus said, “I </a:t>
            </a:r>
            <a:r>
              <a:rPr lang="en-US" sz="2800" dirty="0"/>
              <a:t>know your </a:t>
            </a:r>
            <a:r>
              <a:rPr lang="en-US" sz="2800" dirty="0" smtClean="0"/>
              <a:t>deeds</a:t>
            </a:r>
            <a:r>
              <a:rPr lang="en-US" altLang="zh-CN" sz="2800" dirty="0" smtClean="0"/>
              <a:t>….</a:t>
            </a:r>
            <a:r>
              <a:rPr lang="en-US" sz="2800" b="1" baseline="30000" dirty="0"/>
              <a:t> 21 </a:t>
            </a:r>
            <a:r>
              <a:rPr lang="en-US" sz="2800" dirty="0"/>
              <a:t>To the one who is victorious, I will give the right to sit with me on my throne, just as I was victorious and sat down with my Father on his throne</a:t>
            </a:r>
            <a:r>
              <a:rPr lang="en-US" sz="2800" dirty="0" smtClean="0"/>
              <a:t>.”</a:t>
            </a:r>
            <a:endParaRPr lang="en-US" altLang="zh-CN" sz="2800" dirty="0" smtClean="0"/>
          </a:p>
        </p:txBody>
      </p:sp>
      <p:sp>
        <p:nvSpPr>
          <p:cNvPr id="3" name="TextBox 2"/>
          <p:cNvSpPr txBox="1"/>
          <p:nvPr/>
        </p:nvSpPr>
        <p:spPr>
          <a:xfrm>
            <a:off x="53050" y="4137899"/>
            <a:ext cx="9062096" cy="1815882"/>
          </a:xfrm>
          <a:prstGeom prst="rect">
            <a:avLst/>
          </a:prstGeom>
          <a:noFill/>
        </p:spPr>
        <p:txBody>
          <a:bodyPr wrap="none" rtlCol="0">
            <a:spAutoFit/>
          </a:bodyPr>
          <a:lstStyle/>
          <a:p>
            <a:r>
              <a:rPr lang="zh-CN" altLang="en-US" sz="2800" dirty="0" smtClean="0"/>
              <a:t>祷告</a:t>
            </a:r>
            <a:r>
              <a:rPr lang="en-US" altLang="zh-CN" sz="2800" dirty="0" smtClean="0"/>
              <a:t>:</a:t>
            </a:r>
          </a:p>
          <a:p>
            <a:r>
              <a:rPr lang="zh-CN" altLang="en-US" sz="2800" dirty="0" smtClean="0"/>
              <a:t>荣耀尊贵的主</a:t>
            </a:r>
            <a:r>
              <a:rPr lang="en-US" altLang="zh-CN" sz="2800" dirty="0" smtClean="0"/>
              <a:t>,</a:t>
            </a:r>
            <a:r>
              <a:rPr lang="zh-CN" altLang="en-US" sz="2800" dirty="0" smtClean="0"/>
              <a:t> </a:t>
            </a:r>
            <a:endParaRPr lang="en-US" altLang="zh-CN" sz="2800" dirty="0" smtClean="0"/>
          </a:p>
          <a:p>
            <a:r>
              <a:rPr lang="zh-CN" altLang="en-US" sz="2800" dirty="0" smtClean="0"/>
              <a:t>谢谢十</a:t>
            </a:r>
            <a:r>
              <a:rPr lang="zh-CN" altLang="en-US" sz="2800" dirty="0"/>
              <a:t>字</a:t>
            </a:r>
            <a:r>
              <a:rPr lang="zh-CN" altLang="en-US" sz="2800" dirty="0" smtClean="0"/>
              <a:t>架的救恩</a:t>
            </a:r>
            <a:r>
              <a:rPr lang="en-US" altLang="zh-CN" sz="2800" dirty="0" smtClean="0"/>
              <a:t>! </a:t>
            </a:r>
            <a:r>
              <a:rPr lang="zh-CN" altLang="en-US" sz="2800" dirty="0" smtClean="0"/>
              <a:t>让我们用好行为来给世人看</a:t>
            </a:r>
            <a:r>
              <a:rPr lang="en-US" altLang="zh-CN" sz="2800" dirty="0" smtClean="0"/>
              <a:t>,</a:t>
            </a:r>
            <a:r>
              <a:rPr lang="zh-CN" altLang="en-US" sz="2800" dirty="0" smtClean="0"/>
              <a:t>杖着十字</a:t>
            </a:r>
            <a:endParaRPr lang="en-US" altLang="zh-CN" sz="2800" dirty="0" smtClean="0"/>
          </a:p>
          <a:p>
            <a:r>
              <a:rPr lang="zh-CN" altLang="en-US" sz="2800" dirty="0" smtClean="0"/>
              <a:t>架誇胜</a:t>
            </a:r>
            <a:r>
              <a:rPr lang="en-US" altLang="zh-CN" sz="2800" dirty="0" smtClean="0"/>
              <a:t>,</a:t>
            </a:r>
            <a:r>
              <a:rPr lang="zh-CN" altLang="en-US" sz="2800" dirty="0" smtClean="0"/>
              <a:t> 荣耀主</a:t>
            </a:r>
            <a:r>
              <a:rPr lang="en-US" altLang="zh-CN" sz="2800" dirty="0" smtClean="0"/>
              <a:t>,</a:t>
            </a:r>
            <a:r>
              <a:rPr lang="zh-CN" altLang="en-US" sz="2800" dirty="0" smtClean="0"/>
              <a:t> 等候</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与</a:t>
            </a:r>
            <a:r>
              <a:rPr lang="zh-CN" altLang="en-US" sz="2800" dirty="0">
                <a:latin typeface="Calibri" panose="020F0502020204030204" pitchFamily="34" charset="0"/>
                <a:ea typeface="SimSun" panose="02010600030101010101" pitchFamily="2" charset="-122"/>
                <a:cs typeface="Times New Roman" panose="02020603050405020304" pitchFamily="18" charset="0"/>
              </a:rPr>
              <a:t>主基督耶稣</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同享荣耀！阿们！</a:t>
            </a:r>
            <a:endParaRPr lang="en-US" sz="2800" dirty="0"/>
          </a:p>
        </p:txBody>
      </p:sp>
    </p:spTree>
    <p:extLst>
      <p:ext uri="{BB962C8B-B14F-4D97-AF65-F5344CB8AC3E}">
        <p14:creationId xmlns:p14="http://schemas.microsoft.com/office/powerpoint/2010/main" val="11201615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9490"/>
            <a:ext cx="9144000" cy="2246769"/>
          </a:xfrm>
          <a:prstGeom prst="rect">
            <a:avLst/>
          </a:prstGeom>
        </p:spPr>
        <p:txBody>
          <a:bodyPr wrap="square">
            <a:spAutoFit/>
          </a:bodyPr>
          <a:lstStyle/>
          <a:p>
            <a:r>
              <a:rPr lang="zh-CN" altLang="en-US" sz="2800" b="0" i="0" dirty="0" smtClean="0">
                <a:solidFill>
                  <a:srgbClr val="000000"/>
                </a:solidFill>
                <a:effectLst/>
                <a:latin typeface="+mn-ea"/>
              </a:rPr>
              <a:t>以弗所书 </a:t>
            </a:r>
            <a:r>
              <a:rPr lang="en-US" altLang="zh-CN" sz="2800" b="1" i="0" dirty="0" smtClean="0">
                <a:solidFill>
                  <a:srgbClr val="000000"/>
                </a:solidFill>
                <a:effectLst/>
                <a:latin typeface="+mn-ea"/>
              </a:rPr>
              <a:t>2 8:10</a:t>
            </a:r>
          </a:p>
          <a:p>
            <a:r>
              <a:rPr lang="en-US" altLang="zh-CN" sz="2800" b="1" i="0" dirty="0" smtClean="0">
                <a:solidFill>
                  <a:srgbClr val="000000"/>
                </a:solidFill>
                <a:effectLst/>
                <a:latin typeface="+mn-ea"/>
              </a:rPr>
              <a:t> </a:t>
            </a:r>
            <a:r>
              <a:rPr lang="en-US" altLang="zh-CN" sz="2800" b="1" i="0" baseline="30000" dirty="0" smtClean="0">
                <a:solidFill>
                  <a:srgbClr val="000000"/>
                </a:solidFill>
                <a:effectLst/>
                <a:latin typeface="+mn-ea"/>
              </a:rPr>
              <a:t>8 </a:t>
            </a:r>
            <a:r>
              <a:rPr lang="zh-CN" altLang="en-US" sz="2800" b="0" i="0" dirty="0" smtClean="0">
                <a:solidFill>
                  <a:srgbClr val="000000"/>
                </a:solidFill>
                <a:effectLst/>
                <a:latin typeface="+mn-ea"/>
              </a:rPr>
              <a:t>你们得救是本乎恩，也因着信。这并不是出于自己，乃是神所赐的； </a:t>
            </a:r>
            <a:r>
              <a:rPr lang="en-US" altLang="zh-CN" sz="2800" b="1" i="0" baseline="30000" dirty="0" smtClean="0">
                <a:solidFill>
                  <a:srgbClr val="000000"/>
                </a:solidFill>
                <a:effectLst/>
                <a:latin typeface="+mn-ea"/>
              </a:rPr>
              <a:t>9 </a:t>
            </a:r>
            <a:r>
              <a:rPr lang="zh-CN" altLang="en-US" sz="2800" b="0" i="0" dirty="0" smtClean="0">
                <a:solidFill>
                  <a:srgbClr val="000000"/>
                </a:solidFill>
                <a:effectLst/>
                <a:latin typeface="+mn-ea"/>
              </a:rPr>
              <a:t>也不是出于行为，免得有人自夸。 </a:t>
            </a:r>
            <a:r>
              <a:rPr lang="en-US" altLang="zh-CN" sz="2800" b="1" i="0" baseline="30000" dirty="0" smtClean="0">
                <a:solidFill>
                  <a:srgbClr val="000000"/>
                </a:solidFill>
                <a:effectLst/>
                <a:latin typeface="+mn-ea"/>
              </a:rPr>
              <a:t>10 </a:t>
            </a:r>
            <a:r>
              <a:rPr lang="zh-CN" altLang="en-US" sz="2800" b="0" i="0" dirty="0" smtClean="0">
                <a:solidFill>
                  <a:srgbClr val="000000"/>
                </a:solidFill>
                <a:effectLst/>
                <a:latin typeface="+mn-ea"/>
              </a:rPr>
              <a:t>我们原是他的工作，在基督耶稣里造成的，为要叫我们行善，就是神所预备叫我们行的</a:t>
            </a:r>
            <a:r>
              <a:rPr lang="zh-CN" altLang="en-US" sz="2400" b="0" i="0" dirty="0" smtClean="0">
                <a:solidFill>
                  <a:srgbClr val="000000"/>
                </a:solidFill>
                <a:effectLst/>
                <a:latin typeface="+mn-ea"/>
              </a:rPr>
              <a:t>。</a:t>
            </a:r>
            <a:endParaRPr lang="zh-CN" altLang="en-US" sz="2400" b="0" i="0" dirty="0">
              <a:solidFill>
                <a:srgbClr val="000000"/>
              </a:solidFill>
              <a:effectLst/>
              <a:latin typeface="+mn-ea"/>
            </a:endParaRPr>
          </a:p>
        </p:txBody>
      </p:sp>
      <p:sp>
        <p:nvSpPr>
          <p:cNvPr id="5" name="Rectangle 4"/>
          <p:cNvSpPr/>
          <p:nvPr/>
        </p:nvSpPr>
        <p:spPr>
          <a:xfrm>
            <a:off x="-43543" y="3526695"/>
            <a:ext cx="9144000" cy="2677656"/>
          </a:xfrm>
          <a:prstGeom prst="rect">
            <a:avLst/>
          </a:prstGeom>
        </p:spPr>
        <p:txBody>
          <a:bodyPr wrap="square">
            <a:spAutoFit/>
          </a:bodyPr>
          <a:lstStyle/>
          <a:p>
            <a:r>
              <a:rPr lang="en-US" sz="2800" b="0" i="0" dirty="0" smtClean="0">
                <a:solidFill>
                  <a:srgbClr val="000000"/>
                </a:solidFill>
                <a:effectLst/>
              </a:rPr>
              <a:t>Ephesians 2 8:10</a:t>
            </a:r>
          </a:p>
          <a:p>
            <a:r>
              <a:rPr lang="en-US" sz="2800" b="1" i="0" baseline="30000" dirty="0" smtClean="0">
                <a:solidFill>
                  <a:srgbClr val="000000"/>
                </a:solidFill>
                <a:effectLst/>
              </a:rPr>
              <a:t>8 </a:t>
            </a:r>
            <a:r>
              <a:rPr lang="en-US" sz="2800" b="0" i="0" dirty="0" smtClean="0">
                <a:solidFill>
                  <a:srgbClr val="000000"/>
                </a:solidFill>
                <a:effectLst/>
              </a:rPr>
              <a:t>For it is by grace you have been saved, through faith—and this is not from yourselves, it is the gift of God— </a:t>
            </a:r>
            <a:r>
              <a:rPr lang="en-US" sz="2800" b="1" i="0" baseline="30000" dirty="0" smtClean="0">
                <a:solidFill>
                  <a:srgbClr val="000000"/>
                </a:solidFill>
                <a:effectLst/>
              </a:rPr>
              <a:t>9 </a:t>
            </a:r>
            <a:r>
              <a:rPr lang="en-US" sz="2800" b="0" i="0" dirty="0" smtClean="0">
                <a:solidFill>
                  <a:srgbClr val="000000"/>
                </a:solidFill>
                <a:effectLst/>
              </a:rPr>
              <a:t>not by works, so that no one can boast. </a:t>
            </a:r>
            <a:r>
              <a:rPr lang="en-US" sz="2800" b="1" i="0" baseline="30000" dirty="0" smtClean="0">
                <a:solidFill>
                  <a:srgbClr val="000000"/>
                </a:solidFill>
                <a:effectLst/>
              </a:rPr>
              <a:t>10 </a:t>
            </a:r>
            <a:r>
              <a:rPr lang="en-US" sz="2800" b="0" i="0" dirty="0" smtClean="0">
                <a:solidFill>
                  <a:srgbClr val="000000"/>
                </a:solidFill>
                <a:effectLst/>
              </a:rPr>
              <a:t>For we are God’s handiwork, created in Christ Jesus to do good works, which God prepared in advance for us to do.</a:t>
            </a:r>
            <a:endParaRPr lang="en-US" sz="2800" b="0" i="0" dirty="0">
              <a:solidFill>
                <a:srgbClr val="000000"/>
              </a:solidFill>
              <a:effectLst/>
            </a:endParaRPr>
          </a:p>
        </p:txBody>
      </p:sp>
    </p:spTree>
    <p:extLst>
      <p:ext uri="{BB962C8B-B14F-4D97-AF65-F5344CB8AC3E}">
        <p14:creationId xmlns:p14="http://schemas.microsoft.com/office/powerpoint/2010/main" val="19756655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97568"/>
            <a:ext cx="9144000" cy="4351338"/>
          </a:xfrm>
        </p:spPr>
        <p:txBody>
          <a:bodyPr/>
          <a:lstStyle/>
          <a:p>
            <a:pPr marL="0" lvl="0" indent="0" algn="ctr">
              <a:buNone/>
            </a:pPr>
            <a:r>
              <a:rPr lang="zh-CN" altLang="en-US" dirty="0" smtClean="0"/>
              <a:t>蒙恩得救</a:t>
            </a:r>
            <a:endParaRPr lang="en-US" altLang="zh-CN" dirty="0" smtClean="0"/>
          </a:p>
          <a:p>
            <a:pPr lvl="0"/>
            <a:r>
              <a:rPr lang="zh-CN" altLang="en-US" dirty="0" smtClean="0"/>
              <a:t>我们的本相：</a:t>
            </a:r>
            <a:r>
              <a:rPr lang="zh-CN" altLang="en-US" dirty="0"/>
              <a:t>活在撒旦掌控中，放纵私欲</a:t>
            </a:r>
            <a:r>
              <a:rPr lang="zh-CN" altLang="en-US" dirty="0" smtClean="0"/>
              <a:t>，不认识上帝</a:t>
            </a:r>
            <a:r>
              <a:rPr lang="en-US" altLang="zh-CN" dirty="0" smtClean="0"/>
              <a:t>,</a:t>
            </a:r>
            <a:r>
              <a:rPr lang="zh-CN" altLang="en-US" dirty="0" smtClean="0"/>
              <a:t>死</a:t>
            </a:r>
            <a:r>
              <a:rPr lang="zh-CN" altLang="en-US" dirty="0"/>
              <a:t>在罪</a:t>
            </a:r>
            <a:r>
              <a:rPr lang="zh-CN" altLang="en-US" dirty="0" smtClean="0"/>
              <a:t>中 </a:t>
            </a:r>
            <a:r>
              <a:rPr lang="en-US" altLang="zh-CN" dirty="0" smtClean="0"/>
              <a:t>(</a:t>
            </a:r>
            <a:r>
              <a:rPr lang="zh-CN" altLang="en-US" dirty="0" smtClean="0"/>
              <a:t>以</a:t>
            </a:r>
            <a:r>
              <a:rPr lang="en-US" altLang="zh-CN" dirty="0" smtClean="0"/>
              <a:t>2:1-3,</a:t>
            </a:r>
            <a:r>
              <a:rPr lang="zh-CN" altLang="en-US" dirty="0" smtClean="0"/>
              <a:t>  </a:t>
            </a:r>
            <a:r>
              <a:rPr lang="en-US" altLang="zh-CN" dirty="0" err="1" smtClean="0"/>
              <a:t>Eph</a:t>
            </a:r>
            <a:r>
              <a:rPr lang="zh-CN" altLang="en-US" dirty="0" smtClean="0"/>
              <a:t> </a:t>
            </a:r>
            <a:r>
              <a:rPr lang="en-US" altLang="zh-CN" dirty="0" smtClean="0"/>
              <a:t>2:1-3)</a:t>
            </a:r>
          </a:p>
          <a:p>
            <a:pPr marL="0" lvl="0" indent="0">
              <a:buNone/>
            </a:pPr>
            <a:endParaRPr lang="en-US" dirty="0"/>
          </a:p>
          <a:p>
            <a:r>
              <a:rPr lang="zh-CN" altLang="en-US" dirty="0" smtClean="0"/>
              <a:t>神</a:t>
            </a:r>
            <a:r>
              <a:rPr lang="zh-CN" altLang="en-US" dirty="0"/>
              <a:t>爱我们，基</a:t>
            </a:r>
            <a:r>
              <a:rPr lang="zh-CN" altLang="en-US" dirty="0" smtClean="0"/>
              <a:t>督</a:t>
            </a:r>
            <a:r>
              <a:rPr lang="zh-CN" altLang="en-US" dirty="0"/>
              <a:t>耶稣</a:t>
            </a:r>
            <a:r>
              <a:rPr lang="zh-CN" altLang="en-US" dirty="0" smtClean="0"/>
              <a:t>道</a:t>
            </a:r>
            <a:r>
              <a:rPr lang="zh-CN" altLang="en-US" dirty="0"/>
              <a:t>成肉生，在十字架上为我</a:t>
            </a:r>
            <a:r>
              <a:rPr lang="zh-CN" altLang="en-US" dirty="0" smtClean="0"/>
              <a:t>们的</a:t>
            </a:r>
            <a:r>
              <a:rPr lang="zh-CN" altLang="en-US" dirty="0"/>
              <a:t>罪</a:t>
            </a:r>
            <a:r>
              <a:rPr lang="zh-CN" altLang="en-US" dirty="0" smtClean="0"/>
              <a:t>献了赎</a:t>
            </a:r>
            <a:r>
              <a:rPr lang="zh-CN" altLang="en-US" dirty="0"/>
              <a:t>罪</a:t>
            </a:r>
            <a:r>
              <a:rPr lang="zh-CN" altLang="en-US" dirty="0" smtClean="0"/>
              <a:t>祭</a:t>
            </a:r>
            <a:r>
              <a:rPr lang="en-US" altLang="zh-CN" dirty="0" smtClean="0"/>
              <a:t>;</a:t>
            </a:r>
            <a:r>
              <a:rPr lang="zh-CN" altLang="en-US" dirty="0" smtClean="0"/>
              <a:t> 我们得</a:t>
            </a:r>
            <a:r>
              <a:rPr lang="zh-CN" altLang="en-US" dirty="0"/>
              <a:t>救赎</a:t>
            </a:r>
            <a:r>
              <a:rPr lang="zh-CN" altLang="en-US" dirty="0" smtClean="0"/>
              <a:t>，与基督一同复活， </a:t>
            </a:r>
            <a:r>
              <a:rPr lang="zh-CN" altLang="en-US" dirty="0"/>
              <a:t>得丰盛的生</a:t>
            </a:r>
            <a:r>
              <a:rPr lang="zh-CN" altLang="en-US" dirty="0" smtClean="0"/>
              <a:t>命 </a:t>
            </a:r>
            <a:r>
              <a:rPr lang="en-US" altLang="zh-CN" dirty="0"/>
              <a:t>(</a:t>
            </a:r>
            <a:r>
              <a:rPr lang="zh-CN" altLang="en-US" dirty="0"/>
              <a:t>以</a:t>
            </a:r>
            <a:r>
              <a:rPr lang="en-US" altLang="zh-CN" dirty="0" smtClean="0"/>
              <a:t>2:4-7,</a:t>
            </a:r>
            <a:r>
              <a:rPr lang="zh-CN" altLang="en-US" dirty="0" smtClean="0"/>
              <a:t>  </a:t>
            </a:r>
            <a:r>
              <a:rPr lang="en-US" altLang="zh-CN" dirty="0" err="1" smtClean="0"/>
              <a:t>Eph</a:t>
            </a:r>
            <a:r>
              <a:rPr lang="zh-CN" altLang="en-US" dirty="0" smtClean="0"/>
              <a:t> </a:t>
            </a:r>
            <a:r>
              <a:rPr lang="en-US" altLang="zh-CN" dirty="0" smtClean="0"/>
              <a:t>2:4-7)</a:t>
            </a:r>
          </a:p>
          <a:p>
            <a:endParaRPr lang="en-US" dirty="0"/>
          </a:p>
          <a:p>
            <a:r>
              <a:rPr lang="zh-CN" altLang="en-US" dirty="0" smtClean="0"/>
              <a:t>救</a:t>
            </a:r>
            <a:r>
              <a:rPr lang="zh-CN" altLang="en-US" dirty="0"/>
              <a:t>恩是神的恩典，是神所赐的，不是靠自己，不是靠好行为</a:t>
            </a:r>
            <a:r>
              <a:rPr lang="zh-CN" altLang="en-US" dirty="0" smtClean="0"/>
              <a:t>。</a:t>
            </a:r>
            <a:r>
              <a:rPr lang="en-US" altLang="zh-CN" dirty="0"/>
              <a:t>(</a:t>
            </a:r>
            <a:r>
              <a:rPr lang="zh-CN" altLang="en-US" dirty="0"/>
              <a:t>以</a:t>
            </a:r>
            <a:r>
              <a:rPr lang="en-US" altLang="zh-CN" dirty="0" smtClean="0"/>
              <a:t>2:8,</a:t>
            </a:r>
            <a:r>
              <a:rPr lang="zh-CN" altLang="en-US" dirty="0" smtClean="0"/>
              <a:t> </a:t>
            </a:r>
            <a:r>
              <a:rPr lang="en-US" altLang="zh-CN" dirty="0" err="1"/>
              <a:t>Eph</a:t>
            </a:r>
            <a:r>
              <a:rPr lang="zh-CN" altLang="en-US" dirty="0"/>
              <a:t> </a:t>
            </a:r>
            <a:r>
              <a:rPr lang="en-US" altLang="zh-CN" dirty="0" smtClean="0"/>
              <a:t>2:8)</a:t>
            </a:r>
            <a:endParaRPr lang="en-US" dirty="0"/>
          </a:p>
          <a:p>
            <a:pPr lvl="0"/>
            <a:endParaRPr lang="en-US" dirty="0"/>
          </a:p>
          <a:p>
            <a:pPr marL="0" indent="0">
              <a:buNone/>
            </a:pPr>
            <a:endParaRPr lang="en-US" dirty="0"/>
          </a:p>
        </p:txBody>
      </p:sp>
    </p:spTree>
    <p:extLst>
      <p:ext uri="{BB962C8B-B14F-4D97-AF65-F5344CB8AC3E}">
        <p14:creationId xmlns:p14="http://schemas.microsoft.com/office/powerpoint/2010/main" val="34327296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6369" y="121055"/>
            <a:ext cx="9216737" cy="3108543"/>
          </a:xfrm>
          <a:prstGeom prst="rect">
            <a:avLst/>
          </a:prstGeom>
        </p:spPr>
        <p:txBody>
          <a:bodyPr wrap="square">
            <a:spAutoFit/>
          </a:bodyPr>
          <a:lstStyle/>
          <a:p>
            <a:r>
              <a:rPr lang="zh-CN" altLang="en-US" sz="2800" b="0" i="0" dirty="0" smtClean="0">
                <a:solidFill>
                  <a:srgbClr val="000000"/>
                </a:solidFill>
                <a:effectLst/>
                <a:latin typeface="+mn-ea"/>
              </a:rPr>
              <a:t> </a:t>
            </a:r>
            <a:r>
              <a:rPr lang="zh-CN" altLang="en-US" sz="2800" dirty="0">
                <a:solidFill>
                  <a:srgbClr val="000000"/>
                </a:solidFill>
                <a:latin typeface="+mn-ea"/>
              </a:rPr>
              <a:t>雅各书 </a:t>
            </a:r>
            <a:r>
              <a:rPr lang="en-US" altLang="zh-CN" sz="2800" dirty="0">
                <a:solidFill>
                  <a:srgbClr val="000000"/>
                </a:solidFill>
                <a:latin typeface="+mn-ea"/>
              </a:rPr>
              <a:t>2:14-17</a:t>
            </a:r>
          </a:p>
          <a:p>
            <a:r>
              <a:rPr lang="zh-CN" altLang="en-US" sz="2800" dirty="0">
                <a:solidFill>
                  <a:srgbClr val="000000"/>
                </a:solidFill>
                <a:latin typeface="+mn-ea"/>
              </a:rPr>
              <a:t>我的弟兄们，若有人说自己有信心，却没有行为，有什么益处呢？这信心能救他吗？</a:t>
            </a:r>
            <a:r>
              <a:rPr lang="en-US" altLang="zh-CN" sz="2800" b="1" baseline="30000" dirty="0">
                <a:solidFill>
                  <a:srgbClr val="000000"/>
                </a:solidFill>
                <a:latin typeface="+mn-ea"/>
              </a:rPr>
              <a:t>15 </a:t>
            </a:r>
            <a:r>
              <a:rPr lang="zh-CN" altLang="en-US" sz="2800" dirty="0">
                <a:solidFill>
                  <a:srgbClr val="000000"/>
                </a:solidFill>
                <a:latin typeface="+mn-ea"/>
              </a:rPr>
              <a:t>若是弟兄或是姐妹赤身露体，又缺了日用的饮食， </a:t>
            </a:r>
            <a:r>
              <a:rPr lang="en-US" altLang="zh-CN" sz="2800" b="1" baseline="30000" dirty="0">
                <a:solidFill>
                  <a:srgbClr val="000000"/>
                </a:solidFill>
                <a:latin typeface="+mn-ea"/>
              </a:rPr>
              <a:t>16 </a:t>
            </a:r>
            <a:r>
              <a:rPr lang="zh-CN" altLang="en-US" sz="2800" dirty="0">
                <a:solidFill>
                  <a:srgbClr val="000000"/>
                </a:solidFill>
                <a:latin typeface="+mn-ea"/>
              </a:rPr>
              <a:t>你们中间有人对他们说“平平安安地去吧，愿你们穿得暖、吃得饱”，却不给他们身体所需用的，这有什么益处呢？ </a:t>
            </a:r>
            <a:r>
              <a:rPr lang="en-US" altLang="zh-CN" sz="2800" b="1" baseline="30000" dirty="0">
                <a:solidFill>
                  <a:srgbClr val="000000"/>
                </a:solidFill>
                <a:latin typeface="+mn-ea"/>
              </a:rPr>
              <a:t>17 </a:t>
            </a:r>
            <a:r>
              <a:rPr lang="zh-CN" altLang="en-US" sz="2800" dirty="0">
                <a:solidFill>
                  <a:srgbClr val="000000"/>
                </a:solidFill>
                <a:latin typeface="+mn-ea"/>
              </a:rPr>
              <a:t>这样，信心若没有行为就是死的。</a:t>
            </a:r>
            <a:endParaRPr lang="zh-CN" altLang="en-US" sz="2800" b="0" i="0" dirty="0">
              <a:solidFill>
                <a:srgbClr val="000000"/>
              </a:solidFill>
              <a:effectLst/>
              <a:latin typeface="+mn-ea"/>
            </a:endParaRPr>
          </a:p>
        </p:txBody>
      </p:sp>
      <p:sp>
        <p:nvSpPr>
          <p:cNvPr id="6" name="Rectangle 5"/>
          <p:cNvSpPr/>
          <p:nvPr/>
        </p:nvSpPr>
        <p:spPr>
          <a:xfrm>
            <a:off x="36368" y="3168043"/>
            <a:ext cx="9144000" cy="3539430"/>
          </a:xfrm>
          <a:prstGeom prst="rect">
            <a:avLst/>
          </a:prstGeom>
        </p:spPr>
        <p:txBody>
          <a:bodyPr wrap="square">
            <a:spAutoFit/>
          </a:bodyPr>
          <a:lstStyle/>
          <a:p>
            <a:r>
              <a:rPr lang="en-US" sz="2800" dirty="0"/>
              <a:t>James </a:t>
            </a:r>
            <a:r>
              <a:rPr lang="en-US" sz="2800" dirty="0" smtClean="0"/>
              <a:t>2</a:t>
            </a:r>
            <a:r>
              <a:rPr lang="en-US" altLang="zh-CN" sz="2800" dirty="0" smtClean="0"/>
              <a:t>:14-17</a:t>
            </a:r>
            <a:endParaRPr lang="en-US" sz="2800" dirty="0"/>
          </a:p>
          <a:p>
            <a:r>
              <a:rPr lang="en-US" sz="2800" b="1" i="0" baseline="30000" dirty="0" smtClean="0">
                <a:solidFill>
                  <a:srgbClr val="000000"/>
                </a:solidFill>
                <a:effectLst/>
              </a:rPr>
              <a:t>14 </a:t>
            </a:r>
            <a:r>
              <a:rPr lang="en-US" sz="2800" b="0" i="0" dirty="0" smtClean="0">
                <a:solidFill>
                  <a:srgbClr val="000000"/>
                </a:solidFill>
                <a:effectLst/>
              </a:rPr>
              <a:t>What good is it, my brothers and sisters, if someone claims to have faith but has no deeds? Can such faith save them? </a:t>
            </a:r>
            <a:r>
              <a:rPr lang="en-US" sz="2800" b="1" i="0" baseline="30000" dirty="0" smtClean="0">
                <a:solidFill>
                  <a:srgbClr val="000000"/>
                </a:solidFill>
                <a:effectLst/>
              </a:rPr>
              <a:t>15 </a:t>
            </a:r>
            <a:r>
              <a:rPr lang="en-US" sz="2800" b="0" i="0" dirty="0" smtClean="0">
                <a:solidFill>
                  <a:srgbClr val="000000"/>
                </a:solidFill>
                <a:effectLst/>
              </a:rPr>
              <a:t>Suppose a brother or a sister is without clothes and daily food. </a:t>
            </a:r>
            <a:r>
              <a:rPr lang="en-US" sz="2800" b="1" i="0" baseline="30000" dirty="0" smtClean="0">
                <a:solidFill>
                  <a:srgbClr val="000000"/>
                </a:solidFill>
                <a:effectLst/>
              </a:rPr>
              <a:t>16 </a:t>
            </a:r>
            <a:r>
              <a:rPr lang="en-US" sz="2800" b="0" i="0" dirty="0" smtClean="0">
                <a:solidFill>
                  <a:srgbClr val="000000"/>
                </a:solidFill>
                <a:effectLst/>
              </a:rPr>
              <a:t>If one of you says to them, “Go in peace; keep warm and well fed,” but does nothing about their physical needs, what good is it? </a:t>
            </a:r>
            <a:r>
              <a:rPr lang="en-US" sz="2800" b="1" i="0" baseline="30000" dirty="0" smtClean="0">
                <a:solidFill>
                  <a:srgbClr val="000000"/>
                </a:solidFill>
                <a:effectLst/>
              </a:rPr>
              <a:t>17 </a:t>
            </a:r>
            <a:r>
              <a:rPr lang="en-US" sz="2800" b="0" i="0" dirty="0" smtClean="0">
                <a:solidFill>
                  <a:srgbClr val="000000"/>
                </a:solidFill>
                <a:effectLst/>
              </a:rPr>
              <a:t>In the same way, faith by itself, if it is not accompanied by action, is dead.</a:t>
            </a:r>
          </a:p>
        </p:txBody>
      </p:sp>
    </p:spTree>
    <p:extLst>
      <p:ext uri="{BB962C8B-B14F-4D97-AF65-F5344CB8AC3E}">
        <p14:creationId xmlns:p14="http://schemas.microsoft.com/office/powerpoint/2010/main" val="36487644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9490"/>
            <a:ext cx="9144000" cy="1384995"/>
          </a:xfrm>
          <a:prstGeom prst="rect">
            <a:avLst/>
          </a:prstGeom>
        </p:spPr>
        <p:txBody>
          <a:bodyPr wrap="square">
            <a:spAutoFit/>
          </a:bodyPr>
          <a:lstStyle/>
          <a:p>
            <a:r>
              <a:rPr lang="zh-CN" altLang="en-US" sz="2800" b="0" i="0" dirty="0" smtClean="0">
                <a:solidFill>
                  <a:srgbClr val="000000"/>
                </a:solidFill>
                <a:effectLst/>
                <a:latin typeface="+mn-ea"/>
              </a:rPr>
              <a:t>以弗所书 </a:t>
            </a:r>
            <a:r>
              <a:rPr lang="en-US" altLang="zh-CN" sz="2800" b="1" i="0" dirty="0" smtClean="0">
                <a:solidFill>
                  <a:srgbClr val="000000"/>
                </a:solidFill>
                <a:effectLst/>
                <a:latin typeface="+mn-ea"/>
              </a:rPr>
              <a:t>2 1:10</a:t>
            </a:r>
          </a:p>
          <a:p>
            <a:r>
              <a:rPr lang="en-US" altLang="zh-CN" sz="2800" b="1" i="0" dirty="0" smtClean="0">
                <a:solidFill>
                  <a:srgbClr val="000000"/>
                </a:solidFill>
                <a:effectLst/>
                <a:latin typeface="+mn-ea"/>
              </a:rPr>
              <a:t> </a:t>
            </a:r>
            <a:r>
              <a:rPr lang="zh-CN" altLang="en-US" sz="2800" b="0" i="0" dirty="0" smtClean="0">
                <a:solidFill>
                  <a:srgbClr val="000000"/>
                </a:solidFill>
                <a:effectLst/>
                <a:latin typeface="+mn-ea"/>
              </a:rPr>
              <a:t> </a:t>
            </a:r>
            <a:r>
              <a:rPr lang="en-US" altLang="zh-CN" sz="2800" b="1" i="0" baseline="30000" dirty="0" smtClean="0">
                <a:solidFill>
                  <a:srgbClr val="000000"/>
                </a:solidFill>
                <a:effectLst/>
                <a:latin typeface="+mn-ea"/>
              </a:rPr>
              <a:t>10 </a:t>
            </a:r>
            <a:r>
              <a:rPr lang="zh-CN" altLang="en-US" sz="2800" b="0" i="0" dirty="0" smtClean="0">
                <a:solidFill>
                  <a:srgbClr val="000000"/>
                </a:solidFill>
                <a:effectLst/>
                <a:latin typeface="+mn-ea"/>
              </a:rPr>
              <a:t>我们原是他的工作，在基督耶稣里造成的，为要叫我们行善，就是神所预备叫我们行的</a:t>
            </a:r>
            <a:r>
              <a:rPr lang="zh-CN" altLang="en-US" sz="2400" b="0" i="0" dirty="0" smtClean="0">
                <a:solidFill>
                  <a:srgbClr val="000000"/>
                </a:solidFill>
                <a:effectLst/>
                <a:latin typeface="+mn-ea"/>
              </a:rPr>
              <a:t>。</a:t>
            </a:r>
            <a:endParaRPr lang="zh-CN" altLang="en-US" sz="2400" b="0" i="0" dirty="0">
              <a:solidFill>
                <a:srgbClr val="000000"/>
              </a:solidFill>
              <a:effectLst/>
              <a:latin typeface="+mn-ea"/>
            </a:endParaRPr>
          </a:p>
        </p:txBody>
      </p:sp>
      <p:sp>
        <p:nvSpPr>
          <p:cNvPr id="5" name="Rectangle 4"/>
          <p:cNvSpPr/>
          <p:nvPr/>
        </p:nvSpPr>
        <p:spPr>
          <a:xfrm>
            <a:off x="0" y="2539566"/>
            <a:ext cx="9144000" cy="1384995"/>
          </a:xfrm>
          <a:prstGeom prst="rect">
            <a:avLst/>
          </a:prstGeom>
        </p:spPr>
        <p:txBody>
          <a:bodyPr wrap="square">
            <a:spAutoFit/>
          </a:bodyPr>
          <a:lstStyle/>
          <a:p>
            <a:r>
              <a:rPr lang="en-US" sz="2800" b="0" i="0" dirty="0" smtClean="0">
                <a:solidFill>
                  <a:srgbClr val="000000"/>
                </a:solidFill>
                <a:effectLst/>
              </a:rPr>
              <a:t>Ephesians 2 1:10</a:t>
            </a:r>
          </a:p>
          <a:p>
            <a:r>
              <a:rPr lang="en-US" sz="2800" b="1" i="0" baseline="30000" dirty="0" smtClean="0">
                <a:solidFill>
                  <a:srgbClr val="000000"/>
                </a:solidFill>
                <a:effectLst/>
              </a:rPr>
              <a:t>10 </a:t>
            </a:r>
            <a:r>
              <a:rPr lang="en-US" sz="2800" b="0" i="0" dirty="0" smtClean="0">
                <a:solidFill>
                  <a:srgbClr val="000000"/>
                </a:solidFill>
                <a:effectLst/>
              </a:rPr>
              <a:t>For we are God’s handiwork, created in Christ Jesus to do good works, which God prepared in advance for us to do.</a:t>
            </a:r>
            <a:endParaRPr lang="en-US" sz="2800" b="0" i="0" dirty="0">
              <a:solidFill>
                <a:srgbClr val="000000"/>
              </a:solidFill>
              <a:effectLst/>
            </a:endParaRPr>
          </a:p>
        </p:txBody>
      </p:sp>
      <p:sp>
        <p:nvSpPr>
          <p:cNvPr id="2" name="TextBox 1"/>
          <p:cNvSpPr txBox="1"/>
          <p:nvPr/>
        </p:nvSpPr>
        <p:spPr>
          <a:xfrm>
            <a:off x="81027" y="4359412"/>
            <a:ext cx="8981946" cy="523220"/>
          </a:xfrm>
          <a:prstGeom prst="rect">
            <a:avLst/>
          </a:prstGeom>
          <a:noFill/>
        </p:spPr>
        <p:txBody>
          <a:bodyPr wrap="none" rtlCol="0">
            <a:spAutoFit/>
          </a:bodyPr>
          <a:lstStyle/>
          <a:p>
            <a:r>
              <a:rPr lang="zh-CN" altLang="en-US" sz="2800" b="1" dirty="0" smtClean="0">
                <a:latin typeface="+mn-ea"/>
              </a:rPr>
              <a:t>以弗所</a:t>
            </a:r>
            <a:r>
              <a:rPr lang="zh-CN" altLang="en-US" sz="2800" b="1" dirty="0">
                <a:latin typeface="+mn-ea"/>
              </a:rPr>
              <a:t> </a:t>
            </a:r>
            <a:r>
              <a:rPr lang="en-US" altLang="zh-CN" sz="2800" b="1" dirty="0" smtClean="0">
                <a:latin typeface="+mn-ea"/>
              </a:rPr>
              <a:t>2:10:</a:t>
            </a:r>
            <a:r>
              <a:rPr lang="zh-CN" altLang="en-US" sz="2800" b="1" dirty="0" smtClean="0">
                <a:latin typeface="+mn-ea"/>
              </a:rPr>
              <a:t> 完美的把得救与好行为</a:t>
            </a:r>
            <a:r>
              <a:rPr lang="en-US" altLang="zh-CN" sz="2800" b="1" dirty="0" smtClean="0">
                <a:latin typeface="+mn-ea"/>
              </a:rPr>
              <a:t>(</a:t>
            </a:r>
            <a:r>
              <a:rPr lang="zh-CN" altLang="en-US" sz="2800" b="1" dirty="0" smtClean="0">
                <a:latin typeface="+mn-ea"/>
              </a:rPr>
              <a:t>行善</a:t>
            </a:r>
            <a:r>
              <a:rPr lang="en-US" altLang="zh-CN" sz="2800" b="1" dirty="0" smtClean="0">
                <a:latin typeface="+mn-ea"/>
              </a:rPr>
              <a:t>)</a:t>
            </a:r>
            <a:r>
              <a:rPr lang="zh-CN" altLang="en-US" sz="2800" b="1" dirty="0" smtClean="0">
                <a:latin typeface="+mn-ea"/>
              </a:rPr>
              <a:t>联结起来 </a:t>
            </a:r>
            <a:endParaRPr lang="en-US" sz="2800" b="1" dirty="0">
              <a:latin typeface="+mn-ea"/>
            </a:endParaRPr>
          </a:p>
        </p:txBody>
      </p:sp>
    </p:spTree>
    <p:extLst>
      <p:ext uri="{BB962C8B-B14F-4D97-AF65-F5344CB8AC3E}">
        <p14:creationId xmlns:p14="http://schemas.microsoft.com/office/powerpoint/2010/main" val="2225368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493" y="3182844"/>
            <a:ext cx="9095014" cy="1384995"/>
          </a:xfrm>
          <a:prstGeom prst="rect">
            <a:avLst/>
          </a:prstGeom>
        </p:spPr>
        <p:txBody>
          <a:bodyPr wrap="square">
            <a:spAutoFit/>
          </a:bodyPr>
          <a:lstStyle/>
          <a:p>
            <a:r>
              <a:rPr lang="zh-CN" altLang="en-US" sz="2800" dirty="0" smtClean="0"/>
              <a:t>约翰福音 </a:t>
            </a:r>
            <a:r>
              <a:rPr lang="en-US" altLang="zh-CN" sz="2800" dirty="0" smtClean="0"/>
              <a:t>15:5</a:t>
            </a:r>
            <a:r>
              <a:rPr lang="zh-CN" altLang="en-US" sz="2800" dirty="0" smtClean="0"/>
              <a:t>  </a:t>
            </a:r>
            <a:r>
              <a:rPr lang="en-US" altLang="zh-CN" sz="2800" dirty="0" smtClean="0"/>
              <a:t>John 15:5</a:t>
            </a:r>
          </a:p>
          <a:p>
            <a:r>
              <a:rPr lang="zh-CN" altLang="en-US" sz="2800" b="0" i="0" dirty="0" smtClean="0">
                <a:solidFill>
                  <a:srgbClr val="000000"/>
                </a:solidFill>
                <a:effectLst/>
                <a:latin typeface="Helvetica Neue"/>
              </a:rPr>
              <a:t>我是葡萄树，你们是枝子。常在我里面的，我也常在他里面，这人就多结果子；因为离了我，你们就不能做什么。</a:t>
            </a:r>
            <a:endParaRPr lang="en-US" sz="2800" dirty="0"/>
          </a:p>
        </p:txBody>
      </p:sp>
      <p:sp>
        <p:nvSpPr>
          <p:cNvPr id="6" name="Rectangle 5"/>
          <p:cNvSpPr/>
          <p:nvPr/>
        </p:nvSpPr>
        <p:spPr>
          <a:xfrm>
            <a:off x="48986" y="4786814"/>
            <a:ext cx="9046028" cy="1384995"/>
          </a:xfrm>
          <a:prstGeom prst="rect">
            <a:avLst/>
          </a:prstGeom>
        </p:spPr>
        <p:txBody>
          <a:bodyPr wrap="square">
            <a:spAutoFit/>
          </a:bodyPr>
          <a:lstStyle/>
          <a:p>
            <a:r>
              <a:rPr lang="en-US" sz="2800" b="1" i="0" baseline="30000" dirty="0" smtClean="0">
                <a:solidFill>
                  <a:srgbClr val="000000"/>
                </a:solidFill>
                <a:effectLst/>
                <a:latin typeface="Arial" panose="020B0604020202020204" pitchFamily="34" charset="0"/>
              </a:rPr>
              <a:t>5 </a:t>
            </a:r>
            <a:r>
              <a:rPr lang="en-US" sz="2800" b="0" i="0" dirty="0" smtClean="0">
                <a:solidFill>
                  <a:srgbClr val="000000"/>
                </a:solidFill>
                <a:effectLst/>
                <a:latin typeface="Helvetica Neue"/>
              </a:rPr>
              <a:t>“I am the vine; you are the branches. If you remain in me and I in you, you will bear much fruit; apart from me you can do nothing. </a:t>
            </a:r>
            <a:endParaRPr lang="en-US" sz="2800" dirty="0"/>
          </a:p>
        </p:txBody>
      </p:sp>
      <p:sp>
        <p:nvSpPr>
          <p:cNvPr id="7" name="TextBox 6"/>
          <p:cNvSpPr txBox="1"/>
          <p:nvPr/>
        </p:nvSpPr>
        <p:spPr>
          <a:xfrm>
            <a:off x="24492" y="286214"/>
            <a:ext cx="9144001" cy="2677656"/>
          </a:xfrm>
          <a:prstGeom prst="rect">
            <a:avLst/>
          </a:prstGeom>
          <a:noFill/>
        </p:spPr>
        <p:txBody>
          <a:bodyPr wrap="square" rtlCol="0">
            <a:spAutoFit/>
          </a:bodyPr>
          <a:lstStyle/>
          <a:p>
            <a:pPr algn="ctr"/>
            <a:r>
              <a:rPr lang="zh-CN" altLang="en-US" sz="2800" dirty="0" smtClean="0"/>
              <a:t>好行为</a:t>
            </a:r>
            <a:endParaRPr lang="en-US" altLang="zh-CN" sz="2800" dirty="0" smtClean="0"/>
          </a:p>
          <a:p>
            <a:pPr marL="285750" indent="-285750">
              <a:buFont typeface="Arial" panose="020B0604020202020204" pitchFamily="34" charset="0"/>
              <a:buChar char="•"/>
            </a:pPr>
            <a:r>
              <a:rPr lang="zh-CN" altLang="en-US" sz="2800" dirty="0" smtClean="0"/>
              <a:t>好</a:t>
            </a:r>
            <a:r>
              <a:rPr lang="zh-CN" altLang="en-US" sz="2800" dirty="0"/>
              <a:t>行为不能使人得救</a:t>
            </a:r>
            <a:r>
              <a:rPr lang="en-US" sz="2800" dirty="0"/>
              <a:t>. </a:t>
            </a:r>
            <a:endParaRPr lang="en-US" sz="2800" dirty="0" smtClean="0"/>
          </a:p>
          <a:p>
            <a:pPr marL="285750" indent="-285750">
              <a:buFont typeface="Arial" panose="020B0604020202020204" pitchFamily="34" charset="0"/>
              <a:buChar char="•"/>
            </a:pPr>
            <a:r>
              <a:rPr lang="zh-CN" altLang="en-US" sz="2800" dirty="0" smtClean="0"/>
              <a:t>然</a:t>
            </a:r>
            <a:r>
              <a:rPr lang="zh-CN" altLang="en-US" sz="2800" dirty="0"/>
              <a:t>而</a:t>
            </a:r>
            <a:r>
              <a:rPr lang="zh-CN" altLang="en-US" sz="2800" dirty="0" smtClean="0"/>
              <a:t>，好</a:t>
            </a:r>
            <a:r>
              <a:rPr lang="zh-CN" altLang="en-US" sz="2800" dirty="0"/>
              <a:t>行为</a:t>
            </a:r>
            <a:r>
              <a:rPr lang="zh-CN" altLang="en-US" sz="2800" dirty="0" smtClean="0"/>
              <a:t>是蒙恩得救的人的更新生命</a:t>
            </a:r>
            <a:r>
              <a:rPr lang="zh-CN" altLang="en-US" sz="2800" dirty="0">
                <a:latin typeface="Calibri" panose="020F0502020204030204" pitchFamily="34" charset="0"/>
                <a:ea typeface="SimSun" panose="02010600030101010101" pitchFamily="2" charset="-122"/>
                <a:cs typeface="Times New Roman" panose="02020603050405020304" pitchFamily="18" charset="0"/>
              </a:rPr>
              <a:t>的</a:t>
            </a:r>
            <a:r>
              <a:rPr lang="zh-CN" altLang="en-US" sz="2800" u="sng" dirty="0">
                <a:latin typeface="Calibri" panose="020F0502020204030204" pitchFamily="34" charset="0"/>
                <a:ea typeface="SimSun" panose="02010600030101010101" pitchFamily="2" charset="-122"/>
                <a:cs typeface="Times New Roman" panose="02020603050405020304" pitchFamily="18" charset="0"/>
              </a:rPr>
              <a:t>外在表</a:t>
            </a:r>
            <a:r>
              <a:rPr lang="zh-CN" altLang="en-US" sz="2800" u="sng" dirty="0" smtClean="0">
                <a:latin typeface="Calibri" panose="020F0502020204030204" pitchFamily="34" charset="0"/>
                <a:ea typeface="SimSun" panose="02010600030101010101" pitchFamily="2" charset="-122"/>
                <a:cs typeface="Times New Roman" panose="02020603050405020304" pitchFamily="18" charset="0"/>
              </a:rPr>
              <a:t>现</a:t>
            </a:r>
            <a:r>
              <a:rPr lang="en-US" altLang="zh-CN" sz="2800" dirty="0" smtClean="0"/>
              <a:t>.</a:t>
            </a:r>
          </a:p>
          <a:p>
            <a:pPr marL="285750" indent="-285750">
              <a:buFont typeface="Arial" panose="020B0604020202020204" pitchFamily="34" charset="0"/>
              <a:buChar char="•"/>
            </a:pPr>
            <a:r>
              <a:rPr lang="zh-CN" altLang="en-US" sz="2800" dirty="0"/>
              <a:t>好行</a:t>
            </a:r>
            <a:r>
              <a:rPr lang="zh-CN" altLang="en-US" sz="2800" dirty="0" smtClean="0"/>
              <a:t>为是信心所</a:t>
            </a:r>
            <a:r>
              <a:rPr lang="zh-CN" altLang="en-US" sz="2800" dirty="0"/>
              <a:t>结的果</a:t>
            </a:r>
            <a:r>
              <a:rPr lang="zh-CN" altLang="en-US" sz="2800" dirty="0" smtClean="0"/>
              <a:t>子</a:t>
            </a:r>
            <a:r>
              <a:rPr lang="en-US" altLang="zh-CN" sz="2800" dirty="0" smtClean="0"/>
              <a:t>.</a:t>
            </a:r>
          </a:p>
          <a:p>
            <a:pPr marL="285750" indent="-285750">
              <a:buFont typeface="Arial" panose="020B0604020202020204" pitchFamily="34" charset="0"/>
              <a:buChar char="•"/>
            </a:pPr>
            <a:r>
              <a:rPr lang="zh-CN" altLang="en-US" sz="2800" dirty="0" smtClean="0"/>
              <a:t>好</a:t>
            </a:r>
            <a:r>
              <a:rPr lang="zh-CN" altLang="en-US" sz="2800" dirty="0"/>
              <a:t>行为是圣灵在我们里面的工作，是</a:t>
            </a:r>
            <a:r>
              <a:rPr lang="zh-CN" altLang="en-US" sz="2800" dirty="0" smtClean="0"/>
              <a:t>神为</a:t>
            </a:r>
            <a:r>
              <a:rPr lang="zh-CN" altLang="en-US" sz="2800" dirty="0"/>
              <a:t>我们预备的</a:t>
            </a:r>
            <a:r>
              <a:rPr lang="zh-CN" altLang="en-US" sz="2800" dirty="0" smtClean="0"/>
              <a:t>。</a:t>
            </a:r>
            <a:endParaRPr lang="en-US" altLang="zh-CN" sz="2800" dirty="0" smtClean="0"/>
          </a:p>
          <a:p>
            <a:pPr marL="285750" indent="-285750">
              <a:buFont typeface="Arial" panose="020B0604020202020204" pitchFamily="34" charset="0"/>
              <a:buChar char="•"/>
            </a:pPr>
            <a:r>
              <a:rPr lang="zh-CN" altLang="en-US" sz="2800" dirty="0" smtClean="0">
                <a:solidFill>
                  <a:srgbClr val="000000"/>
                </a:solidFill>
                <a:latin typeface="+mn-ea"/>
              </a:rPr>
              <a:t>所以，“信心”若</a:t>
            </a:r>
            <a:r>
              <a:rPr lang="zh-CN" altLang="en-US" sz="2800" dirty="0">
                <a:solidFill>
                  <a:srgbClr val="000000"/>
                </a:solidFill>
                <a:latin typeface="+mn-ea"/>
              </a:rPr>
              <a:t>没</a:t>
            </a:r>
            <a:r>
              <a:rPr lang="zh-CN" altLang="en-US" sz="2800" dirty="0" smtClean="0">
                <a:solidFill>
                  <a:srgbClr val="000000"/>
                </a:solidFill>
                <a:latin typeface="+mn-ea"/>
              </a:rPr>
              <a:t>有好行</a:t>
            </a:r>
            <a:r>
              <a:rPr lang="zh-CN" altLang="en-US" sz="2800" dirty="0">
                <a:solidFill>
                  <a:srgbClr val="000000"/>
                </a:solidFill>
                <a:latin typeface="+mn-ea"/>
              </a:rPr>
              <a:t>为</a:t>
            </a:r>
            <a:r>
              <a:rPr lang="zh-CN" altLang="en-US" sz="2800" dirty="0" smtClean="0">
                <a:solidFill>
                  <a:srgbClr val="000000"/>
                </a:solidFill>
                <a:latin typeface="+mn-ea"/>
              </a:rPr>
              <a:t>就不是真正的信心。</a:t>
            </a:r>
            <a:endParaRPr lang="en-US" altLang="zh-CN" sz="2800" dirty="0" smtClean="0"/>
          </a:p>
        </p:txBody>
      </p:sp>
    </p:spTree>
    <p:extLst>
      <p:ext uri="{BB962C8B-B14F-4D97-AF65-F5344CB8AC3E}">
        <p14:creationId xmlns:p14="http://schemas.microsoft.com/office/powerpoint/2010/main" val="4148293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318370"/>
            <a:ext cx="9144000" cy="3292055"/>
          </a:xfrm>
          <a:prstGeom prst="rect">
            <a:avLst/>
          </a:prstGeom>
        </p:spPr>
        <p:txBody>
          <a:bodyPr wrap="square">
            <a:spAutoFit/>
          </a:bodyPr>
          <a:lstStyle/>
          <a:p>
            <a:pPr marR="0" lvl="0">
              <a:lnSpc>
                <a:spcPct val="107000"/>
              </a:lnSpc>
              <a:spcBef>
                <a:spcPts val="0"/>
              </a:spcBef>
              <a:spcAft>
                <a:spcPts val="0"/>
              </a:spcAft>
            </a:pP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神</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为</a:t>
            </a:r>
            <a:r>
              <a:rPr lang="zh-CN" altLang="en-US" sz="2800" dirty="0">
                <a:latin typeface="Calibri" panose="020F0502020204030204" pitchFamily="34" charset="0"/>
                <a:ea typeface="SimSun" panose="02010600030101010101" pitchFamily="2" charset="-122"/>
                <a:cs typeface="Times New Roman" panose="02020603050405020304" pitchFamily="18" charset="0"/>
              </a:rPr>
              <a:t>我</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们</a:t>
            </a:r>
            <a:r>
              <a:rPr lang="zh-CN" altLang="en-US" sz="2800" dirty="0">
                <a:latin typeface="Calibri" panose="020F0502020204030204" pitchFamily="34" charset="0"/>
                <a:ea typeface="SimSun" panose="02010600030101010101" pitchFamily="2" charset="-122"/>
                <a:cs typeface="Times New Roman" panose="02020603050405020304" pitchFamily="18" charset="0"/>
              </a:rPr>
              <a:t>预</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备</a:t>
            </a:r>
            <a:r>
              <a:rPr lang="zh-CN" altLang="en-US" sz="2800" dirty="0">
                <a:latin typeface="Calibri" panose="020F0502020204030204" pitchFamily="34" charset="0"/>
                <a:ea typeface="SimSun" panose="02010600030101010101" pitchFamily="2" charset="-122"/>
                <a:cs typeface="Times New Roman" panose="02020603050405020304" pitchFamily="18" charset="0"/>
              </a:rPr>
              <a:t>的</a:t>
            </a: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完美计划</a:t>
            </a:r>
            <a:endParaRPr lang="en-US" altLang="zh-CN" sz="2800" dirty="0" smtClean="0">
              <a:effectLst/>
              <a:latin typeface="Calibri" panose="020F0502020204030204" pitchFamily="34" charset="0"/>
              <a:ea typeface="SimSun" panose="02010600030101010101" pitchFamily="2" charset="-122"/>
              <a:cs typeface="Times New Roman" panose="02020603050405020304" pitchFamily="18" charset="0"/>
            </a:endParaRPr>
          </a:p>
          <a:p>
            <a:pPr marR="0" lvl="0">
              <a:lnSpc>
                <a:spcPct val="107000"/>
              </a:lnSpc>
              <a:spcBef>
                <a:spcPts val="0"/>
              </a:spcBef>
              <a:spcAft>
                <a:spcPts val="0"/>
              </a:spcAft>
            </a:pPr>
            <a:endParaRPr lang="en-US" sz="2800" dirty="0" smtClean="0">
              <a:effectLst/>
              <a:latin typeface="Calibri" panose="020F0502020204030204" pitchFamily="34" charset="0"/>
              <a:ea typeface="SimSun" panose="02010600030101010101" pitchFamily="2" charset="-122"/>
              <a:cs typeface="Times New Roman" panose="02020603050405020304" pitchFamily="18" charset="0"/>
            </a:endParaRPr>
          </a:p>
          <a:p>
            <a:pPr marL="514350" marR="0" lvl="0" indent="-514350">
              <a:lnSpc>
                <a:spcPct val="107000"/>
              </a:lnSpc>
              <a:spcBef>
                <a:spcPts val="0"/>
              </a:spcBef>
              <a:spcAft>
                <a:spcPts val="0"/>
              </a:spcAft>
              <a:buFont typeface="+mj-lt"/>
              <a:buAutoNum type="arabicPeriod"/>
            </a:pPr>
            <a:r>
              <a:rPr lang="zh-CN" altLang="en-US" sz="2800" u="sng" dirty="0" smtClean="0">
                <a:effectLst/>
                <a:latin typeface="Calibri" panose="020F0502020204030204" pitchFamily="34" charset="0"/>
                <a:ea typeface="SimSun" panose="02010600030101010101" pitchFamily="2" charset="-122"/>
                <a:cs typeface="Times New Roman" panose="02020603050405020304" pitchFamily="18" charset="0"/>
              </a:rPr>
              <a:t>蒙恩得</a:t>
            </a:r>
            <a:r>
              <a:rPr lang="zh-CN" sz="2800" u="sng" dirty="0" smtClean="0">
                <a:effectLst/>
                <a:latin typeface="Calibri" panose="020F0502020204030204" pitchFamily="34" charset="0"/>
                <a:ea typeface="SimSun" panose="02010600030101010101" pitchFamily="2" charset="-122"/>
                <a:cs typeface="Times New Roman" panose="02020603050405020304" pitchFamily="18" charset="0"/>
              </a:rPr>
              <a:t>救赎</a:t>
            </a: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，进入天国的门，</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成为</a:t>
            </a:r>
            <a:r>
              <a:rPr lang="zh-CN" altLang="en-US" sz="2800" dirty="0">
                <a:latin typeface="Calibri" panose="020F0502020204030204" pitchFamily="34" charset="0"/>
                <a:ea typeface="SimSun" panose="02010600030101010101" pitchFamily="2" charset="-122"/>
                <a:cs typeface="Times New Roman" panose="02020603050405020304" pitchFamily="18" charset="0"/>
              </a:rPr>
              <a:t>上</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帝的</a:t>
            </a:r>
            <a:r>
              <a:rPr lang="zh-CN" altLang="en-US" sz="2800" dirty="0">
                <a:latin typeface="Calibri" panose="020F0502020204030204" pitchFamily="34" charset="0"/>
                <a:ea typeface="SimSun" panose="02010600030101010101" pitchFamily="2" charset="-122"/>
                <a:cs typeface="Times New Roman" panose="02020603050405020304" pitchFamily="18" charset="0"/>
              </a:rPr>
              <a:t>儿</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女</a:t>
            </a:r>
            <a:r>
              <a:rPr lang="en-US" altLang="zh-CN" sz="2800" dirty="0">
                <a:latin typeface="Calibri" panose="020F0502020204030204" pitchFamily="34" charset="0"/>
                <a:ea typeface="SimSun" panose="02010600030101010101" pitchFamily="2" charset="-122"/>
                <a:cs typeface="Times New Roman" panose="02020603050405020304" pitchFamily="18" charset="0"/>
              </a:rPr>
              <a:t>.</a:t>
            </a:r>
            <a:endParaRPr lang="en-US" sz="2800" dirty="0" smtClean="0">
              <a:effectLst/>
              <a:latin typeface="Calibri" panose="020F0502020204030204" pitchFamily="34" charset="0"/>
              <a:ea typeface="SimSun" panose="02010600030101010101" pitchFamily="2" charset="-122"/>
              <a:cs typeface="Times New Roman" panose="02020603050405020304" pitchFamily="18" charset="0"/>
            </a:endParaRPr>
          </a:p>
          <a:p>
            <a:pPr marL="514350" marR="0" lvl="0" indent="-514350">
              <a:lnSpc>
                <a:spcPct val="107000"/>
              </a:lnSpc>
              <a:spcBef>
                <a:spcPts val="0"/>
              </a:spcBef>
              <a:spcAft>
                <a:spcPts val="0"/>
              </a:spcAft>
              <a:buFont typeface="+mj-lt"/>
              <a:buAutoNum type="arabicPeriod"/>
            </a:pP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成为神在基督里造成的至贵的艺术品，有用的器皿，为神服事，行善，</a:t>
            </a:r>
            <a:r>
              <a:rPr lang="zh-CN" altLang="en-US" sz="2800" dirty="0" smtClean="0">
                <a:effectLst/>
                <a:latin typeface="Calibri" panose="020F0502020204030204" pitchFamily="34" charset="0"/>
                <a:ea typeface="SimSun" panose="02010600030101010101" pitchFamily="2" charset="-122"/>
                <a:cs typeface="Times New Roman" panose="02020603050405020304" pitchFamily="18" charset="0"/>
              </a:rPr>
              <a:t>有</a:t>
            </a:r>
            <a:r>
              <a:rPr lang="zh-CN" sz="2800" u="sng" dirty="0" smtClean="0">
                <a:effectLst/>
                <a:latin typeface="Calibri" panose="020F0502020204030204" pitchFamily="34" charset="0"/>
                <a:ea typeface="SimSun" panose="02010600030101010101" pitchFamily="2" charset="-122"/>
                <a:cs typeface="Times New Roman" panose="02020603050405020304" pitchFamily="18" charset="0"/>
              </a:rPr>
              <a:t>好行为</a:t>
            </a: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a:t>
            </a:r>
            <a:endParaRPr lang="en-US" sz="2800" dirty="0" smtClean="0">
              <a:effectLst/>
              <a:latin typeface="Calibri" panose="020F0502020204030204" pitchFamily="34" charset="0"/>
              <a:ea typeface="SimSun" panose="02010600030101010101" pitchFamily="2" charset="-122"/>
              <a:cs typeface="Times New Roman" panose="02020603050405020304" pitchFamily="18" charset="0"/>
            </a:endParaRPr>
          </a:p>
          <a:p>
            <a:pPr marL="514350" marR="0" lvl="0" indent="-514350">
              <a:lnSpc>
                <a:spcPct val="107000"/>
              </a:lnSpc>
              <a:spcBef>
                <a:spcPts val="0"/>
              </a:spcBef>
              <a:spcAft>
                <a:spcPts val="800"/>
              </a:spcAft>
              <a:buFont typeface="+mj-lt"/>
              <a:buAutoNum type="arabicPeriod"/>
            </a:pPr>
            <a:r>
              <a:rPr lang="zh-CN" altLang="en-US" sz="2800" u="sng" dirty="0">
                <a:latin typeface="Calibri" panose="020F0502020204030204" pitchFamily="34" charset="0"/>
                <a:ea typeface="SimSun" panose="02010600030101010101" pitchFamily="2" charset="-122"/>
                <a:cs typeface="Times New Roman" panose="02020603050405020304" pitchFamily="18" charset="0"/>
              </a:rPr>
              <a:t>得奖</a:t>
            </a:r>
            <a:r>
              <a:rPr lang="zh-CN" altLang="en-US" sz="2800" u="sng" dirty="0" smtClean="0">
                <a:latin typeface="Calibri" panose="020F0502020204030204" pitchFamily="34" charset="0"/>
                <a:ea typeface="SimSun" panose="02010600030101010101" pitchFamily="2" charset="-122"/>
                <a:cs typeface="Times New Roman" panose="02020603050405020304" pitchFamily="18" charset="0"/>
              </a:rPr>
              <a:t>赏</a:t>
            </a:r>
            <a:r>
              <a:rPr lang="zh-CN" altLang="en-US" sz="2800" dirty="0" smtClean="0">
                <a:latin typeface="Calibri" panose="020F0502020204030204" pitchFamily="34" charset="0"/>
                <a:ea typeface="SimSun" panose="02010600030101010101" pitchFamily="2" charset="-122"/>
                <a:cs typeface="Times New Roman" panose="02020603050405020304" pitchFamily="18" charset="0"/>
              </a:rPr>
              <a:t>。得着</a:t>
            </a: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神为我们预备的极其丰富的冠冕和奖赏，成为神的荣耀，与主基督耶稣同</a:t>
            </a:r>
            <a:r>
              <a:rPr lang="zh-CN" altLang="en-US" sz="2800" dirty="0" smtClean="0">
                <a:effectLst/>
                <a:latin typeface="Calibri" panose="020F0502020204030204" pitchFamily="34" charset="0"/>
                <a:ea typeface="SimSun" panose="02010600030101010101" pitchFamily="2" charset="-122"/>
                <a:cs typeface="Times New Roman" panose="02020603050405020304" pitchFamily="18" charset="0"/>
              </a:rPr>
              <a:t>享</a:t>
            </a:r>
            <a:r>
              <a:rPr lang="zh-CN" sz="2800" dirty="0" smtClean="0">
                <a:effectLst/>
                <a:latin typeface="Calibri" panose="020F0502020204030204" pitchFamily="34" charset="0"/>
                <a:ea typeface="SimSun" panose="02010600030101010101" pitchFamily="2" charset="-122"/>
                <a:cs typeface="Times New Roman" panose="02020603050405020304" pitchFamily="18" charset="0"/>
              </a:rPr>
              <a:t>荣耀。</a:t>
            </a:r>
            <a:endParaRPr lang="en-US" sz="28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2" name="TextBox 1"/>
          <p:cNvSpPr txBox="1"/>
          <p:nvPr/>
        </p:nvSpPr>
        <p:spPr>
          <a:xfrm>
            <a:off x="2623458" y="4648200"/>
            <a:ext cx="4570482" cy="646331"/>
          </a:xfrm>
          <a:prstGeom prst="rect">
            <a:avLst/>
          </a:prstGeom>
          <a:noFill/>
        </p:spPr>
        <p:txBody>
          <a:bodyPr wrap="none" rtlCol="0">
            <a:spAutoFit/>
          </a:bodyPr>
          <a:lstStyle/>
          <a:p>
            <a:r>
              <a:rPr lang="zh-CN" altLang="en-US" sz="3600" dirty="0" smtClean="0">
                <a:latin typeface="+mn-ea"/>
              </a:rPr>
              <a:t>荣耀</a:t>
            </a:r>
            <a:r>
              <a:rPr lang="en-US" altLang="zh-CN" sz="3600" dirty="0" smtClean="0">
                <a:latin typeface="+mn-ea"/>
              </a:rPr>
              <a:t>!</a:t>
            </a:r>
            <a:r>
              <a:rPr lang="zh-CN" altLang="en-US" sz="3600" dirty="0" smtClean="0">
                <a:latin typeface="+mn-ea"/>
              </a:rPr>
              <a:t> 荣</a:t>
            </a:r>
            <a:r>
              <a:rPr lang="zh-CN" altLang="en-US" sz="3600" dirty="0">
                <a:latin typeface="+mn-ea"/>
              </a:rPr>
              <a:t>耀</a:t>
            </a:r>
            <a:r>
              <a:rPr lang="en-US" altLang="zh-CN" sz="3600" dirty="0" smtClean="0">
                <a:latin typeface="+mn-ea"/>
              </a:rPr>
              <a:t>!</a:t>
            </a:r>
            <a:r>
              <a:rPr lang="zh-CN" altLang="en-US" sz="3600" dirty="0" smtClean="0">
                <a:latin typeface="+mn-ea"/>
              </a:rPr>
              <a:t> 荣</a:t>
            </a:r>
            <a:r>
              <a:rPr lang="zh-CN" altLang="en-US" sz="3600" dirty="0">
                <a:latin typeface="+mn-ea"/>
              </a:rPr>
              <a:t>耀</a:t>
            </a:r>
            <a:r>
              <a:rPr lang="en-US" altLang="zh-CN" sz="3600" dirty="0">
                <a:latin typeface="+mn-ea"/>
              </a:rPr>
              <a:t>!</a:t>
            </a:r>
            <a:r>
              <a:rPr lang="zh-CN" altLang="en-US" sz="3600" dirty="0">
                <a:latin typeface="+mn-ea"/>
              </a:rPr>
              <a:t> </a:t>
            </a:r>
            <a:r>
              <a:rPr lang="zh-CN" altLang="en-US" sz="3600" dirty="0" smtClean="0">
                <a:latin typeface="+mn-ea"/>
              </a:rPr>
              <a:t> </a:t>
            </a:r>
            <a:endParaRPr lang="en-US" sz="3600" dirty="0">
              <a:latin typeface="+mn-ea"/>
            </a:endParaRPr>
          </a:p>
        </p:txBody>
      </p:sp>
    </p:spTree>
    <p:extLst>
      <p:ext uri="{BB962C8B-B14F-4D97-AF65-F5344CB8AC3E}">
        <p14:creationId xmlns:p14="http://schemas.microsoft.com/office/powerpoint/2010/main" val="31245247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2599</TotalTime>
  <Words>1418</Words>
  <Application>Microsoft Office PowerPoint</Application>
  <PresentationFormat>On-screen Show (4:3)</PresentationFormat>
  <Paragraphs>152</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得救与好行为</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得救与好行为</dc:title>
  <dc:creator>Manny Ma</dc:creator>
  <cp:lastModifiedBy>BCCC</cp:lastModifiedBy>
  <cp:revision>52</cp:revision>
  <cp:lastPrinted>2015-11-22T00:34:32Z</cp:lastPrinted>
  <dcterms:created xsi:type="dcterms:W3CDTF">2015-11-15T03:43:11Z</dcterms:created>
  <dcterms:modified xsi:type="dcterms:W3CDTF">2015-11-22T17:26:05Z</dcterms:modified>
</cp:coreProperties>
</file>