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  <p:sldMasterId id="2147483672" r:id="rId2"/>
  </p:sldMasterIdLst>
  <p:notesMasterIdLst>
    <p:notesMasterId r:id="rId16"/>
  </p:notesMasterIdLst>
  <p:handoutMasterIdLst>
    <p:handoutMasterId r:id="rId17"/>
  </p:handoutMasterIdLst>
  <p:sldIdLst>
    <p:sldId id="305" r:id="rId3"/>
    <p:sldId id="306" r:id="rId4"/>
    <p:sldId id="371" r:id="rId5"/>
    <p:sldId id="372" r:id="rId6"/>
    <p:sldId id="373" r:id="rId7"/>
    <p:sldId id="374" r:id="rId8"/>
    <p:sldId id="375" r:id="rId9"/>
    <p:sldId id="382" r:id="rId10"/>
    <p:sldId id="383" r:id="rId11"/>
    <p:sldId id="384" r:id="rId12"/>
    <p:sldId id="385" r:id="rId13"/>
    <p:sldId id="386" r:id="rId14"/>
    <p:sldId id="387" r:id="rId15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60"/>
  </p:normalViewPr>
  <p:slideViewPr>
    <p:cSldViewPr>
      <p:cViewPr varScale="1">
        <p:scale>
          <a:sx n="79" d="100"/>
          <a:sy n="79" d="100"/>
        </p:scale>
        <p:origin x="108" y="8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1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8960512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10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7041914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11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8815057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12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024719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13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590473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2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441152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253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DAF498C-4C90-479F-870E-22319D360228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9493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088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>
                <a:solidFill>
                  <a:prstClr val="black"/>
                </a:solidFill>
              </a:rPr>
              <a:pPr/>
              <a:t>5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8554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6370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2908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8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5650663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9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732122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按一下此處編輯母版標題樣式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按一下此處編輯母版副標題樣式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DF57E0-B4B8-4815-9715-E58A80D1C48C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E4CD38-7A23-4698-A696-697BFE444CCF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按一下此處編輯母版標題樣式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2016/2/20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以弗所書 </a:t>
            </a:r>
            <a:r>
              <a:rPr lang="en-US" altLang="zh-CN" sz="3600" b="1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Ephesians </a:t>
            </a:r>
            <a:r>
              <a:rPr lang="en-US" altLang="zh-CN" sz="3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2: 7】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</a:t>
            </a:r>
            <a:r>
              <a:rPr lang="zh-CN" altLang="en-US" sz="3600" b="1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要將他極豐富的恩典，就是他在基督耶穌裡向我們所施的恩慈，顯明給後來的世代看。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</a:rPr>
              <a:t>that </a:t>
            </a:r>
            <a:r>
              <a:rPr lang="en-US" altLang="zh-CN" sz="3600" b="1" dirty="0">
                <a:solidFill>
                  <a:schemeClr val="tx1"/>
                </a:solidFill>
              </a:rPr>
              <a:t>in the ages to come He might show the exceeding riches of His grace in His kindness toward us in Christ Jesus.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179388" y="116632"/>
            <a:ext cx="8785225" cy="6741367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27 </a:t>
            </a:r>
            <a:r>
              <a:rPr lang="zh-TW" altLang="zh-CN" sz="3600" b="1" dirty="0" smtClean="0">
                <a:ea typeface="黑体" panose="02010609060101010101" pitchFamily="49" charset="-122"/>
              </a:rPr>
              <a:t>那僕人的主人就動了慈心，把他釋放了，並且免了他的債。 </a:t>
            </a:r>
            <a:endParaRPr lang="zh-CN" altLang="zh-CN" sz="3600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 servant's master took pity on him, canceled the debt and let him go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</a:p>
          <a:p>
            <a:pPr algn="l"/>
            <a:endParaRPr lang="zh-CN" altLang="zh-CN" sz="3600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TW" sz="3600" b="1" dirty="0" smtClean="0">
                <a:ea typeface="黑体" panose="02010609060101010101" pitchFamily="49" charset="-122"/>
              </a:rPr>
              <a:t>28 </a:t>
            </a:r>
            <a:r>
              <a:rPr lang="zh-TW" altLang="zh-CN" sz="3600" b="1" dirty="0" smtClean="0">
                <a:ea typeface="黑体" panose="02010609060101010101" pitchFamily="49" charset="-122"/>
              </a:rPr>
              <a:t>那僕人出來，遇見他的一個同伴欠他十兩銀子，便揪著他，掐住他的喉嚨，說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:‘</a:t>
            </a:r>
            <a:r>
              <a:rPr lang="zh-TW" altLang="zh-CN" sz="3600" b="1" dirty="0" smtClean="0">
                <a:ea typeface="黑体" panose="02010609060101010101" pitchFamily="49" charset="-122"/>
              </a:rPr>
              <a:t>你把所欠的還我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!’ </a:t>
            </a:r>
            <a:endParaRPr lang="zh-CN" altLang="zh-CN" sz="3600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But when that servant went out, he found one of his fellow servants who owed him a hundred </a:t>
            </a:r>
            <a:r>
              <a:rPr lang="en-US" altLang="zh-CN" sz="3600" b="1" dirty="0" err="1" smtClean="0">
                <a:ea typeface="黑体" panose="02010609060101010101" pitchFamily="49" charset="-122"/>
              </a:rPr>
              <a:t>denarii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 He grabbed him and began to choke him. `Pay back what you owe me!' he demanded.</a:t>
            </a:r>
            <a:endParaRPr lang="zh-CN" altLang="zh-CN" sz="36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38099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29</a:t>
            </a:r>
            <a:r>
              <a:rPr lang="zh-TW" altLang="zh-CN" sz="3600" b="1" dirty="0" smtClean="0">
                <a:ea typeface="黑体" panose="02010609060101010101" pitchFamily="49" charset="-122"/>
              </a:rPr>
              <a:t>他的同伴就俯伏央求他，說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:‘</a:t>
            </a:r>
            <a:r>
              <a:rPr lang="zh-TW" altLang="zh-CN" sz="3600" b="1" dirty="0" smtClean="0">
                <a:ea typeface="黑体" panose="02010609060101010101" pitchFamily="49" charset="-122"/>
              </a:rPr>
              <a:t>寬容我吧，將來我必還清。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’</a:t>
            </a:r>
            <a:endParaRPr lang="zh-CN" altLang="zh-CN" sz="3600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His fellow servant fell to his knees and begged him, `Be patient with me, and I will pay you back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.'</a:t>
            </a:r>
          </a:p>
          <a:p>
            <a:pPr algn="l"/>
            <a:endParaRPr lang="zh-CN" altLang="zh-CN" sz="3600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30</a:t>
            </a:r>
            <a:r>
              <a:rPr lang="zh-TW" altLang="zh-CN" sz="3600" b="1" dirty="0" smtClean="0">
                <a:ea typeface="黑体" panose="02010609060101010101" pitchFamily="49" charset="-122"/>
              </a:rPr>
              <a:t>他不肯，竟去把他下在監裡，等他還了所欠的債。 </a:t>
            </a:r>
            <a:endParaRPr lang="zh-CN" altLang="zh-CN" sz="3600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But he refused. Instead, he went off and had the man thrown into prison until he could pay the debt.</a:t>
            </a:r>
          </a:p>
        </p:txBody>
      </p:sp>
    </p:spTree>
    <p:extLst>
      <p:ext uri="{BB962C8B-B14F-4D97-AF65-F5344CB8AC3E}">
        <p14:creationId xmlns:p14="http://schemas.microsoft.com/office/powerpoint/2010/main" val="3950159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31</a:t>
            </a:r>
            <a:r>
              <a:rPr lang="zh-TW" altLang="zh-CN" sz="3600" b="1" dirty="0" smtClean="0">
                <a:ea typeface="黑体" panose="02010609060101010101" pitchFamily="49" charset="-122"/>
              </a:rPr>
              <a:t>眾同伴看見他所作的事就甚憂愁，去把這事都告訴了主人。 </a:t>
            </a:r>
            <a:endParaRPr lang="zh-CN" altLang="zh-CN" sz="3600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When the other servants saw what had happened, they were greatly distressed and went and told their master everything that had happened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</a:p>
          <a:p>
            <a:pPr algn="l"/>
            <a:endParaRPr lang="zh-CN" altLang="zh-CN" sz="3600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32</a:t>
            </a:r>
            <a:r>
              <a:rPr lang="zh-TW" altLang="zh-CN" sz="3600" b="1" dirty="0" smtClean="0">
                <a:ea typeface="黑体" panose="02010609060101010101" pitchFamily="49" charset="-122"/>
              </a:rPr>
              <a:t>於是主人叫了他來，對他說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:‘</a:t>
            </a:r>
            <a:r>
              <a:rPr lang="zh-TW" altLang="zh-CN" sz="3600" b="1" dirty="0" smtClean="0">
                <a:ea typeface="黑体" panose="02010609060101010101" pitchFamily="49" charset="-122"/>
              </a:rPr>
              <a:t>你這惡奴才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!</a:t>
            </a:r>
            <a:r>
              <a:rPr lang="zh-TW" altLang="zh-CN" sz="3600" b="1" dirty="0" smtClean="0">
                <a:ea typeface="黑体" panose="02010609060101010101" pitchFamily="49" charset="-122"/>
              </a:rPr>
              <a:t>你央求我，我就把你所欠的都免了；</a:t>
            </a:r>
            <a:endParaRPr lang="zh-CN" altLang="zh-CN" sz="3600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Then the master called the servant in. `You wicked servant,' he said, `I canceled all that debt of yours because you begged me to.</a:t>
            </a:r>
            <a:endParaRPr lang="zh-CN" altLang="zh-CN" sz="3600" dirty="0" smtClean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8255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179388" y="1"/>
            <a:ext cx="8785225" cy="6669088"/>
          </a:xfrm>
        </p:spPr>
        <p:txBody>
          <a:bodyPr/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33</a:t>
            </a:r>
            <a:r>
              <a:rPr lang="zh-TW" altLang="zh-CN" sz="3600" b="1" dirty="0" smtClean="0">
                <a:ea typeface="黑体" panose="02010609060101010101" pitchFamily="49" charset="-122"/>
              </a:rPr>
              <a:t>你不應當憐恤你的同伴，象我憐恤你嗎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?’ </a:t>
            </a:r>
            <a:endParaRPr lang="zh-CN" altLang="zh-CN" sz="3600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Shouldn't you have had mercy on your fellow servant just as I had on you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?‘</a:t>
            </a:r>
          </a:p>
          <a:p>
            <a:pPr algn="l"/>
            <a:endParaRPr lang="zh-CN" altLang="zh-CN" sz="3600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34</a:t>
            </a:r>
            <a:r>
              <a:rPr lang="zh-TW" altLang="zh-CN" sz="3600" b="1" dirty="0" smtClean="0">
                <a:ea typeface="黑体" panose="02010609060101010101" pitchFamily="49" charset="-122"/>
              </a:rPr>
              <a:t>主人就大怒，把他交給掌刑的，等他還清了所欠的債。 </a:t>
            </a:r>
            <a:endParaRPr lang="zh-CN" altLang="zh-CN" sz="3600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In anger his master turned him over to the jailers to be tortured, until he should pay back all he owed.</a:t>
            </a:r>
            <a:endParaRPr lang="zh-CN" altLang="zh-CN" sz="3600" dirty="0" smtClean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52236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以弗所書</a:t>
            </a:r>
            <a:r>
              <a:rPr lang="en-US" altLang="zh-CN" sz="3600" b="1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Ephesians </a:t>
            </a:r>
            <a:r>
              <a:rPr lang="en-US" altLang="zh-CN" sz="3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2:8-9</a:t>
            </a:r>
            <a:r>
              <a:rPr lang="en-US" altLang="zh-CN" sz="3600" b="1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</a:p>
          <a:p>
            <a:pPr algn="l"/>
            <a:r>
              <a:rPr lang="zh-CN" altLang="en-US" sz="3600" b="1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你們得救是本乎恩，也因著信。這並不是出於自己，乃是　神所賜的；也不是出於行為，免得有人自誇。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</a:rPr>
              <a:t>For </a:t>
            </a:r>
            <a:r>
              <a:rPr lang="en-US" altLang="zh-CN" sz="3600" b="1" dirty="0">
                <a:solidFill>
                  <a:schemeClr val="tx1"/>
                </a:solidFill>
              </a:rPr>
              <a:t>by grace you have been saved through faith, and that not of yourselves; it is the gift of God, not of works, lest anyone should boast.</a:t>
            </a:r>
            <a:endParaRPr lang="en-US" altLang="zh-CN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副标题 2"/>
          <p:cNvSpPr>
            <a:spLocks noGrp="1"/>
          </p:cNvSpPr>
          <p:nvPr>
            <p:ph type="subTitle" idx="1"/>
          </p:nvPr>
        </p:nvSpPr>
        <p:spPr>
          <a:xfrm>
            <a:off x="179388" y="188913"/>
            <a:ext cx="8964612" cy="6480175"/>
          </a:xfrm>
        </p:spPr>
        <p:txBody>
          <a:bodyPr>
            <a:normAutofit/>
          </a:bodyPr>
          <a:lstStyle/>
          <a:p>
            <a:pPr algn="l" defTabSz="914400">
              <a:spcBef>
                <a:spcPct val="20000"/>
              </a:spcBef>
            </a:pPr>
            <a:r>
              <a:rPr lang="zh-TW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【路加福音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Luke 19:1-10</a:t>
            </a:r>
            <a:r>
              <a:rPr lang="zh-TW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endParaRPr lang="en-US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TW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耶穌進了耶利哥，正經過的時候，</a:t>
            </a:r>
            <a:endParaRPr lang="zh-CN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Jesus entered Jericho and was passing through.</a:t>
            </a:r>
            <a:endParaRPr lang="zh-CN" altLang="zh-CN" sz="3600" b="1" dirty="0">
              <a:ea typeface="黑体" panose="02010609060101010101" pitchFamily="49" charset="-122"/>
            </a:endParaRP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TW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有一個人名叫撒該，作稅吏長，是個財主。 </a:t>
            </a:r>
            <a:endParaRPr lang="zh-CN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A man was there by the name of </a:t>
            </a:r>
            <a:r>
              <a:rPr lang="en-US" altLang="zh-CN" sz="3600" b="1" dirty="0" err="1">
                <a:ea typeface="黑体" panose="02010609060101010101" pitchFamily="49" charset="-122"/>
              </a:rPr>
              <a:t>Zacchaeus</a:t>
            </a:r>
            <a:r>
              <a:rPr lang="en-US" altLang="zh-CN" sz="3600" b="1" dirty="0">
                <a:ea typeface="黑体" panose="02010609060101010101" pitchFamily="49" charset="-122"/>
              </a:rPr>
              <a:t>; he was a chief tax collector and was wealthy.</a:t>
            </a:r>
            <a:endParaRPr lang="zh-CN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2999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669087"/>
          </a:xfrm>
        </p:spPr>
        <p:txBody>
          <a:bodyPr>
            <a:normAutofit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3</a:t>
            </a:r>
            <a:r>
              <a:rPr lang="zh-TW" altLang="zh-CN" sz="3600" b="1" dirty="0">
                <a:ea typeface="黑体" panose="02010609060101010101" pitchFamily="49" charset="-122"/>
              </a:rPr>
              <a:t>他要看看耶穌是怎樣的人；只因人多，他的身量又矮，所以不得看見，</a:t>
            </a:r>
            <a:endParaRPr lang="zh-CN" altLang="zh-CN" sz="3600" b="1" dirty="0">
              <a:ea typeface="黑体" panose="02010609060101010101" pitchFamily="49" charset="-122"/>
            </a:endParaRP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He wanted to see who Jesus was, but being a short man he could not, because of the crowd.</a:t>
            </a:r>
            <a:endParaRPr lang="zh-CN" altLang="zh-CN" sz="3600" b="1" dirty="0">
              <a:ea typeface="黑体" panose="02010609060101010101" pitchFamily="49" charset="-122"/>
            </a:endParaRP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4</a:t>
            </a:r>
            <a:r>
              <a:rPr lang="zh-TW" altLang="zh-CN" sz="3600" b="1" dirty="0">
                <a:ea typeface="黑体" panose="02010609060101010101" pitchFamily="49" charset="-122"/>
              </a:rPr>
              <a:t>就跑到前頭，爬上桑樹，要看耶穌，因為耶穌必從那裡經過。</a:t>
            </a:r>
            <a:endParaRPr lang="zh-CN" altLang="zh-CN" sz="3600" b="1" dirty="0">
              <a:ea typeface="黑体" panose="02010609060101010101" pitchFamily="49" charset="-122"/>
            </a:endParaRP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So he ran ahead and climbed a sycamore-fig tree to see him, since Jesus was coming that way.</a:t>
            </a:r>
            <a:endParaRPr lang="zh-CN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23042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5</a:t>
            </a:r>
            <a:r>
              <a:rPr lang="zh-TW" altLang="zh-CN" sz="3600" b="1" dirty="0">
                <a:ea typeface="黑体" panose="02010609060101010101" pitchFamily="49" charset="-122"/>
              </a:rPr>
              <a:t>耶穌到了那裡，抬頭一看，對他說</a:t>
            </a:r>
            <a:r>
              <a:rPr lang="en-US" altLang="zh-CN" sz="3600" b="1" dirty="0">
                <a:ea typeface="黑体" panose="02010609060101010101" pitchFamily="49" charset="-122"/>
              </a:rPr>
              <a:t>:“</a:t>
            </a:r>
            <a:r>
              <a:rPr lang="zh-TW" altLang="zh-CN" sz="3600" b="1" dirty="0">
                <a:ea typeface="黑体" panose="02010609060101010101" pitchFamily="49" charset="-122"/>
              </a:rPr>
              <a:t>撒該，快下來</a:t>
            </a:r>
            <a:r>
              <a:rPr lang="en-US" altLang="zh-CN" sz="3600" b="1" dirty="0">
                <a:ea typeface="黑体" panose="02010609060101010101" pitchFamily="49" charset="-122"/>
              </a:rPr>
              <a:t>!</a:t>
            </a:r>
            <a:r>
              <a:rPr lang="zh-TW" altLang="zh-CN" sz="3600" b="1" dirty="0">
                <a:ea typeface="黑体" panose="02010609060101010101" pitchFamily="49" charset="-122"/>
              </a:rPr>
              <a:t>今天我必住在你家裡。</a:t>
            </a:r>
            <a:r>
              <a:rPr lang="en-US" altLang="zh-CN" sz="3600" b="1" dirty="0">
                <a:ea typeface="黑体" panose="02010609060101010101" pitchFamily="49" charset="-122"/>
              </a:rPr>
              <a:t>” </a:t>
            </a:r>
            <a:endParaRPr lang="zh-CN" altLang="zh-CN" sz="3600" b="1" dirty="0">
              <a:ea typeface="黑体" panose="02010609060101010101" pitchFamily="49" charset="-122"/>
            </a:endParaRP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When Jesus reached the spot, he looked up and said to him, '</a:t>
            </a:r>
            <a:r>
              <a:rPr lang="en-US" altLang="zh-CN" sz="3600" b="1" dirty="0" err="1">
                <a:ea typeface="黑体" panose="02010609060101010101" pitchFamily="49" charset="-122"/>
              </a:rPr>
              <a:t>Zacchaeus</a:t>
            </a:r>
            <a:r>
              <a:rPr lang="en-US" altLang="zh-CN" sz="3600" b="1" dirty="0">
                <a:ea typeface="黑体" panose="02010609060101010101" pitchFamily="49" charset="-122"/>
              </a:rPr>
              <a:t>, come down immediately. I must stay at your house today.'</a:t>
            </a:r>
            <a:endParaRPr lang="zh-CN" altLang="zh-CN" sz="3600" b="1" dirty="0">
              <a:ea typeface="黑体" panose="02010609060101010101" pitchFamily="49" charset="-122"/>
            </a:endParaRP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6</a:t>
            </a:r>
            <a:r>
              <a:rPr lang="zh-TW" altLang="zh-CN" sz="3600" b="1" dirty="0">
                <a:ea typeface="黑体" panose="02010609060101010101" pitchFamily="49" charset="-122"/>
              </a:rPr>
              <a:t>他就急忙下來，歡歡喜喜地接待耶穌。 </a:t>
            </a:r>
            <a:endParaRPr lang="zh-CN" altLang="zh-CN" sz="3600" b="1" dirty="0">
              <a:ea typeface="黑体" panose="02010609060101010101" pitchFamily="49" charset="-122"/>
            </a:endParaRP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So he came down at once and welcomed him gladly.</a:t>
            </a:r>
            <a:endParaRPr lang="zh-CN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30094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179388" y="188913"/>
            <a:ext cx="8785225" cy="6480175"/>
          </a:xfrm>
        </p:spPr>
        <p:txBody>
          <a:bodyPr>
            <a:noAutofit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7</a:t>
            </a:r>
            <a:r>
              <a:rPr lang="zh-TW" altLang="zh-CN" sz="3600" b="1" dirty="0">
                <a:ea typeface="黑体" panose="02010609060101010101" pitchFamily="49" charset="-122"/>
              </a:rPr>
              <a:t>眾人看見，都私下議論說</a:t>
            </a:r>
            <a:r>
              <a:rPr lang="en-US" altLang="zh-CN" sz="3600" b="1" dirty="0">
                <a:ea typeface="黑体" panose="02010609060101010101" pitchFamily="49" charset="-122"/>
              </a:rPr>
              <a:t>:“</a:t>
            </a:r>
            <a:r>
              <a:rPr lang="zh-TW" altLang="zh-CN" sz="3600" b="1" dirty="0">
                <a:ea typeface="黑体" panose="02010609060101010101" pitchFamily="49" charset="-122"/>
              </a:rPr>
              <a:t>他竟到罪人家裡去住宿。</a:t>
            </a:r>
            <a:r>
              <a:rPr lang="en-US" altLang="zh-CN" sz="3600" b="1" dirty="0">
                <a:ea typeface="黑体" panose="02010609060101010101" pitchFamily="49" charset="-122"/>
              </a:rPr>
              <a:t>” </a:t>
            </a:r>
            <a:endParaRPr lang="zh-CN" altLang="zh-CN" sz="3600" b="1" dirty="0">
              <a:ea typeface="黑体" panose="02010609060101010101" pitchFamily="49" charset="-122"/>
            </a:endParaRP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All the people saw this and began to mutter, 'He has gone to be the guest of a `sinner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.'‘</a:t>
            </a:r>
          </a:p>
          <a:p>
            <a:pPr algn="l" defTabSz="914400">
              <a:spcBef>
                <a:spcPct val="20000"/>
              </a:spcBef>
            </a:pPr>
            <a:endParaRPr lang="zh-CN" altLang="zh-CN" sz="3600" b="1" dirty="0">
              <a:ea typeface="黑体" panose="02010609060101010101" pitchFamily="49" charset="-122"/>
            </a:endParaRP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zh-TW" altLang="zh-CN" sz="3600" b="1" dirty="0">
                <a:ea typeface="黑体" panose="02010609060101010101" pitchFamily="49" charset="-122"/>
              </a:rPr>
              <a:t>撒該站著對主說</a:t>
            </a:r>
            <a:r>
              <a:rPr lang="en-US" altLang="zh-CN" sz="3600" b="1" dirty="0">
                <a:ea typeface="黑体" panose="02010609060101010101" pitchFamily="49" charset="-122"/>
              </a:rPr>
              <a:t>:“</a:t>
            </a:r>
            <a:r>
              <a:rPr lang="zh-TW" altLang="zh-CN" sz="3600" b="1" dirty="0">
                <a:ea typeface="黑体" panose="02010609060101010101" pitchFamily="49" charset="-122"/>
              </a:rPr>
              <a:t>主啊</a:t>
            </a:r>
            <a:r>
              <a:rPr lang="en-US" altLang="zh-CN" sz="3600" b="1" dirty="0">
                <a:ea typeface="黑体" panose="02010609060101010101" pitchFamily="49" charset="-122"/>
              </a:rPr>
              <a:t>!</a:t>
            </a:r>
            <a:r>
              <a:rPr lang="zh-TW" altLang="zh-CN" sz="3600" b="1" dirty="0">
                <a:ea typeface="黑体" panose="02010609060101010101" pitchFamily="49" charset="-122"/>
              </a:rPr>
              <a:t>我把所有的一半給窮人；我若訛詐了誰，就還他四倍。</a:t>
            </a:r>
            <a:r>
              <a:rPr lang="en-US" altLang="zh-CN" sz="3600" b="1" dirty="0">
                <a:ea typeface="黑体" panose="02010609060101010101" pitchFamily="49" charset="-122"/>
              </a:rPr>
              <a:t>” </a:t>
            </a:r>
            <a:endParaRPr lang="zh-CN" altLang="zh-CN" sz="3600" b="1" dirty="0">
              <a:ea typeface="黑体" panose="02010609060101010101" pitchFamily="49" charset="-122"/>
            </a:endParaRP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But </a:t>
            </a:r>
            <a:r>
              <a:rPr lang="en-US" altLang="zh-CN" sz="3600" b="1" dirty="0" err="1">
                <a:ea typeface="黑体" panose="02010609060101010101" pitchFamily="49" charset="-122"/>
              </a:rPr>
              <a:t>Zacchaeus</a:t>
            </a:r>
            <a:r>
              <a:rPr lang="en-US" altLang="zh-CN" sz="3600" b="1" dirty="0">
                <a:ea typeface="黑体" panose="02010609060101010101" pitchFamily="49" charset="-122"/>
              </a:rPr>
              <a:t> stood up and said to the Lord, 'Look, Lord! Here and now I give half of my possessions to the poor, and if I have cheated anybody out of anything, I will pay back four times the amount.'</a:t>
            </a:r>
            <a:endParaRPr lang="zh-CN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24898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9</a:t>
            </a:r>
            <a:r>
              <a:rPr lang="zh-TW" altLang="zh-CN" sz="3600" b="1" dirty="0" smtClean="0">
                <a:ea typeface="黑体" panose="02010609060101010101" pitchFamily="49" charset="-122"/>
              </a:rPr>
              <a:t>耶穌說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:“</a:t>
            </a:r>
            <a:r>
              <a:rPr lang="zh-TW" altLang="zh-CN" sz="3600" b="1" dirty="0" smtClean="0">
                <a:ea typeface="黑体" panose="02010609060101010101" pitchFamily="49" charset="-122"/>
              </a:rPr>
              <a:t>今天救恩到了這家，因為他也是亞伯拉罕的子孫。</a:t>
            </a:r>
            <a:endParaRPr lang="zh-CN" altLang="zh-CN" sz="3600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Jesus said to him, 'Today salvation has come to this house, because this man, too, is a son of Abraham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</a:p>
          <a:p>
            <a:pPr algn="l"/>
            <a:endParaRPr lang="zh-CN" altLang="zh-CN" sz="3600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10</a:t>
            </a:r>
            <a:r>
              <a:rPr lang="zh-TW" altLang="zh-CN" sz="3600" b="1" dirty="0" smtClean="0">
                <a:ea typeface="黑体" panose="02010609060101010101" pitchFamily="49" charset="-122"/>
              </a:rPr>
              <a:t>人子來，為要尋找拯救失喪的人。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”</a:t>
            </a:r>
            <a:r>
              <a:rPr lang="en-US" altLang="zh-CN" sz="3600" dirty="0" smtClean="0">
                <a:ea typeface="黑体" panose="02010609060101010101" pitchFamily="49" charset="-122"/>
              </a:rPr>
              <a:t> </a:t>
            </a:r>
            <a:endParaRPr lang="zh-CN" altLang="zh-CN" sz="3600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For the Son of Man came to seek and to save what was lost.'</a:t>
            </a:r>
            <a:endParaRPr lang="zh-CN" altLang="zh-CN" sz="34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15043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[</a:t>
            </a:r>
            <a:r>
              <a:rPr lang="zh-TW" altLang="zh-CN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18:23-35]</a:t>
            </a:r>
            <a:endParaRPr lang="zh-CN" altLang="zh-CN" sz="3600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23</a:t>
            </a:r>
            <a:r>
              <a:rPr lang="zh-TW" altLang="zh-CN" sz="3600" b="1" dirty="0" smtClean="0">
                <a:ea typeface="黑体" panose="02010609060101010101" pitchFamily="49" charset="-122"/>
              </a:rPr>
              <a:t>天國好象一個王要和他僕人算帳。 </a:t>
            </a:r>
            <a:endParaRPr lang="zh-CN" altLang="zh-CN" sz="3600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Therefore, the kingdom </a:t>
            </a:r>
            <a:endParaRPr lang="zh-CN" altLang="zh-CN" sz="3600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of heaven is like a king who wanted to settle accounts with his servants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</a:p>
          <a:p>
            <a:pPr algn="l"/>
            <a:endParaRPr lang="zh-CN" altLang="zh-CN" sz="3600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24</a:t>
            </a:r>
            <a:r>
              <a:rPr lang="zh-TW" altLang="zh-CN" sz="3600" b="1" dirty="0" smtClean="0">
                <a:ea typeface="黑体" panose="02010609060101010101" pitchFamily="49" charset="-122"/>
              </a:rPr>
              <a:t>才算的時候，有人帶了一個欠一千萬銀子的來。 </a:t>
            </a:r>
            <a:endParaRPr lang="zh-CN" altLang="zh-CN" sz="3600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As he began the settlement, a man who owed him ten thousand talents was brought to him.</a:t>
            </a:r>
            <a:endParaRPr lang="zh-CN" altLang="zh-CN" sz="36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398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366817"/>
            <a:ext cx="8785225" cy="6480175"/>
          </a:xfrm>
        </p:spPr>
        <p:txBody>
          <a:bodyPr/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25</a:t>
            </a:r>
            <a:r>
              <a:rPr lang="zh-TW" altLang="zh-CN" sz="3600" b="1" dirty="0" smtClean="0">
                <a:ea typeface="黑体" panose="02010609060101010101" pitchFamily="49" charset="-122"/>
              </a:rPr>
              <a:t>因為他沒有什麼償還之物，主人吩咐把他和他妻子兒女，並一切所有的都賣了償還。 </a:t>
            </a:r>
            <a:endParaRPr lang="zh-CN" altLang="zh-CN" sz="3600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Since he was not able to pay, the master ordered that he and his wife and his children and all that he had be sold to repay the debt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</a:p>
          <a:p>
            <a:pPr algn="l"/>
            <a:endParaRPr lang="zh-CN" altLang="zh-CN" sz="3600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26</a:t>
            </a:r>
            <a:r>
              <a:rPr lang="zh-TW" altLang="zh-CN" sz="3600" b="1" dirty="0" smtClean="0">
                <a:ea typeface="黑体" panose="02010609060101010101" pitchFamily="49" charset="-122"/>
              </a:rPr>
              <a:t>那僕人就俯伏拜他，說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:‘</a:t>
            </a:r>
            <a:r>
              <a:rPr lang="zh-TW" altLang="zh-CN" sz="3600" b="1" dirty="0" smtClean="0">
                <a:ea typeface="黑体" panose="02010609060101010101" pitchFamily="49" charset="-122"/>
              </a:rPr>
              <a:t>主啊，寬容我，將來我都要還清。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’</a:t>
            </a:r>
            <a:endParaRPr lang="zh-CN" altLang="zh-CN" sz="3600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 servant fell on his knees before him. `Be patient with me,' he begged, `and I will pay back everything.'</a:t>
            </a:r>
            <a:endParaRPr lang="zh-CN" altLang="zh-CN" sz="36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084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灰度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2695</TotalTime>
  <Words>1126</Words>
  <Application>Microsoft Office PowerPoint</Application>
  <PresentationFormat>全屏显示(4:3)</PresentationFormat>
  <Paragraphs>74</Paragraphs>
  <Slides>13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13</vt:i4>
      </vt:variant>
    </vt:vector>
  </HeadingPairs>
  <TitlesOfParts>
    <vt:vector size="21" baseType="lpstr">
      <vt:lpstr>新細明體</vt:lpstr>
      <vt:lpstr>黑体</vt:lpstr>
      <vt:lpstr>宋体</vt:lpstr>
      <vt:lpstr>Arial</vt:lpstr>
      <vt:lpstr>Calibri</vt:lpstr>
      <vt:lpstr>Calibri Light</vt:lpstr>
      <vt:lpstr>Office 主题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251</cp:revision>
  <dcterms:created xsi:type="dcterms:W3CDTF">2014-02-25T17:54:08Z</dcterms:created>
  <dcterms:modified xsi:type="dcterms:W3CDTF">2016-02-21T06:12:00Z</dcterms:modified>
</cp:coreProperties>
</file>