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4"/>
  </p:notesMasterIdLst>
  <p:handoutMasterIdLst>
    <p:handoutMasterId r:id="rId35"/>
  </p:handoutMasterIdLst>
  <p:sldIdLst>
    <p:sldId id="399" r:id="rId2"/>
    <p:sldId id="387" r:id="rId3"/>
    <p:sldId id="375" r:id="rId4"/>
    <p:sldId id="448" r:id="rId5"/>
    <p:sldId id="449" r:id="rId6"/>
    <p:sldId id="450" r:id="rId7"/>
    <p:sldId id="451" r:id="rId8"/>
    <p:sldId id="452" r:id="rId9"/>
    <p:sldId id="453" r:id="rId10"/>
    <p:sldId id="454" r:id="rId11"/>
    <p:sldId id="455" r:id="rId12"/>
    <p:sldId id="456" r:id="rId13"/>
    <p:sldId id="457" r:id="rId14"/>
    <p:sldId id="458" r:id="rId15"/>
    <p:sldId id="459" r:id="rId16"/>
    <p:sldId id="460" r:id="rId17"/>
    <p:sldId id="461" r:id="rId18"/>
    <p:sldId id="462" r:id="rId19"/>
    <p:sldId id="428" r:id="rId20"/>
    <p:sldId id="429" r:id="rId21"/>
    <p:sldId id="383" r:id="rId22"/>
    <p:sldId id="406" r:id="rId23"/>
    <p:sldId id="407" r:id="rId24"/>
    <p:sldId id="398" r:id="rId25"/>
    <p:sldId id="430" r:id="rId26"/>
    <p:sldId id="432" r:id="rId27"/>
    <p:sldId id="433" r:id="rId28"/>
    <p:sldId id="431" r:id="rId29"/>
    <p:sldId id="416" r:id="rId30"/>
    <p:sldId id="434" r:id="rId31"/>
    <p:sldId id="444" r:id="rId32"/>
    <p:sldId id="445"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110" y="57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2333804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3515069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3678936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1655433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3232090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1460011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28271519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1369354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1551690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20</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smtClean="0">
              <a:solidFill>
                <a:prstClr val="black"/>
              </a:solidFill>
            </a:endParaRPr>
          </a:p>
        </p:txBody>
      </p:sp>
    </p:spTree>
    <p:extLst>
      <p:ext uri="{BB962C8B-B14F-4D97-AF65-F5344CB8AC3E}">
        <p14:creationId xmlns:p14="http://schemas.microsoft.com/office/powerpoint/2010/main" val="41673778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smtClean="0">
              <a:solidFill>
                <a:prstClr val="black"/>
              </a:solidFill>
            </a:endParaRPr>
          </a:p>
        </p:txBody>
      </p:sp>
    </p:spTree>
    <p:extLst>
      <p:ext uri="{BB962C8B-B14F-4D97-AF65-F5344CB8AC3E}">
        <p14:creationId xmlns:p14="http://schemas.microsoft.com/office/powerpoint/2010/main" val="42033197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27</a:t>
            </a:fld>
            <a:endParaRPr lang="en-US" altLang="zh-CN" dirty="0" smtClean="0"/>
          </a:p>
        </p:txBody>
      </p:sp>
    </p:spTree>
    <p:extLst>
      <p:ext uri="{BB962C8B-B14F-4D97-AF65-F5344CB8AC3E}">
        <p14:creationId xmlns:p14="http://schemas.microsoft.com/office/powerpoint/2010/main" val="2113829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28</a:t>
            </a:fld>
            <a:endParaRPr lang="en-US" altLang="zh-CN" dirty="0" smtClean="0"/>
          </a:p>
        </p:txBody>
      </p:sp>
    </p:spTree>
    <p:extLst>
      <p:ext uri="{BB962C8B-B14F-4D97-AF65-F5344CB8AC3E}">
        <p14:creationId xmlns:p14="http://schemas.microsoft.com/office/powerpoint/2010/main" val="41080029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30</a:t>
            </a:fld>
            <a:endParaRPr lang="en-US" altLang="zh-CN" smtClean="0"/>
          </a:p>
        </p:txBody>
      </p:sp>
    </p:spTree>
    <p:extLst>
      <p:ext uri="{BB962C8B-B14F-4D97-AF65-F5344CB8AC3E}">
        <p14:creationId xmlns:p14="http://schemas.microsoft.com/office/powerpoint/2010/main" val="35060264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31</a:t>
            </a:fld>
            <a:endParaRPr lang="en-US" altLang="zh-CN" smtClean="0"/>
          </a:p>
        </p:txBody>
      </p:sp>
    </p:spTree>
    <p:extLst>
      <p:ext uri="{BB962C8B-B14F-4D97-AF65-F5344CB8AC3E}">
        <p14:creationId xmlns:p14="http://schemas.microsoft.com/office/powerpoint/2010/main" val="38674068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32</a:t>
            </a:fld>
            <a:endParaRPr lang="en-US" altLang="zh-CN" smtClean="0"/>
          </a:p>
        </p:txBody>
      </p:sp>
    </p:spTree>
    <p:extLst>
      <p:ext uri="{BB962C8B-B14F-4D97-AF65-F5344CB8AC3E}">
        <p14:creationId xmlns:p14="http://schemas.microsoft.com/office/powerpoint/2010/main" val="677525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2399589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969400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159148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2602147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2401833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1121577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2016/11/6</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24】</a:t>
            </a:r>
          </a:p>
          <a:p>
            <a:pPr algn="l"/>
            <a:r>
              <a:rPr lang="zh-CN" altLang="en-US" sz="3600" b="1" dirty="0" smtClean="0">
                <a:ea typeface="黑体" panose="02010609060101010101" pitchFamily="49" charset="-122"/>
              </a:rPr>
              <a:t>惟獨我的僕人迦勒，因他另有一個心志，專一跟從我，我就把他領進他所去過的那地；他的後裔也必得那地為業。</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because my servant Caleb has a different spirit and follows me wholeheartedly, I will bring him into the land he went to, and his descendants will inherit it.</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耶和華若喜悅我們，就必將我們領進那地，把地賜給我們，那地原是流奶與蜜之地。</a:t>
            </a: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the LORD delights in us, then He will bring us into this land and give it to us, "a land which flows with milk and honey.'</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但你們不可背叛耶和華，也不要怕那地的居民，因為他們是我們的食物，並且蔭庇他們的已經離開他們，有耶和華與我們同在，不要怕他們。” </a:t>
            </a:r>
          </a:p>
          <a:p>
            <a:pPr algn="l" defTabSz="914400">
              <a:spcBef>
                <a:spcPct val="20000"/>
              </a:spcBef>
            </a:pPr>
            <a:r>
              <a:rPr lang="en-US" altLang="zh-CN" sz="3600" b="1" dirty="0" smtClean="0">
                <a:ea typeface="黑体" panose="02010609060101010101" pitchFamily="49" charset="-122"/>
              </a:rPr>
              <a:t>Only </a:t>
            </a:r>
            <a:r>
              <a:rPr lang="en-US" altLang="zh-CN" sz="3600" b="1" dirty="0">
                <a:ea typeface="黑体" panose="02010609060101010101" pitchFamily="49" charset="-122"/>
              </a:rPr>
              <a:t>do not rebel against the LORD, nor fear the people of the land, for they are our bread; their protection has departed from them, and the LORD is with us. Do not fear them."</a:t>
            </a:r>
          </a:p>
        </p:txBody>
      </p:sp>
    </p:spTree>
    <p:extLst>
      <p:ext uri="{BB962C8B-B14F-4D97-AF65-F5344CB8AC3E}">
        <p14:creationId xmlns:p14="http://schemas.microsoft.com/office/powerpoint/2010/main" val="31050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但全會眾說：“拿石頭打死他們二人！”忽然，耶和華的榮光在會幕中向以色列眾人顯現。</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all the congregation said to stone them with stones. Now the glory of the LORD appeared in the tabernacle of meeting before all the children of Israel.</a:t>
            </a:r>
          </a:p>
          <a:p>
            <a:pPr algn="l" defTabSz="914400">
              <a:spcBef>
                <a:spcPct val="20000"/>
              </a:spcBef>
            </a:pP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耶和華說：“我照著你的話赦免了他們。</a:t>
            </a:r>
            <a:r>
              <a:rPr lang="en-US" altLang="zh-CN" sz="3600" b="1" dirty="0" smtClean="0">
                <a:ea typeface="黑体" panose="02010609060101010101" pitchFamily="49" charset="-122"/>
              </a:rPr>
              <a:t>Then </a:t>
            </a:r>
            <a:r>
              <a:rPr lang="en-US" altLang="zh-CN" sz="3600" b="1" dirty="0">
                <a:ea typeface="黑体" panose="02010609060101010101" pitchFamily="49" charset="-122"/>
              </a:rPr>
              <a:t>the LORD said: "I have pardoned, according to your word;</a:t>
            </a:r>
          </a:p>
        </p:txBody>
      </p:sp>
    </p:spTree>
    <p:extLst>
      <p:ext uri="{BB962C8B-B14F-4D97-AF65-F5344CB8AC3E}">
        <p14:creationId xmlns:p14="http://schemas.microsoft.com/office/powerpoint/2010/main" val="246952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21</a:t>
            </a:r>
            <a:r>
              <a:rPr lang="zh-CN" altLang="en-US" sz="3600" b="1" dirty="0" smtClean="0">
                <a:ea typeface="黑体" panose="02010609060101010101" pitchFamily="49" charset="-122"/>
              </a:rPr>
              <a:t>然我指著我的永生起誓，遍地要被我的榮耀充滿。</a:t>
            </a:r>
            <a:r>
              <a:rPr lang="en-US" altLang="zh-CN" sz="3600" b="1" dirty="0" smtClean="0">
                <a:ea typeface="黑体" panose="02010609060101010101" pitchFamily="49" charset="-122"/>
              </a:rPr>
              <a:t>but </a:t>
            </a:r>
            <a:r>
              <a:rPr lang="en-US" altLang="zh-CN" sz="3600" b="1" dirty="0">
                <a:ea typeface="黑体" panose="02010609060101010101" pitchFamily="49" charset="-122"/>
              </a:rPr>
              <a:t>truly, as I live, all the earth shall be filled with the glory of the LORD--</a:t>
            </a:r>
          </a:p>
          <a:p>
            <a:pPr algn="l" defTabSz="914400">
              <a:spcBef>
                <a:spcPct val="20000"/>
              </a:spcBef>
            </a:pPr>
            <a:r>
              <a:rPr lang="en-US" altLang="zh-CN" sz="3600" b="1" dirty="0" smtClean="0">
                <a:ea typeface="黑体" panose="02010609060101010101" pitchFamily="49" charset="-122"/>
              </a:rPr>
              <a:t>22</a:t>
            </a:r>
            <a:r>
              <a:rPr lang="zh-CN" altLang="en-US" sz="3600" b="1" dirty="0" smtClean="0">
                <a:ea typeface="黑体" panose="02010609060101010101" pitchFamily="49" charset="-122"/>
              </a:rPr>
              <a:t>這些人雖看見我的榮耀和我在埃及與曠野所行的神跡，仍然試探我這十次，不聽從我的話，</a:t>
            </a:r>
            <a:r>
              <a:rPr lang="en-US" altLang="zh-CN" sz="3600" b="1" dirty="0" smtClean="0">
                <a:ea typeface="黑体" panose="02010609060101010101" pitchFamily="49" charset="-122"/>
              </a:rPr>
              <a:t>because </a:t>
            </a:r>
            <a:r>
              <a:rPr lang="en-US" altLang="zh-CN" sz="3600" b="1" dirty="0">
                <a:ea typeface="黑体" panose="02010609060101010101" pitchFamily="49" charset="-122"/>
              </a:rPr>
              <a:t>all these men who have seen My glory and the signs which I did in Egypt and in the wilderness, and have put Me to the test now these ten times, and have not heeded My voice,</a:t>
            </a:r>
          </a:p>
        </p:txBody>
      </p:sp>
    </p:spTree>
    <p:extLst>
      <p:ext uri="{BB962C8B-B14F-4D97-AF65-F5344CB8AC3E}">
        <p14:creationId xmlns:p14="http://schemas.microsoft.com/office/powerpoint/2010/main" val="3139169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23</a:t>
            </a:r>
            <a:r>
              <a:rPr lang="zh-CN" altLang="en-US" sz="3600" b="1" dirty="0" smtClean="0">
                <a:ea typeface="黑体" panose="02010609060101010101" pitchFamily="49" charset="-122"/>
              </a:rPr>
              <a:t>他們斷不得看見我向他們的祖宗所起誓應許之地。凡藐視我的，一個也不得看見；</a:t>
            </a:r>
            <a:r>
              <a:rPr lang="en-US" altLang="zh-CN" sz="3600" b="1" dirty="0" smtClean="0">
                <a:ea typeface="黑体" panose="02010609060101010101" pitchFamily="49" charset="-122"/>
              </a:rPr>
              <a:t>they </a:t>
            </a:r>
            <a:r>
              <a:rPr lang="en-US" altLang="zh-CN" sz="3600" b="1" dirty="0">
                <a:ea typeface="黑体" panose="02010609060101010101" pitchFamily="49" charset="-122"/>
              </a:rPr>
              <a:t>certainly shall not see the land of which I swore to their fathers, nor shall any of those who rejected Me see it.</a:t>
            </a:r>
          </a:p>
          <a:p>
            <a:pPr algn="l" defTabSz="914400">
              <a:spcBef>
                <a:spcPct val="20000"/>
              </a:spcBef>
            </a:pPr>
            <a:r>
              <a:rPr lang="en-US" altLang="zh-CN" sz="3600" b="1" dirty="0" smtClean="0">
                <a:ea typeface="黑体" panose="02010609060101010101" pitchFamily="49" charset="-122"/>
              </a:rPr>
              <a:t>24</a:t>
            </a:r>
            <a:r>
              <a:rPr lang="zh-CN" altLang="en-US" sz="3600" b="1" dirty="0" smtClean="0">
                <a:ea typeface="黑体" panose="02010609060101010101" pitchFamily="49" charset="-122"/>
              </a:rPr>
              <a:t>惟獨我的僕人迦勒，因他另有一個心志，專一跟從我，我就把他領進他所去過的那地；他的後裔也必得那地為業。</a:t>
            </a:r>
            <a:r>
              <a:rPr lang="en-US" altLang="zh-CN" sz="3600" b="1" dirty="0" smtClean="0">
                <a:ea typeface="黑体" panose="02010609060101010101" pitchFamily="49" charset="-122"/>
              </a:rPr>
              <a:t>But </a:t>
            </a:r>
            <a:r>
              <a:rPr lang="en-US" altLang="zh-CN" sz="3600" b="1" dirty="0">
                <a:ea typeface="黑体" panose="02010609060101010101" pitchFamily="49" charset="-122"/>
              </a:rPr>
              <a:t>My servant Caleb, because he has a different spirit in him and has followed Me fully, I will bring into the land where he went, and his descendants shall inherit it.</a:t>
            </a:r>
          </a:p>
        </p:txBody>
      </p:sp>
    </p:spTree>
    <p:extLst>
      <p:ext uri="{BB962C8B-B14F-4D97-AF65-F5344CB8AC3E}">
        <p14:creationId xmlns:p14="http://schemas.microsoft.com/office/powerpoint/2010/main" val="386274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25</a:t>
            </a:r>
            <a:r>
              <a:rPr lang="zh-CN" altLang="en-US" sz="3600" b="1" dirty="0" smtClean="0">
                <a:ea typeface="黑体" panose="02010609060101010101" pitchFamily="49" charset="-122"/>
              </a:rPr>
              <a:t>亞瑪力人和迦南人住在谷中，明天你們要轉回，從紅海的路往曠野去。”</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the Amalekites and the Canaanites dwell in the valley; tomorrow turn and move out into the wilderness by the Way of the Red Sea."</a:t>
            </a:r>
          </a:p>
          <a:p>
            <a:pPr algn="l" defTabSz="914400">
              <a:spcBef>
                <a:spcPct val="20000"/>
              </a:spcBef>
            </a:pPr>
            <a:r>
              <a:rPr lang="en-US" altLang="zh-CN" sz="3600" b="1" dirty="0" smtClean="0">
                <a:ea typeface="黑体" panose="02010609060101010101" pitchFamily="49" charset="-122"/>
              </a:rPr>
              <a:t>26</a:t>
            </a:r>
            <a:r>
              <a:rPr lang="zh-CN" altLang="en-US" sz="3600" b="1" dirty="0" smtClean="0">
                <a:ea typeface="黑体" panose="02010609060101010101" pitchFamily="49" charset="-122"/>
              </a:rPr>
              <a:t>耶和華對摩西、亞倫說：</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 LORD spoke to Moses and Aaron, saying,</a:t>
            </a:r>
          </a:p>
        </p:txBody>
      </p:sp>
    </p:spTree>
    <p:extLst>
      <p:ext uri="{BB962C8B-B14F-4D97-AF65-F5344CB8AC3E}">
        <p14:creationId xmlns:p14="http://schemas.microsoft.com/office/powerpoint/2010/main" val="2215509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27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這惡會眾向我發怨言，我忍耐他們要到幾時呢？以色列人向我所發的怨言，我都聽見了。</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How long shall I bear with this evil congregation who complain against Me? I have heard the complaints which the children of Israel make against Me.</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你們告訴他們，耶和華說：‘我指著我的永生起誓：我必要照你們達到我耳中的話待你們。</a:t>
            </a:r>
          </a:p>
          <a:p>
            <a:pPr algn="l" defTabSz="914400">
              <a:spcBef>
                <a:spcPct val="20000"/>
              </a:spcBef>
            </a:pPr>
            <a:r>
              <a:rPr lang="en-US" altLang="zh-CN" sz="3600" b="1" dirty="0" smtClean="0">
                <a:ea typeface="黑体" panose="02010609060101010101" pitchFamily="49" charset="-122"/>
              </a:rPr>
              <a:t>Say </a:t>
            </a:r>
            <a:r>
              <a:rPr lang="en-US" altLang="zh-CN" sz="3600" b="1" dirty="0">
                <a:ea typeface="黑体" panose="02010609060101010101" pitchFamily="49" charset="-122"/>
              </a:rPr>
              <a:t>to them, "As I live,' says the LORD, "just as you have spoken in My hearing, so I will do to you:</a:t>
            </a:r>
          </a:p>
        </p:txBody>
      </p:sp>
    </p:spTree>
    <p:extLst>
      <p:ext uri="{BB962C8B-B14F-4D97-AF65-F5344CB8AC3E}">
        <p14:creationId xmlns:p14="http://schemas.microsoft.com/office/powerpoint/2010/main" val="3732829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你們的屍首必倒在這曠野，並且你們中間凡被數點、從二十歲以外向我發怨言的，</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carcasses of you who have complained against Me shall fall in this wilderness, all of you who were numbered, according to your entire number, from twenty years old and above.</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必不得進我起誓應許叫你們住的那地；惟有耶孚尼的兒子迦勒和嫩的兒子約書亞才能進去。</a:t>
            </a:r>
          </a:p>
          <a:p>
            <a:pPr algn="l" defTabSz="914400">
              <a:spcBef>
                <a:spcPct val="20000"/>
              </a:spcBef>
            </a:pPr>
            <a:r>
              <a:rPr lang="en-US" altLang="zh-CN" sz="3600" b="1" dirty="0" smtClean="0">
                <a:ea typeface="黑体" panose="02010609060101010101" pitchFamily="49" charset="-122"/>
              </a:rPr>
              <a:t>Except </a:t>
            </a:r>
            <a:r>
              <a:rPr lang="en-US" altLang="zh-CN" sz="3600" b="1" dirty="0">
                <a:ea typeface="黑体" panose="02010609060101010101" pitchFamily="49" charset="-122"/>
              </a:rPr>
              <a:t>for Caleb the son of </a:t>
            </a:r>
            <a:r>
              <a:rPr lang="en-US" altLang="zh-CN" sz="3600" b="1" dirty="0" err="1">
                <a:ea typeface="黑体" panose="02010609060101010101" pitchFamily="49" charset="-122"/>
              </a:rPr>
              <a:t>Jephunneh</a:t>
            </a:r>
            <a:r>
              <a:rPr lang="en-US" altLang="zh-CN" sz="3600" b="1" dirty="0">
                <a:ea typeface="黑体" panose="02010609060101010101" pitchFamily="49" charset="-122"/>
              </a:rPr>
              <a:t> and Joshua the son of Nun, you shall by no means enter the land which I swore I would make you dwell in.</a:t>
            </a:r>
          </a:p>
        </p:txBody>
      </p:sp>
    </p:spTree>
    <p:extLst>
      <p:ext uri="{BB962C8B-B14F-4D97-AF65-F5344CB8AC3E}">
        <p14:creationId xmlns:p14="http://schemas.microsoft.com/office/powerpoint/2010/main" val="3382925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31</a:t>
            </a:r>
            <a:r>
              <a:rPr lang="zh-CN" altLang="en-US" sz="3600" b="1" dirty="0" smtClean="0">
                <a:ea typeface="黑体" panose="02010609060101010101" pitchFamily="49" charset="-122"/>
              </a:rPr>
              <a:t>但你們的婦人孩子，就是你們所說要被擄掠的，我必把他們領進去，他們就得知你們所厭棄的那地。</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your little ones, whom you said would be victims, I will bring in, and they shall know the land which you have despised.</a:t>
            </a:r>
          </a:p>
          <a:p>
            <a:pPr algn="l" defTabSz="914400">
              <a:spcBef>
                <a:spcPct val="20000"/>
              </a:spcBef>
            </a:pPr>
            <a:r>
              <a:rPr lang="en-US" altLang="zh-CN" sz="3600" b="1" dirty="0" smtClean="0">
                <a:ea typeface="黑体" panose="02010609060101010101" pitchFamily="49" charset="-122"/>
              </a:rPr>
              <a:t>32</a:t>
            </a:r>
            <a:r>
              <a:rPr lang="zh-CN" altLang="en-US" sz="3600" b="1" dirty="0" smtClean="0">
                <a:ea typeface="黑体" panose="02010609060101010101" pitchFamily="49" charset="-122"/>
              </a:rPr>
              <a:t>至於你們，你們的屍首必倒在這曠野。</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as for you, your carcasses shall fall in this wilderness.</a:t>
            </a:r>
          </a:p>
        </p:txBody>
      </p:sp>
    </p:spTree>
    <p:extLst>
      <p:ext uri="{BB962C8B-B14F-4D97-AF65-F5344CB8AC3E}">
        <p14:creationId xmlns:p14="http://schemas.microsoft.com/office/powerpoint/2010/main" val="1471386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你們的兒女必在曠野飄流四十年，擔當你們淫行的罪，直到你們的屍首在曠野消滅。</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your sons shall be shepherds in the wilderness forty years, and bear the brunt of your infidelity, until your carcasses are consumed in the wilderness.</a:t>
            </a:r>
          </a:p>
          <a:p>
            <a:pPr algn="l" defTabSz="914400">
              <a:spcBef>
                <a:spcPct val="20000"/>
              </a:spcBef>
            </a:pPr>
            <a:r>
              <a:rPr lang="en-US" altLang="zh-CN" sz="3600" b="1" dirty="0" smtClean="0">
                <a:ea typeface="黑体" panose="02010609060101010101" pitchFamily="49" charset="-122"/>
              </a:rPr>
              <a:t>34</a:t>
            </a:r>
            <a:r>
              <a:rPr lang="zh-CN" altLang="en-US" sz="3600" b="1" dirty="0" smtClean="0">
                <a:ea typeface="黑体" panose="02010609060101010101" pitchFamily="49" charset="-122"/>
              </a:rPr>
              <a:t>按你們窺探那地的四十日，一年頂一日；你們要擔當罪孽四十年，就知道我與你們疏遠了。</a:t>
            </a:r>
          </a:p>
          <a:p>
            <a:pPr algn="l" defTabSz="914400">
              <a:spcBef>
                <a:spcPct val="20000"/>
              </a:spcBef>
            </a:pPr>
            <a:r>
              <a:rPr lang="en-US" altLang="zh-CN" sz="3600" b="1" dirty="0" smtClean="0">
                <a:ea typeface="黑体" panose="02010609060101010101" pitchFamily="49" charset="-122"/>
              </a:rPr>
              <a:t>According </a:t>
            </a:r>
            <a:r>
              <a:rPr lang="en-US" altLang="zh-CN" sz="3600" b="1" dirty="0">
                <a:ea typeface="黑体" panose="02010609060101010101" pitchFamily="49" charset="-122"/>
              </a:rPr>
              <a:t>to the number of the days in which you spied out the land, forty days, for each day you shall bear your guilt one year, namely forty years, and you shall know My rejection.</a:t>
            </a:r>
          </a:p>
        </p:txBody>
      </p:sp>
    </p:spTree>
    <p:extLst>
      <p:ext uri="{BB962C8B-B14F-4D97-AF65-F5344CB8AC3E}">
        <p14:creationId xmlns:p14="http://schemas.microsoft.com/office/powerpoint/2010/main" val="1480850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35</a:t>
            </a:r>
            <a:r>
              <a:rPr lang="zh-CN" altLang="en-US" sz="3600" b="1" dirty="0" smtClean="0">
                <a:ea typeface="黑体" panose="02010609060101010101" pitchFamily="49" charset="-122"/>
              </a:rPr>
              <a:t>我耶和華說過，我總要這樣待這一切聚集敵我的惡會眾，他們必在這曠野消滅，在這裡死亡。’”</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the LORD have spoken this. I will surely do so to all this evil congregation who are gathered together against Me. In this wilderness they shall be consumed, and there they shall die."'</a:t>
            </a:r>
          </a:p>
          <a:p>
            <a:pPr algn="l"/>
            <a:r>
              <a:rPr lang="en-US" altLang="zh-CN" sz="3600" b="1" dirty="0" smtClean="0">
                <a:ea typeface="黑体" panose="02010609060101010101" pitchFamily="49" charset="-122"/>
              </a:rPr>
              <a:t>36</a:t>
            </a:r>
            <a:r>
              <a:rPr lang="zh-CN" altLang="en-US" sz="3600" b="1" dirty="0" smtClean="0">
                <a:ea typeface="黑体" panose="02010609060101010101" pitchFamily="49" charset="-122"/>
              </a:rPr>
              <a:t>摩西所打發窺探那地的人回來，報那地的惡信，叫全會眾向摩西發怨言，</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men whom Moses sent to spy out the land, who returned and made all the congregation complain against him by bringing a bad report of the land,</a:t>
            </a:r>
          </a:p>
        </p:txBody>
      </p:sp>
    </p:spTree>
    <p:extLst>
      <p:ext uri="{BB962C8B-B14F-4D97-AF65-F5344CB8AC3E}">
        <p14:creationId xmlns:p14="http://schemas.microsoft.com/office/powerpoint/2010/main" val="35194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25-33</a:t>
            </a:r>
            <a:r>
              <a:rPr lang="zh-CN" altLang="en-US" sz="3600" b="1" dirty="0">
                <a:ea typeface="黑体" panose="02010609060101010101" pitchFamily="49" charset="-122"/>
              </a:rPr>
              <a:t>；</a:t>
            </a:r>
            <a:r>
              <a:rPr lang="en-US" altLang="zh-CN" sz="3600" b="1" dirty="0">
                <a:ea typeface="黑体" panose="02010609060101010101" pitchFamily="49" charset="-122"/>
              </a:rPr>
              <a:t>14:1-10】</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過了四十天，他們窺探那地才回來。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they returned from spying out the land after forty days.</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到了巴蘭曠野的加低斯，見摩西、亞倫並以色列的全會眾，回報摩西、亞倫並全會眾，又把那地的果子給他們看。</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they departed and came back to Moses and Aaron and all the congregation of the children of Israel in the Wilderness of </a:t>
            </a:r>
            <a:r>
              <a:rPr lang="en-US" altLang="zh-CN" sz="3600" b="1" dirty="0" err="1">
                <a:ea typeface="黑体" panose="02010609060101010101" pitchFamily="49" charset="-122"/>
              </a:rPr>
              <a:t>Paran</a:t>
            </a:r>
            <a:r>
              <a:rPr lang="en-US" altLang="zh-CN" sz="3600" b="1" dirty="0">
                <a:ea typeface="黑体" panose="02010609060101010101" pitchFamily="49" charset="-122"/>
              </a:rPr>
              <a:t>, at Kadesh; they brought back word to them and to all the congregation, and showed them the fruit of the land.</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這些報惡信的人都遭瘟疫，死在耶和華面前。</a:t>
            </a:r>
          </a:p>
          <a:p>
            <a:pPr algn="l"/>
            <a:r>
              <a:rPr lang="en-US" altLang="zh-CN" sz="3600" b="1" dirty="0" smtClean="0">
                <a:ea typeface="黑体" panose="02010609060101010101" pitchFamily="49" charset="-122"/>
              </a:rPr>
              <a:t>those </a:t>
            </a:r>
            <a:r>
              <a:rPr lang="en-US" altLang="zh-CN" sz="3600" b="1" dirty="0">
                <a:ea typeface="黑体" panose="02010609060101010101" pitchFamily="49" charset="-122"/>
              </a:rPr>
              <a:t>very men who brought the evil report about the land, died by the plague before the LORD.</a:t>
            </a:r>
          </a:p>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其中惟有嫩的兒子約書亞和耶孚尼的兒子迦勒仍然存活。</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Joshua the son of Nun and Caleb the son of </a:t>
            </a:r>
            <a:r>
              <a:rPr lang="en-US" altLang="zh-CN" sz="3600" b="1" dirty="0" err="1">
                <a:ea typeface="黑体" panose="02010609060101010101" pitchFamily="49" charset="-122"/>
              </a:rPr>
              <a:t>Jephunneh</a:t>
            </a:r>
            <a:r>
              <a:rPr lang="en-US" altLang="zh-CN" sz="3600" b="1" dirty="0">
                <a:ea typeface="黑体" panose="02010609060101010101" pitchFamily="49" charset="-122"/>
              </a:rPr>
              <a:t> remained alive, of the men who went to spy out the land.</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a:ea typeface="黑体" panose="02010609060101010101" pitchFamily="49" charset="-122"/>
              </a:rPr>
              <a:t>13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你們要進窄門。因為引到滅亡，那門是寬的，路是大的，進去的人也多；</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Enter by the narrow gate; for wide is the gate and broad is the way that leads to destruction, and there are many who go in by it.</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引到永生，那門是窄的，路是小的，找著的人也少。” </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narrow is the gate and difficult is the way which leads to life, and there are few who find it.</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7-10】</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對以色列全會眾說：“我們所窺探經過之地是極美之地。</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they spoke to all the congregation of the children of Israel, saying: "The land we passed through to spy out is an exceedingly good land.</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耶和華若喜悅我們，就必將我們領進那地，把地賜給我們，那地原是流奶與蜜之地。</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the LORD delights in us, then He will bring us into this land and give it to us, "a land which flows with milk and honey.'</a:t>
            </a:r>
          </a:p>
        </p:txBody>
      </p:sp>
    </p:spTree>
    <p:extLst>
      <p:ext uri="{BB962C8B-B14F-4D97-AF65-F5344CB8AC3E}">
        <p14:creationId xmlns:p14="http://schemas.microsoft.com/office/powerpoint/2010/main" val="4127088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但你們不可背叛耶和華，也不要怕那地的居民，因為他們是我們的食物，並且蔭庇他們的已經離開他們，有耶和華與我們同在，不要怕他們。” </a:t>
            </a:r>
          </a:p>
          <a:p>
            <a:pPr algn="l"/>
            <a:r>
              <a:rPr lang="en-US" altLang="zh-CN" sz="3600" b="1" dirty="0" smtClean="0">
                <a:ea typeface="黑体" panose="02010609060101010101" pitchFamily="49" charset="-122"/>
              </a:rPr>
              <a:t>Only </a:t>
            </a:r>
            <a:r>
              <a:rPr lang="en-US" altLang="zh-CN" sz="3600" b="1" dirty="0">
                <a:ea typeface="黑体" panose="02010609060101010101" pitchFamily="49" charset="-122"/>
              </a:rPr>
              <a:t>do not rebel against the LORD, nor fear the people of the land, for they are our bread; their protection has departed from them, and the LORD is with us. Do not fear them."</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但全會眾說：“拿石頭打死他們二人！”忽然，耶和華的榮光在會幕中向以色列眾人顯現。</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all the congregation said to stone them with stones. Now the glory of the LORD appeared in the tabernacle of meeting before all the children of Israel.</a:t>
            </a:r>
          </a:p>
        </p:txBody>
      </p:sp>
    </p:spTree>
    <p:extLst>
      <p:ext uri="{BB962C8B-B14F-4D97-AF65-F5344CB8AC3E}">
        <p14:creationId xmlns:p14="http://schemas.microsoft.com/office/powerpoint/2010/main" val="572827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3:12】</a:t>
            </a:r>
          </a:p>
          <a:p>
            <a:pPr algn="l"/>
            <a:r>
              <a:rPr lang="zh-CN" altLang="en-US" sz="3600" b="1" dirty="0" smtClean="0">
                <a:ea typeface="黑体" panose="02010609060101010101" pitchFamily="49" charset="-122"/>
              </a:rPr>
              <a:t>不但如此，凡立志在基督耶穌裡敬虔度日的，也都要受逼迫。</a:t>
            </a:r>
          </a:p>
          <a:p>
            <a:pPr algn="l"/>
            <a:r>
              <a:rPr lang="en-US" altLang="zh-CN" sz="3600" b="1" dirty="0" smtClean="0">
                <a:ea typeface="黑体" panose="02010609060101010101" pitchFamily="49" charset="-122"/>
              </a:rPr>
              <a:t>Yes</a:t>
            </a:r>
            <a:r>
              <a:rPr lang="en-US" altLang="zh-CN" sz="3600" b="1" dirty="0">
                <a:ea typeface="黑体" panose="02010609060101010101" pitchFamily="49" charset="-122"/>
              </a:rPr>
              <a:t>, and all who desire to live godly in Christ Jesus will suffer persecution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加拉太書</a:t>
            </a:r>
            <a:r>
              <a:rPr lang="en-US" altLang="zh-CN" sz="3600" b="1" dirty="0" smtClean="0">
                <a:ea typeface="黑体" panose="02010609060101010101" pitchFamily="49" charset="-122"/>
              </a:rPr>
              <a:t>Galatians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10】</a:t>
            </a:r>
          </a:p>
          <a:p>
            <a:pPr algn="l"/>
            <a:r>
              <a:rPr lang="zh-CN" altLang="en-US" sz="3600" b="1" dirty="0" smtClean="0">
                <a:ea typeface="黑体" panose="02010609060101010101" pitchFamily="49" charset="-122"/>
              </a:rPr>
              <a:t>我現在是要得人的心呢，還是要得　神的心呢？我豈是討人的喜歡嗎？若仍舊討人的喜歡，我就不是基督的僕人了。</a:t>
            </a:r>
          </a:p>
          <a:p>
            <a:pPr algn="l"/>
            <a:r>
              <a:rPr lang="en-US" altLang="zh-CN" sz="3600" b="1" dirty="0" smtClean="0">
                <a:ea typeface="黑体" panose="02010609060101010101" pitchFamily="49" charset="-122"/>
              </a:rPr>
              <a:t>Am </a:t>
            </a:r>
            <a:r>
              <a:rPr lang="en-US" altLang="zh-CN" sz="3600" b="1" dirty="0">
                <a:ea typeface="黑体" panose="02010609060101010101" pitchFamily="49" charset="-122"/>
              </a:rPr>
              <a:t>I now trying to win the approval of men, or of God? Or am I trying to please men? If I were still trying to please men, I would not be a servant of Christ.</a:t>
            </a:r>
          </a:p>
        </p:txBody>
      </p:sp>
    </p:spTree>
    <p:extLst>
      <p:ext uri="{BB962C8B-B14F-4D97-AF65-F5344CB8AC3E}">
        <p14:creationId xmlns:p14="http://schemas.microsoft.com/office/powerpoint/2010/main" val="3464486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6-12】</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那時猶大人來到吉甲見約書亞，有基尼洗族耶孚尼的兒子迦勒對約書亞說：“耶和華在加低斯巴尼亞指著我與你對神人摩西所說的話，你都知道了。</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men of Judah approached Joshua at Gilgal, and Caleb son of </a:t>
            </a:r>
            <a:r>
              <a:rPr lang="en-US" altLang="zh-CN" sz="3600" b="1" dirty="0" err="1">
                <a:ea typeface="黑体" panose="02010609060101010101" pitchFamily="49" charset="-122"/>
              </a:rPr>
              <a:t>Jephunneh</a:t>
            </a:r>
            <a:r>
              <a:rPr lang="en-US" altLang="zh-CN" sz="3600" b="1" dirty="0">
                <a:ea typeface="黑体" panose="02010609060101010101" pitchFamily="49" charset="-122"/>
              </a:rPr>
              <a:t> the </a:t>
            </a:r>
            <a:r>
              <a:rPr lang="en-US" altLang="zh-CN" sz="3600" b="1" dirty="0" err="1">
                <a:ea typeface="黑体" panose="02010609060101010101" pitchFamily="49" charset="-122"/>
              </a:rPr>
              <a:t>Kenizzite</a:t>
            </a:r>
            <a:r>
              <a:rPr lang="en-US" altLang="zh-CN" sz="3600" b="1" dirty="0">
                <a:ea typeface="黑体" panose="02010609060101010101" pitchFamily="49" charset="-122"/>
              </a:rPr>
              <a:t> said to him, "You know what the Lord said to Moses the man of God at Kadesh </a:t>
            </a:r>
            <a:r>
              <a:rPr lang="en-US" altLang="zh-CN" sz="3600" b="1" dirty="0" err="1">
                <a:ea typeface="黑体" panose="02010609060101010101" pitchFamily="49" charset="-122"/>
              </a:rPr>
              <a:t>Barnea</a:t>
            </a:r>
            <a:r>
              <a:rPr lang="en-US" altLang="zh-CN" sz="3600" b="1" dirty="0">
                <a:ea typeface="黑体" panose="02010609060101010101" pitchFamily="49" charset="-122"/>
              </a:rPr>
              <a:t> about you and me.</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耶和華的僕人摩西，從加低斯巴尼亞打發我窺探這地，那時我正四十歲，我按著心意回報他。</a:t>
            </a:r>
            <a:r>
              <a:rPr lang="en-US" altLang="zh-CN" sz="3600" b="1" dirty="0" smtClean="0">
                <a:ea typeface="黑体" panose="02010609060101010101" pitchFamily="49" charset="-122"/>
              </a:rPr>
              <a:t>I </a:t>
            </a:r>
            <a:r>
              <a:rPr lang="en-US" altLang="zh-CN" sz="3600" b="1" dirty="0">
                <a:ea typeface="黑体" panose="02010609060101010101" pitchFamily="49" charset="-122"/>
              </a:rPr>
              <a:t>was forty years old when Moses the servant of the Lord sent me from Kadesh </a:t>
            </a:r>
            <a:r>
              <a:rPr lang="en-US" altLang="zh-CN" sz="3600" b="1" dirty="0" err="1">
                <a:ea typeface="黑体" panose="02010609060101010101" pitchFamily="49" charset="-122"/>
              </a:rPr>
              <a:t>Barnea</a:t>
            </a:r>
            <a:r>
              <a:rPr lang="en-US" altLang="zh-CN" sz="3600" b="1" dirty="0">
                <a:ea typeface="黑体" panose="02010609060101010101" pitchFamily="49" charset="-122"/>
              </a:rPr>
              <a:t> to explore the land. And I brought him back a report according to my convictions,</a:t>
            </a:r>
          </a:p>
        </p:txBody>
      </p:sp>
    </p:spTree>
    <p:extLst>
      <p:ext uri="{BB962C8B-B14F-4D97-AF65-F5344CB8AC3E}">
        <p14:creationId xmlns:p14="http://schemas.microsoft.com/office/powerpoint/2010/main" val="4241346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然而同我上去的眾弟兄使百姓的心消化，但我專心跟從耶和華我的　神。</a:t>
            </a:r>
            <a:r>
              <a:rPr lang="en-US" altLang="zh-CN" sz="3600" b="1" dirty="0" smtClean="0">
                <a:ea typeface="黑体" panose="02010609060101010101" pitchFamily="49" charset="-122"/>
              </a:rPr>
              <a:t>but </a:t>
            </a:r>
            <a:r>
              <a:rPr lang="en-US" altLang="zh-CN" sz="3600" b="1" dirty="0">
                <a:ea typeface="黑体" panose="02010609060101010101" pitchFamily="49" charset="-122"/>
              </a:rPr>
              <a:t>my brothers who went up with me made the hearts of the people melt with fear. I, however, followed the Lord my God wholeheartedly.</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當日摩西起誓說：‘你腳所踏之地，定要歸你和你的子孫永遠為業，因為你專心跟從耶和華我的　神。’</a:t>
            </a:r>
            <a:r>
              <a:rPr lang="en-US" altLang="zh-CN" sz="3600" b="1" dirty="0" smtClean="0">
                <a:ea typeface="黑体" panose="02010609060101010101" pitchFamily="49" charset="-122"/>
              </a:rPr>
              <a:t>So </a:t>
            </a:r>
            <a:r>
              <a:rPr lang="en-US" altLang="zh-CN" sz="3600" b="1" dirty="0">
                <a:ea typeface="黑体" panose="02010609060101010101" pitchFamily="49" charset="-122"/>
              </a:rPr>
              <a:t>on that day Moses swore to me, 'The land on which your feet have walked will be your inheritance and that of your children forever, because you have followed the Lord my God wholeheartedly.'</a:t>
            </a:r>
          </a:p>
        </p:txBody>
      </p:sp>
    </p:spTree>
    <p:extLst>
      <p:ext uri="{BB962C8B-B14F-4D97-AF65-F5344CB8AC3E}">
        <p14:creationId xmlns:p14="http://schemas.microsoft.com/office/powerpoint/2010/main" val="28879722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自從耶和華對摩西說這話的時候，耶和華照他所應許的，使我存活這四十五年，其間以色列人在曠野行走。看哪，現今我八十五歲了，      </a:t>
            </a:r>
            <a:r>
              <a:rPr lang="en-US" altLang="zh-CN" sz="3600" b="1" dirty="0" smtClean="0">
                <a:ea typeface="黑体" panose="02010609060101010101" pitchFamily="49" charset="-122"/>
              </a:rPr>
              <a:t>Now </a:t>
            </a:r>
            <a:r>
              <a:rPr lang="en-US" altLang="zh-CN" sz="3600" b="1" dirty="0">
                <a:ea typeface="黑体" panose="02010609060101010101" pitchFamily="49" charset="-122"/>
              </a:rPr>
              <a:t>then, just as the Lord promised, he has kept me alive for forty-five years since the time he said this to Moses, while Israel moved about in the desert. So here I am today, eighty-five years old!</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我還是強壯，像摩西打發我去的那天一樣。無論是爭戰、是出入，我的力量那時如何，現在還是如何。   </a:t>
            </a:r>
            <a:r>
              <a:rPr lang="en-US" altLang="zh-CN" sz="3600" b="1" dirty="0" smtClean="0">
                <a:ea typeface="黑体" panose="02010609060101010101" pitchFamily="49" charset="-122"/>
              </a:rPr>
              <a:t>I </a:t>
            </a:r>
            <a:r>
              <a:rPr lang="en-US" altLang="zh-CN" sz="3600" b="1" dirty="0">
                <a:ea typeface="黑体" panose="02010609060101010101" pitchFamily="49" charset="-122"/>
              </a:rPr>
              <a:t>am still as strong today as the day Moses sent me out; I'm just as vigorous to go out to battle now as I was then.</a:t>
            </a:r>
          </a:p>
        </p:txBody>
      </p:sp>
    </p:spTree>
    <p:extLst>
      <p:ext uri="{BB962C8B-B14F-4D97-AF65-F5344CB8AC3E}">
        <p14:creationId xmlns:p14="http://schemas.microsoft.com/office/powerpoint/2010/main" val="16892103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400" b="1" dirty="0" smtClean="0">
                <a:ea typeface="黑体" panose="02010609060101010101" pitchFamily="49" charset="-122"/>
              </a:rPr>
              <a:t>12</a:t>
            </a:r>
            <a:r>
              <a:rPr lang="zh-CN" altLang="en-US" sz="3400" b="1" dirty="0" smtClean="0">
                <a:ea typeface="黑体" panose="02010609060101010101" pitchFamily="49" charset="-122"/>
              </a:rPr>
              <a:t>求你將耶和華那日應許我的這山地給我，那裡有亞衲族人，並寬大堅固的城，你也曾聽見了。或者耶和華照他所應許的與我同在，我就把他們趕出去。”</a:t>
            </a:r>
          </a:p>
          <a:p>
            <a:pPr algn="l"/>
            <a:r>
              <a:rPr lang="en-US" altLang="zh-CN" sz="3400" b="1" dirty="0" smtClean="0">
                <a:ea typeface="黑体" panose="02010609060101010101" pitchFamily="49" charset="-122"/>
              </a:rPr>
              <a:t>Now </a:t>
            </a:r>
            <a:r>
              <a:rPr lang="en-US" altLang="zh-CN" sz="3400" b="1" dirty="0">
                <a:ea typeface="黑体" panose="02010609060101010101" pitchFamily="49" charset="-122"/>
              </a:rPr>
              <a:t>give me this hill country that the Lord promised me that day. You yourself heard then that the </a:t>
            </a:r>
            <a:r>
              <a:rPr lang="en-US" altLang="zh-CN" sz="3400" b="1" dirty="0" err="1">
                <a:ea typeface="黑体" panose="02010609060101010101" pitchFamily="49" charset="-122"/>
              </a:rPr>
              <a:t>Anakites</a:t>
            </a:r>
            <a:r>
              <a:rPr lang="en-US" altLang="zh-CN" sz="3400" b="1" dirty="0">
                <a:ea typeface="黑体" panose="02010609060101010101" pitchFamily="49" charset="-122"/>
              </a:rPr>
              <a:t> were there and their cities were large and fortified, but, the Lord helping me, I will drive them out just as he said."</a:t>
            </a:r>
          </a:p>
        </p:txBody>
      </p:sp>
    </p:spTree>
    <p:extLst>
      <p:ext uri="{BB962C8B-B14F-4D97-AF65-F5344CB8AC3E}">
        <p14:creationId xmlns:p14="http://schemas.microsoft.com/office/powerpoint/2010/main" val="28075461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9】</a:t>
            </a:r>
          </a:p>
          <a:p>
            <a:pPr algn="l"/>
            <a:r>
              <a:rPr lang="zh-CN" altLang="en-US" sz="3600" b="1" dirty="0" smtClean="0">
                <a:ea typeface="黑体" panose="02010609060101010101" pitchFamily="49" charset="-122"/>
              </a:rPr>
              <a:t>但你們不可背叛耶和華，也不要怕那地的居民，因為他們是我們的食物，並且蔭庇他們的已經離開他們，有耶和華與我們同在，不要怕他們。”</a:t>
            </a:r>
          </a:p>
          <a:p>
            <a:pPr algn="l"/>
            <a:r>
              <a:rPr lang="en-US" altLang="zh-CN" sz="3600" b="1" dirty="0" smtClean="0">
                <a:ea typeface="黑体" panose="02010609060101010101" pitchFamily="49" charset="-122"/>
              </a:rPr>
              <a:t>Only </a:t>
            </a:r>
            <a:r>
              <a:rPr lang="en-US" altLang="zh-CN" sz="3600" b="1" dirty="0">
                <a:ea typeface="黑体" panose="02010609060101010101" pitchFamily="49" charset="-122"/>
              </a:rPr>
              <a:t>do not rebel against the LORD, nor fear the people of the land, for they are our bread; their protection has departed from them, and the LORD is with us. Do not fear them."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52706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27</a:t>
            </a:r>
            <a:r>
              <a:rPr lang="zh-CN" altLang="en-US" sz="3600" b="1" dirty="0" smtClean="0">
                <a:ea typeface="黑体" panose="02010609060101010101" pitchFamily="49" charset="-122"/>
              </a:rPr>
              <a:t>又告訴摩西說：“我們到了你所打發我們去的那地，果然是流奶與蜜之地，這就是那地的果子。</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they told him, and said: "We went to the land where you sent us. It truly flows with milk and honey, and this is its fruit.</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然而住那地的民強壯，城邑也堅固寬大，並且我們在那裡看見了亞衲族的人。</a:t>
            </a:r>
          </a:p>
          <a:p>
            <a:pPr algn="l" defTabSz="914400">
              <a:spcBef>
                <a:spcPct val="20000"/>
              </a:spcBef>
            </a:pPr>
            <a:r>
              <a:rPr lang="en-US" altLang="zh-CN" sz="3600" b="1" dirty="0" smtClean="0">
                <a:ea typeface="黑体" panose="02010609060101010101" pitchFamily="49" charset="-122"/>
              </a:rPr>
              <a:t>Nevertheless </a:t>
            </a:r>
            <a:r>
              <a:rPr lang="en-US" altLang="zh-CN" sz="3600" b="1" dirty="0">
                <a:ea typeface="黑体" panose="02010609060101010101" pitchFamily="49" charset="-122"/>
              </a:rPr>
              <a:t>the people who dwell in the land are strong; the cities are fortified and very large; moreover we saw the descendants of </a:t>
            </a:r>
            <a:r>
              <a:rPr lang="en-US" altLang="zh-CN" sz="3600" b="1" dirty="0" err="1">
                <a:ea typeface="黑体" panose="02010609060101010101" pitchFamily="49" charset="-122"/>
              </a:rPr>
              <a:t>Anak</a:t>
            </a:r>
            <a:r>
              <a:rPr lang="en-US" altLang="zh-CN" sz="3600" b="1" dirty="0">
                <a:ea typeface="黑体" panose="02010609060101010101" pitchFamily="49" charset="-122"/>
              </a:rPr>
              <a:t> there.</a:t>
            </a:r>
          </a:p>
        </p:txBody>
      </p:sp>
    </p:spTree>
    <p:extLst>
      <p:ext uri="{BB962C8B-B14F-4D97-AF65-F5344CB8AC3E}">
        <p14:creationId xmlns:p14="http://schemas.microsoft.com/office/powerpoint/2010/main" val="2115043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22-24】</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這些人雖看見我的榮耀和我在埃及與曠野所行的神跡，仍然試探我這十次，不聽從我的話，</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all these men who have seen My glory and the signs which I did in Egypt and in the wilderness, and have put Me to the test now these ten times, and have not heeded My voice,</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他們斷不得看見我向他們的祖宗所起誓應許之地。凡藐視我的，一個也不得看見；</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certainly shall not see the land of which I swore to their fathers, nor shall any of those who rejected Me see 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21241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22-24】</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惟獨我的僕人迦勒，因他另有一個心志，專一跟從我，我就把他領進他所去過的那地；他的後裔也必得那地為業。</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My servant Caleb, because he has a different spirit in him and has followed Me fully, I will bring into the land where he went, and his descendants shall inherit 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68990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8:31-32】</a:t>
            </a:r>
          </a:p>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既是這樣，還有什麼說的呢？　神若幫助我們，誰能敵擋我們呢？</a:t>
            </a:r>
          </a:p>
          <a:p>
            <a:pPr algn="l"/>
            <a:r>
              <a:rPr lang="en-US" altLang="zh-CN" sz="3600" b="1" dirty="0" smtClean="0">
                <a:ea typeface="黑体" panose="02010609060101010101" pitchFamily="49" charset="-122"/>
              </a:rPr>
              <a:t>What </a:t>
            </a:r>
            <a:r>
              <a:rPr lang="en-US" altLang="zh-CN" sz="3600" b="1" dirty="0">
                <a:ea typeface="黑体" panose="02010609060101010101" pitchFamily="49" charset="-122"/>
              </a:rPr>
              <a:t>then shall we say to these things? If God is for us, who can be against us?</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　神既不愛惜自己的兒子為我們眾人舍了，豈不也把萬物和他一同白白的賜給我們嗎？</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who did not spare His own Son, but delivered Him up for us all, how shall He not with Him also freely give us all things?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03917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亞瑪力人住在南地；赫人、耶布斯人、亞摩利人住在山地；迦南人住在海邊，並約旦河旁。” </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Amalekites dwell in the land of the South; the Hittites, the </a:t>
            </a:r>
            <a:r>
              <a:rPr lang="en-US" altLang="zh-CN" sz="3600" b="1" dirty="0" err="1">
                <a:ea typeface="黑体" panose="02010609060101010101" pitchFamily="49" charset="-122"/>
              </a:rPr>
              <a:t>Jebusites</a:t>
            </a:r>
            <a:r>
              <a:rPr lang="en-US" altLang="zh-CN" sz="3600" b="1" dirty="0">
                <a:ea typeface="黑体" panose="02010609060101010101" pitchFamily="49" charset="-122"/>
              </a:rPr>
              <a:t>, and the Amorites dwell in the mountains; and the Canaanites dwell by the sea and along the banks of the Jordan."</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迦勒在摩西面前安撫百姓，說：“我們立刻上去得那地吧！我們足能得勝。” </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Caleb quieted the people before Moses, and said, "Let us go up at once and take possession, for we are well able to overcome it."</a:t>
            </a:r>
          </a:p>
        </p:txBody>
      </p:sp>
    </p:spTree>
    <p:extLst>
      <p:ext uri="{BB962C8B-B14F-4D97-AF65-F5344CB8AC3E}">
        <p14:creationId xmlns:p14="http://schemas.microsoft.com/office/powerpoint/2010/main" val="4225262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a:bodyPr>
          <a:lstStyle/>
          <a:p>
            <a:pPr algn="l" defTabSz="914400">
              <a:spcBef>
                <a:spcPct val="20000"/>
              </a:spcBef>
            </a:pPr>
            <a:r>
              <a:rPr lang="en-US" altLang="zh-CN" sz="3600" b="1" dirty="0" smtClean="0">
                <a:ea typeface="黑体" panose="02010609060101010101" pitchFamily="49" charset="-122"/>
              </a:rPr>
              <a:t>31</a:t>
            </a:r>
            <a:r>
              <a:rPr lang="zh-CN" altLang="en-US" sz="3600" b="1" dirty="0" smtClean="0">
                <a:ea typeface="黑体" panose="02010609060101010101" pitchFamily="49" charset="-122"/>
              </a:rPr>
              <a:t>但那些和他同去的人說：“我們不能上去攻擊那民，因為他們比我們強壯。” </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the men who had gone up with him said, "We are not able to go up against the people, for they are stronger than we."</a:t>
            </a:r>
          </a:p>
          <a:p>
            <a:pPr algn="l" defTabSz="914400">
              <a:spcBef>
                <a:spcPct val="20000"/>
              </a:spcBef>
            </a:pPr>
            <a:r>
              <a:rPr lang="en-US" altLang="zh-CN" sz="3600" b="1" dirty="0" smtClean="0">
                <a:ea typeface="黑体" panose="02010609060101010101" pitchFamily="49" charset="-122"/>
              </a:rPr>
              <a:t>32</a:t>
            </a:r>
            <a:r>
              <a:rPr lang="zh-CN" altLang="en-US" sz="3600" b="1" dirty="0" smtClean="0">
                <a:ea typeface="黑体" panose="02010609060101010101" pitchFamily="49" charset="-122"/>
              </a:rPr>
              <a:t>探子中有人論到所窺探之地，向以色列人報惡信，說：“我們所窺探經過之地，是吞吃居民之地，我們在那裡所看見的人民都身量高大。</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they gave the children of Israel a bad report of the land which they had spied out, saying, "The land through which we have gone as spies is a land that devours its inhabitants, and all the people whom we saw in it are men of great stature.</a:t>
            </a:r>
          </a:p>
        </p:txBody>
      </p:sp>
    </p:spTree>
    <p:extLst>
      <p:ext uri="{BB962C8B-B14F-4D97-AF65-F5344CB8AC3E}">
        <p14:creationId xmlns:p14="http://schemas.microsoft.com/office/powerpoint/2010/main" val="169187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我們在那裡看見亞衲族人，就是偉人，他們是偉人的後裔。據我們看自己就如蚱蜢一樣，據他們看我們也是如此。” </a:t>
            </a:r>
          </a:p>
          <a:p>
            <a:pPr algn="l" defTabSz="914400">
              <a:spcBef>
                <a:spcPct val="20000"/>
              </a:spcBef>
            </a:pPr>
            <a:r>
              <a:rPr lang="en-US" altLang="zh-CN" sz="3600" b="1" dirty="0" smtClean="0">
                <a:ea typeface="黑体" panose="02010609060101010101" pitchFamily="49" charset="-122"/>
              </a:rPr>
              <a:t>There </a:t>
            </a:r>
            <a:r>
              <a:rPr lang="en-US" altLang="zh-CN" sz="3600" b="1" dirty="0">
                <a:ea typeface="黑体" panose="02010609060101010101" pitchFamily="49" charset="-122"/>
              </a:rPr>
              <a:t>we saw the giants (the descendants of </a:t>
            </a:r>
            <a:r>
              <a:rPr lang="en-US" altLang="zh-CN" sz="3600" b="1" dirty="0" err="1">
                <a:ea typeface="黑体" panose="02010609060101010101" pitchFamily="49" charset="-122"/>
              </a:rPr>
              <a:t>Anak</a:t>
            </a:r>
            <a:r>
              <a:rPr lang="en-US" altLang="zh-CN" sz="3600" b="1" dirty="0">
                <a:ea typeface="黑体" panose="02010609060101010101" pitchFamily="49" charset="-122"/>
              </a:rPr>
              <a:t> came from the giants); and we were like grasshoppers in our own sight, and so we were in their sight."</a:t>
            </a:r>
          </a:p>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民數記</a:t>
            </a:r>
            <a:r>
              <a:rPr lang="en-US" altLang="zh-CN" sz="3600" b="1" dirty="0" smtClean="0">
                <a:ea typeface="黑体" panose="02010609060101010101" pitchFamily="49" charset="-122"/>
              </a:rPr>
              <a:t>Numbers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1-10</a:t>
            </a:r>
            <a:r>
              <a:rPr lang="zh-CN" altLang="en-US" sz="3600" b="1" dirty="0">
                <a:ea typeface="黑体" panose="02010609060101010101" pitchFamily="49" charset="-122"/>
              </a:rPr>
              <a:t>；</a:t>
            </a:r>
            <a:r>
              <a:rPr lang="en-US" altLang="zh-CN" sz="3600" b="1" dirty="0">
                <a:ea typeface="黑体" panose="02010609060101010101" pitchFamily="49" charset="-122"/>
              </a:rPr>
              <a:t>20-38】</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當下全會眾大聲喧嚷，那夜百姓都哭號。</a:t>
            </a:r>
            <a:r>
              <a:rPr lang="en-US" altLang="zh-CN" sz="3600" b="1" dirty="0" smtClean="0">
                <a:ea typeface="黑体" panose="02010609060101010101" pitchFamily="49" charset="-122"/>
              </a:rPr>
              <a:t>So </a:t>
            </a:r>
            <a:r>
              <a:rPr lang="en-US" altLang="zh-CN" sz="3600" b="1" dirty="0">
                <a:ea typeface="黑体" panose="02010609060101010101" pitchFamily="49" charset="-122"/>
              </a:rPr>
              <a:t>all the congregation lifted up their voices and cried, and the people wept that night.</a:t>
            </a:r>
          </a:p>
        </p:txBody>
      </p:sp>
    </p:spTree>
    <p:extLst>
      <p:ext uri="{BB962C8B-B14F-4D97-AF65-F5344CB8AC3E}">
        <p14:creationId xmlns:p14="http://schemas.microsoft.com/office/powerpoint/2010/main" val="3512188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a:bodyPr>
          <a:lstStyle/>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以色列眾人向摩西、亞倫發怨言，全會眾對他們說：“巴不得我們早死在埃及地，或是死在這曠野。</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all the children of Israel complained against Moses and Aaron, and the whole congregation said to them, "If only we had died in the land of Egypt! Or if only we had died in this wilderness!</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耶和華為什麼把我們領到那地，使我們倒在刀下呢？我們的妻子和孩子必被擄掠，我們回埃及去豈不好嗎？” </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Why </a:t>
            </a:r>
            <a:r>
              <a:rPr lang="en-US" altLang="zh-CN" sz="3600" b="1" dirty="0">
                <a:ea typeface="黑体" panose="02010609060101010101" pitchFamily="49" charset="-122"/>
              </a:rPr>
              <a:t>has the LORD brought us to this land to fall by the sword, that our wives and children should become victims? Would it not be better for us to return to Egypt?"</a:t>
            </a:r>
          </a:p>
        </p:txBody>
      </p:sp>
    </p:spTree>
    <p:extLst>
      <p:ext uri="{BB962C8B-B14F-4D97-AF65-F5344CB8AC3E}">
        <p14:creationId xmlns:p14="http://schemas.microsoft.com/office/powerpoint/2010/main" val="3177078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眾人彼此說：“我們不如立一個首領，回埃及去吧！” </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they said to one another, "Let us select a leader and return to Egypt."</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摩西、亞倫就俯伏在以色列全會眾面前。</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Moses and Aaron fell on their faces before all the assembly of the congregation of the children of Israel.</a:t>
            </a:r>
          </a:p>
        </p:txBody>
      </p:sp>
    </p:spTree>
    <p:extLst>
      <p:ext uri="{BB962C8B-B14F-4D97-AF65-F5344CB8AC3E}">
        <p14:creationId xmlns:p14="http://schemas.microsoft.com/office/powerpoint/2010/main" val="2716402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窺探地的人中，嫩的兒子約書亞和耶孚尼的兒子迦勒，撕裂衣服，</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Joshua the son of Nun and Caleb the son of </a:t>
            </a:r>
            <a:r>
              <a:rPr lang="en-US" altLang="zh-CN" sz="3600" b="1" dirty="0" err="1">
                <a:ea typeface="黑体" panose="02010609060101010101" pitchFamily="49" charset="-122"/>
              </a:rPr>
              <a:t>Jephunneh</a:t>
            </a:r>
            <a:r>
              <a:rPr lang="en-US" altLang="zh-CN" sz="3600" b="1" dirty="0">
                <a:ea typeface="黑体" panose="02010609060101010101" pitchFamily="49" charset="-122"/>
              </a:rPr>
              <a:t>, who were among those who had spied out the land, tore their clothes;</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對以色列全會眾說：“我們所窺探經過之地是極美之地。</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they spoke to all the congregation of the children of Israel, saying: "The land we passed through to spy out is an exceedingly good land.</a:t>
            </a:r>
          </a:p>
        </p:txBody>
      </p:sp>
    </p:spTree>
    <p:extLst>
      <p:ext uri="{BB962C8B-B14F-4D97-AF65-F5344CB8AC3E}">
        <p14:creationId xmlns:p14="http://schemas.microsoft.com/office/powerpoint/2010/main" val="914162397"/>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3105</TotalTime>
  <Words>3850</Words>
  <Application>Microsoft Office PowerPoint</Application>
  <PresentationFormat>全屏显示(4:3)</PresentationFormat>
  <Paragraphs>155</Paragraphs>
  <Slides>32</Slides>
  <Notes>32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32</vt:i4>
      </vt:variant>
    </vt:vector>
  </HeadingPairs>
  <TitlesOfParts>
    <vt:vector size="39"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322</cp:revision>
  <dcterms:created xsi:type="dcterms:W3CDTF">2014-02-25T17:54:08Z</dcterms:created>
  <dcterms:modified xsi:type="dcterms:W3CDTF">2016-11-06T10:25:43Z</dcterms:modified>
</cp:coreProperties>
</file>