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8"/>
  </p:notesMasterIdLst>
  <p:handoutMasterIdLst>
    <p:handoutMasterId r:id="rId29"/>
  </p:handoutMasterIdLst>
  <p:sldIdLst>
    <p:sldId id="399" r:id="rId2"/>
    <p:sldId id="387" r:id="rId3"/>
    <p:sldId id="375" r:id="rId4"/>
    <p:sldId id="463" r:id="rId5"/>
    <p:sldId id="464" r:id="rId6"/>
    <p:sldId id="465" r:id="rId7"/>
    <p:sldId id="466" r:id="rId8"/>
    <p:sldId id="467" r:id="rId9"/>
    <p:sldId id="448" r:id="rId10"/>
    <p:sldId id="449" r:id="rId11"/>
    <p:sldId id="468" r:id="rId12"/>
    <p:sldId id="469" r:id="rId13"/>
    <p:sldId id="450" r:id="rId14"/>
    <p:sldId id="470" r:id="rId15"/>
    <p:sldId id="471" r:id="rId16"/>
    <p:sldId id="451" r:id="rId17"/>
    <p:sldId id="452" r:id="rId18"/>
    <p:sldId id="472" r:id="rId19"/>
    <p:sldId id="453" r:id="rId20"/>
    <p:sldId id="473" r:id="rId21"/>
    <p:sldId id="454" r:id="rId22"/>
    <p:sldId id="474" r:id="rId23"/>
    <p:sldId id="475" r:id="rId24"/>
    <p:sldId id="455" r:id="rId25"/>
    <p:sldId id="456" r:id="rId26"/>
    <p:sldId id="476"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2016/11/19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969400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2429085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4037001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3159148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2497842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15</a:t>
            </a:fld>
            <a:endParaRPr lang="en-US" altLang="zh-CN" smtClean="0">
              <a:solidFill>
                <a:prstClr val="black"/>
              </a:solidFill>
            </a:endParaRPr>
          </a:p>
        </p:txBody>
      </p:sp>
    </p:spTree>
    <p:extLst>
      <p:ext uri="{BB962C8B-B14F-4D97-AF65-F5344CB8AC3E}">
        <p14:creationId xmlns:p14="http://schemas.microsoft.com/office/powerpoint/2010/main" val="3058561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16</a:t>
            </a:fld>
            <a:endParaRPr lang="en-US" altLang="zh-CN" smtClean="0">
              <a:solidFill>
                <a:prstClr val="black"/>
              </a:solidFill>
            </a:endParaRPr>
          </a:p>
        </p:txBody>
      </p:sp>
    </p:spTree>
    <p:extLst>
      <p:ext uri="{BB962C8B-B14F-4D97-AF65-F5344CB8AC3E}">
        <p14:creationId xmlns:p14="http://schemas.microsoft.com/office/powerpoint/2010/main" val="2602147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17</a:t>
            </a:fld>
            <a:endParaRPr lang="en-US" altLang="zh-CN" smtClean="0">
              <a:solidFill>
                <a:prstClr val="black"/>
              </a:solidFill>
            </a:endParaRPr>
          </a:p>
        </p:txBody>
      </p:sp>
    </p:spTree>
    <p:extLst>
      <p:ext uri="{BB962C8B-B14F-4D97-AF65-F5344CB8AC3E}">
        <p14:creationId xmlns:p14="http://schemas.microsoft.com/office/powerpoint/2010/main" val="2401833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18</a:t>
            </a:fld>
            <a:endParaRPr lang="en-US" altLang="zh-CN" smtClean="0">
              <a:solidFill>
                <a:prstClr val="black"/>
              </a:solidFill>
            </a:endParaRPr>
          </a:p>
        </p:txBody>
      </p:sp>
    </p:spTree>
    <p:extLst>
      <p:ext uri="{BB962C8B-B14F-4D97-AF65-F5344CB8AC3E}">
        <p14:creationId xmlns:p14="http://schemas.microsoft.com/office/powerpoint/2010/main" val="38505107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19</a:t>
            </a:fld>
            <a:endParaRPr lang="en-US" altLang="zh-CN" smtClean="0">
              <a:solidFill>
                <a:prstClr val="black"/>
              </a:solidFill>
            </a:endParaRPr>
          </a:p>
        </p:txBody>
      </p:sp>
    </p:spTree>
    <p:extLst>
      <p:ext uri="{BB962C8B-B14F-4D97-AF65-F5344CB8AC3E}">
        <p14:creationId xmlns:p14="http://schemas.microsoft.com/office/powerpoint/2010/main" val="1121577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20</a:t>
            </a:fld>
            <a:endParaRPr lang="en-US" altLang="zh-CN" smtClean="0">
              <a:solidFill>
                <a:prstClr val="black"/>
              </a:solidFill>
            </a:endParaRPr>
          </a:p>
        </p:txBody>
      </p:sp>
    </p:spTree>
    <p:extLst>
      <p:ext uri="{BB962C8B-B14F-4D97-AF65-F5344CB8AC3E}">
        <p14:creationId xmlns:p14="http://schemas.microsoft.com/office/powerpoint/2010/main" val="31100635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21</a:t>
            </a:fld>
            <a:endParaRPr lang="en-US" altLang="zh-CN" smtClean="0">
              <a:solidFill>
                <a:prstClr val="black"/>
              </a:solidFill>
            </a:endParaRPr>
          </a:p>
        </p:txBody>
      </p:sp>
    </p:spTree>
    <p:extLst>
      <p:ext uri="{BB962C8B-B14F-4D97-AF65-F5344CB8AC3E}">
        <p14:creationId xmlns:p14="http://schemas.microsoft.com/office/powerpoint/2010/main" val="2333804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22</a:t>
            </a:fld>
            <a:endParaRPr lang="en-US" altLang="zh-CN" smtClean="0">
              <a:solidFill>
                <a:prstClr val="black"/>
              </a:solidFill>
            </a:endParaRPr>
          </a:p>
        </p:txBody>
      </p:sp>
    </p:spTree>
    <p:extLst>
      <p:ext uri="{BB962C8B-B14F-4D97-AF65-F5344CB8AC3E}">
        <p14:creationId xmlns:p14="http://schemas.microsoft.com/office/powerpoint/2010/main" val="4290823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23</a:t>
            </a:fld>
            <a:endParaRPr lang="en-US" altLang="zh-CN" smtClean="0">
              <a:solidFill>
                <a:prstClr val="black"/>
              </a:solidFill>
            </a:endParaRPr>
          </a:p>
        </p:txBody>
      </p:sp>
    </p:spTree>
    <p:extLst>
      <p:ext uri="{BB962C8B-B14F-4D97-AF65-F5344CB8AC3E}">
        <p14:creationId xmlns:p14="http://schemas.microsoft.com/office/powerpoint/2010/main" val="4022614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24</a:t>
            </a:fld>
            <a:endParaRPr lang="en-US" altLang="zh-CN" smtClean="0">
              <a:solidFill>
                <a:prstClr val="black"/>
              </a:solidFill>
            </a:endParaRPr>
          </a:p>
        </p:txBody>
      </p:sp>
    </p:spTree>
    <p:extLst>
      <p:ext uri="{BB962C8B-B14F-4D97-AF65-F5344CB8AC3E}">
        <p14:creationId xmlns:p14="http://schemas.microsoft.com/office/powerpoint/2010/main" val="35150694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25</a:t>
            </a:fld>
            <a:endParaRPr lang="en-US" altLang="zh-CN" smtClean="0">
              <a:solidFill>
                <a:prstClr val="black"/>
              </a:solidFill>
            </a:endParaRPr>
          </a:p>
        </p:txBody>
      </p:sp>
    </p:spTree>
    <p:extLst>
      <p:ext uri="{BB962C8B-B14F-4D97-AF65-F5344CB8AC3E}">
        <p14:creationId xmlns:p14="http://schemas.microsoft.com/office/powerpoint/2010/main" val="36789369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26</a:t>
            </a:fld>
            <a:endParaRPr lang="en-US" altLang="zh-CN" smtClean="0">
              <a:solidFill>
                <a:prstClr val="black"/>
              </a:solidFill>
            </a:endParaRPr>
          </a:p>
        </p:txBody>
      </p:sp>
    </p:spTree>
    <p:extLst>
      <p:ext uri="{BB962C8B-B14F-4D97-AF65-F5344CB8AC3E}">
        <p14:creationId xmlns:p14="http://schemas.microsoft.com/office/powerpoint/2010/main" val="369167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81803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234039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34753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2760797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399589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2016/11/19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2016/11/19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2016/11/19</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2016/11/19</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2016/11/19</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2016/11/19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2016/11/19</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10】</a:t>
            </a:r>
          </a:p>
          <a:p>
            <a:pPr algn="l"/>
            <a:r>
              <a:rPr lang="zh-CN" altLang="en-US" sz="3600" b="1" dirty="0" smtClean="0">
                <a:ea typeface="黑体" panose="02010609060101010101" pitchFamily="49" charset="-122"/>
              </a:rPr>
              <a:t>又對他們說：“你們去吃肥美的，喝甘甜的，有不能預備的，就分給他；因為今日是我們主的聖日。你們不要憂愁，因靠耶和華而得的喜樂是你們的力量。”</a:t>
            </a:r>
          </a:p>
          <a:p>
            <a:pPr algn="l"/>
            <a:r>
              <a:rPr lang="en-US" altLang="zh-CN" sz="3600" b="1" dirty="0" smtClean="0">
                <a:ea typeface="黑体" panose="02010609060101010101" pitchFamily="49" charset="-122"/>
              </a:rPr>
              <a:t>10Then </a:t>
            </a:r>
            <a:r>
              <a:rPr lang="en-US" altLang="zh-CN" sz="3600" b="1" dirty="0">
                <a:ea typeface="黑体" panose="02010609060101010101" pitchFamily="49" charset="-122"/>
              </a:rPr>
              <a:t>he said to them, "Go your way, eat the fat, drink the sweet, and send portions to those for whom nothing is prepared; for this day is holy to our Lord. Do not sorrow, for the joy of the LORD is your strength."</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 </a:t>
            </a:r>
            <a:r>
              <a:rPr lang="en-US" altLang="zh-CN" sz="3600" b="1" dirty="0" smtClean="0">
                <a:ea typeface="黑体" panose="02010609060101010101" pitchFamily="49" charset="-122"/>
              </a:rPr>
              <a:t>Psalms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7-11】</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耶和華的律法全備，能蘇醒人心；耶和華的法度確定，能使愚人有智慧；</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law of the LORD is perfect, converting the soul; The testimony of the LORD is sure, making wise the simple;</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耶和華的訓詞正直，能快活人的心；耶和華的命令清潔，能明亮人的眼目；</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statutes of the LORD are right, rejoicing the heart; The commandment of the LORD is pure, enlightening the eyes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91872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 </a:t>
            </a:r>
            <a:r>
              <a:rPr lang="en-US" altLang="zh-CN" sz="3600" b="1" dirty="0" smtClean="0">
                <a:ea typeface="黑体" panose="02010609060101010101" pitchFamily="49" charset="-122"/>
              </a:rPr>
              <a:t>Psalms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7-11】</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耶和華的道理潔淨，存到永遠；耶和華的典章真實，全然公義。</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fear of the LORD is clean, enduring forever; The judgments of the LORD are true and righteous altogether.</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都比金子可羡慕，且比極多的精金可羡慕；比蜜甘甜，且比蜂房下滴的蜜甘甜。</a:t>
            </a:r>
          </a:p>
          <a:p>
            <a:pPr algn="l" defTabSz="914400">
              <a:spcBef>
                <a:spcPct val="20000"/>
              </a:spcBef>
            </a:pPr>
            <a:r>
              <a:rPr lang="en-US" altLang="zh-CN" sz="3600" b="1" dirty="0" smtClean="0">
                <a:ea typeface="黑体" panose="02010609060101010101" pitchFamily="49" charset="-122"/>
              </a:rPr>
              <a:t>More </a:t>
            </a:r>
            <a:r>
              <a:rPr lang="en-US" altLang="zh-CN" sz="3600" b="1" dirty="0">
                <a:ea typeface="黑体" panose="02010609060101010101" pitchFamily="49" charset="-122"/>
              </a:rPr>
              <a:t>to be desired are they than gold, Yea, than much fine gold; Sweeter also than honey and the honeycomb</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04407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 </a:t>
            </a:r>
            <a:r>
              <a:rPr lang="en-US" altLang="zh-CN" sz="3600" b="1" dirty="0" smtClean="0">
                <a:ea typeface="黑体" panose="02010609060101010101" pitchFamily="49" charset="-122"/>
              </a:rPr>
              <a:t>Psalms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7-11】</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況且你的僕人因此受警戒，守著這些便有大賞。</a:t>
            </a:r>
          </a:p>
          <a:p>
            <a:pPr algn="l" defTabSz="914400">
              <a:spcBef>
                <a:spcPct val="20000"/>
              </a:spcBef>
            </a:pPr>
            <a:r>
              <a:rPr lang="en-US" altLang="zh-CN" sz="3600" b="1" dirty="0" smtClean="0">
                <a:ea typeface="黑体" panose="02010609060101010101" pitchFamily="49" charset="-122"/>
              </a:rPr>
              <a:t>Moreover </a:t>
            </a:r>
            <a:r>
              <a:rPr lang="en-US" altLang="zh-CN" sz="3600" b="1" dirty="0">
                <a:ea typeface="黑体" panose="02010609060101010101" pitchFamily="49" charset="-122"/>
              </a:rPr>
              <a:t>by them Your servant is warned, And in keeping them there is great reward.</a:t>
            </a:r>
          </a:p>
        </p:txBody>
      </p:sp>
    </p:spTree>
    <p:extLst>
      <p:ext uri="{BB962C8B-B14F-4D97-AF65-F5344CB8AC3E}">
        <p14:creationId xmlns:p14="http://schemas.microsoft.com/office/powerpoint/2010/main" val="1931446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27-30】</a:t>
            </a:r>
          </a:p>
          <a:p>
            <a:pPr algn="l" defTabSz="914400">
              <a:spcBef>
                <a:spcPct val="20000"/>
              </a:spcBef>
            </a:pPr>
            <a:r>
              <a:rPr lang="en-US" altLang="zh-CN" sz="3600" b="1" dirty="0" smtClean="0">
                <a:ea typeface="黑体" panose="02010609060101010101" pitchFamily="49" charset="-122"/>
              </a:rPr>
              <a:t>27</a:t>
            </a:r>
            <a:r>
              <a:rPr lang="zh-CN" altLang="en-US" sz="3600" b="1" dirty="0" smtClean="0">
                <a:ea typeface="黑体" panose="02010609060101010101" pitchFamily="49" charset="-122"/>
              </a:rPr>
              <a:t>財主說：‘我祖啊，既是這樣，求你打發拉撒路到我父家去，</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Then he said, "I beg you therefore, father, that you would send him to my father's house,</a:t>
            </a:r>
          </a:p>
          <a:p>
            <a:pPr algn="l" defTabSz="914400">
              <a:spcBef>
                <a:spcPct val="20000"/>
              </a:spcBef>
            </a:pPr>
            <a:r>
              <a:rPr lang="en-US" altLang="zh-CN" sz="3600" b="1" dirty="0" smtClean="0">
                <a:ea typeface="黑体" panose="02010609060101010101" pitchFamily="49" charset="-122"/>
              </a:rPr>
              <a:t>28</a:t>
            </a:r>
            <a:r>
              <a:rPr lang="zh-CN" altLang="en-US" sz="3600" b="1" dirty="0" smtClean="0">
                <a:ea typeface="黑体" panose="02010609060101010101" pitchFamily="49" charset="-122"/>
              </a:rPr>
              <a:t>因為我還有五個弟兄，他可以對他們作見證，免得他們也來到這痛苦的地方。’ </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I have five brothers, that he may testify to them, lest they also come to this place of torment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12188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27-30】</a:t>
            </a:r>
          </a:p>
          <a:p>
            <a:pPr algn="l" defTabSz="914400">
              <a:spcBef>
                <a:spcPct val="20000"/>
              </a:spcBef>
            </a:pPr>
            <a:r>
              <a:rPr lang="en-US" altLang="zh-CN" sz="3600" b="1" dirty="0" smtClean="0">
                <a:ea typeface="黑体" panose="02010609060101010101" pitchFamily="49" charset="-122"/>
              </a:rPr>
              <a:t>29</a:t>
            </a:r>
            <a:r>
              <a:rPr lang="zh-CN" altLang="en-US" sz="3600" b="1" dirty="0" smtClean="0">
                <a:ea typeface="黑体" panose="02010609060101010101" pitchFamily="49" charset="-122"/>
              </a:rPr>
              <a:t>亞伯拉罕說：‘他們有摩西和先知的話可以聽從。’</a:t>
            </a:r>
          </a:p>
          <a:p>
            <a:pPr algn="l" defTabSz="914400">
              <a:spcBef>
                <a:spcPct val="20000"/>
              </a:spcBef>
            </a:pPr>
            <a:r>
              <a:rPr lang="en-US" altLang="zh-CN" sz="3600" b="1" dirty="0" smtClean="0">
                <a:ea typeface="黑体" panose="02010609060101010101" pitchFamily="49" charset="-122"/>
              </a:rPr>
              <a:t>Abraham </a:t>
            </a:r>
            <a:r>
              <a:rPr lang="en-US" altLang="zh-CN" sz="3600" b="1" dirty="0">
                <a:ea typeface="黑体" panose="02010609060101010101" pitchFamily="49" charset="-122"/>
              </a:rPr>
              <a:t>said to him, "They have Moses and the prophets; let them hear them.'</a:t>
            </a:r>
          </a:p>
          <a:p>
            <a:pPr algn="l" defTabSz="914400">
              <a:spcBef>
                <a:spcPct val="20000"/>
              </a:spcBef>
            </a:pPr>
            <a:r>
              <a:rPr lang="en-US" altLang="zh-CN" sz="3600" b="1" dirty="0" smtClean="0">
                <a:ea typeface="黑体" panose="02010609060101010101" pitchFamily="49" charset="-122"/>
              </a:rPr>
              <a:t>30</a:t>
            </a:r>
            <a:r>
              <a:rPr lang="zh-CN" altLang="en-US" sz="3600" b="1" dirty="0" smtClean="0">
                <a:ea typeface="黑体" panose="02010609060101010101" pitchFamily="49" charset="-122"/>
              </a:rPr>
              <a:t>他說：‘我祖亞伯拉罕哪，不是的，若有一個從死裡復活的，到他們那裡去的，他們必要悔改。’</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he said, "No, father Abraham; but if one goes to them from the dead, they will repent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01668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27-30】</a:t>
            </a:r>
          </a:p>
          <a:p>
            <a:pPr algn="l" defTabSz="914400">
              <a:spcBef>
                <a:spcPct val="20000"/>
              </a:spcBef>
            </a:pPr>
            <a:r>
              <a:rPr lang="en-US" altLang="zh-CN" sz="3600" b="1" dirty="0" smtClean="0">
                <a:ea typeface="黑体" panose="02010609060101010101" pitchFamily="49" charset="-122"/>
              </a:rPr>
              <a:t>31</a:t>
            </a:r>
            <a:r>
              <a:rPr lang="zh-CN" altLang="en-US" sz="3600" b="1" dirty="0" smtClean="0">
                <a:ea typeface="黑体" panose="02010609060101010101" pitchFamily="49" charset="-122"/>
              </a:rPr>
              <a:t>亞伯拉罕說：‘若不聽從摩西和先知的話，就是有一個從死裡復活的，他們也是不聽勸。’”</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he said to him, "If they do not hear Moses and the prophets, neither will they be persuaded though one rise from the dead."'</a:t>
            </a:r>
          </a:p>
        </p:txBody>
      </p:sp>
    </p:spTree>
    <p:extLst>
      <p:ext uri="{BB962C8B-B14F-4D97-AF65-F5344CB8AC3E}">
        <p14:creationId xmlns:p14="http://schemas.microsoft.com/office/powerpoint/2010/main" val="843622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24</a:t>
            </a:r>
            <a:r>
              <a:rPr lang="zh-CN" altLang="en-US" sz="3600" b="1" dirty="0">
                <a:ea typeface="黑体" panose="02010609060101010101" pitchFamily="49" charset="-122"/>
              </a:rPr>
              <a:t>：</a:t>
            </a:r>
            <a:r>
              <a:rPr lang="en-US" altLang="zh-CN" sz="3600" b="1" dirty="0">
                <a:ea typeface="黑体" panose="02010609060101010101" pitchFamily="49" charset="-122"/>
              </a:rPr>
              <a:t>25-27】</a:t>
            </a:r>
          </a:p>
          <a:p>
            <a:pPr algn="l" defTabSz="914400">
              <a:spcBef>
                <a:spcPct val="20000"/>
              </a:spcBef>
            </a:pPr>
            <a:r>
              <a:rPr lang="en-US" altLang="zh-CN" sz="3600" b="1" dirty="0" smtClean="0">
                <a:ea typeface="黑体" panose="02010609060101010101" pitchFamily="49" charset="-122"/>
              </a:rPr>
              <a:t>25</a:t>
            </a:r>
            <a:r>
              <a:rPr lang="zh-CN" altLang="en-US" sz="3600" b="1" dirty="0" smtClean="0">
                <a:ea typeface="黑体" panose="02010609060101010101" pitchFamily="49" charset="-122"/>
              </a:rPr>
              <a:t>耶穌對他們說：“無知的人哪，先知所說的一切話，你們的心信得太遲鈍了。</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said to them, "O foolish ones, and slow of heart to believe in all that the prophets have spoken!</a:t>
            </a:r>
          </a:p>
          <a:p>
            <a:pPr algn="l" defTabSz="914400">
              <a:spcBef>
                <a:spcPct val="20000"/>
              </a:spcBef>
            </a:pPr>
            <a:r>
              <a:rPr lang="en-US" altLang="zh-CN" sz="3600" b="1" dirty="0" smtClean="0">
                <a:ea typeface="黑体" panose="02010609060101010101" pitchFamily="49" charset="-122"/>
              </a:rPr>
              <a:t>26</a:t>
            </a:r>
            <a:r>
              <a:rPr lang="zh-CN" altLang="en-US" sz="3600" b="1" dirty="0" smtClean="0">
                <a:ea typeface="黑体" panose="02010609060101010101" pitchFamily="49" charset="-122"/>
              </a:rPr>
              <a:t>基督這樣受害，又進入他的榮耀，豈不是應當的嗎？” </a:t>
            </a:r>
          </a:p>
          <a:p>
            <a:pPr algn="l" defTabSz="914400">
              <a:spcBef>
                <a:spcPct val="20000"/>
              </a:spcBef>
            </a:pPr>
            <a:r>
              <a:rPr lang="en-US" altLang="zh-CN" sz="3600" b="1" dirty="0" smtClean="0">
                <a:ea typeface="黑体" panose="02010609060101010101" pitchFamily="49" charset="-122"/>
              </a:rPr>
              <a:t>Ought </a:t>
            </a:r>
            <a:r>
              <a:rPr lang="en-US" altLang="zh-CN" sz="3600" b="1" dirty="0">
                <a:ea typeface="黑体" panose="02010609060101010101" pitchFamily="49" charset="-122"/>
              </a:rPr>
              <a:t>not the Christ to have suffered these things and to enter into His glory?"</a:t>
            </a:r>
          </a:p>
          <a:p>
            <a:pPr algn="l" defTabSz="914400">
              <a:spcBef>
                <a:spcPct val="20000"/>
              </a:spcBef>
            </a:pPr>
            <a:r>
              <a:rPr lang="en-US" altLang="zh-CN" sz="3600" b="1" dirty="0" smtClean="0">
                <a:ea typeface="黑体" panose="02010609060101010101" pitchFamily="49" charset="-122"/>
              </a:rPr>
              <a:t>27</a:t>
            </a:r>
            <a:r>
              <a:rPr lang="zh-CN" altLang="en-US" sz="3600" b="1" dirty="0" smtClean="0">
                <a:ea typeface="黑体" panose="02010609060101010101" pitchFamily="49" charset="-122"/>
              </a:rPr>
              <a:t>於是從摩西和眾先知起，凡經上所指著自己的話，都給他們講解明白了。</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beginning at Moses and all the Prophets, He expounded to them in all the Scriptures the things concerning Himself.</a:t>
            </a:r>
          </a:p>
        </p:txBody>
      </p:sp>
    </p:spTree>
    <p:extLst>
      <p:ext uri="{BB962C8B-B14F-4D97-AF65-F5344CB8AC3E}">
        <p14:creationId xmlns:p14="http://schemas.microsoft.com/office/powerpoint/2010/main" val="3177078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24</a:t>
            </a:r>
            <a:r>
              <a:rPr lang="zh-CN" altLang="en-US" sz="3600" b="1" dirty="0">
                <a:ea typeface="黑体" panose="02010609060101010101" pitchFamily="49" charset="-122"/>
              </a:rPr>
              <a:t>：</a:t>
            </a:r>
            <a:r>
              <a:rPr lang="en-US" altLang="zh-CN" sz="3600" b="1" dirty="0" smtClean="0">
                <a:ea typeface="黑体" panose="02010609060101010101" pitchFamily="49" charset="-122"/>
              </a:rPr>
              <a:t>32-35】</a:t>
            </a: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32</a:t>
            </a:r>
            <a:r>
              <a:rPr lang="zh-CN" altLang="en-US" sz="3600" b="1" dirty="0" smtClean="0">
                <a:ea typeface="黑体" panose="02010609060101010101" pitchFamily="49" charset="-122"/>
              </a:rPr>
              <a:t>他們彼此說：“在路上，他和我們說話、給我們講解聖經的時候，我們的心豈不是火熱的嗎？”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they said to one another, "Did not our heart burn within us while He talked with us on the road, and while He opened the Scriptures to us?"</a:t>
            </a:r>
          </a:p>
          <a:p>
            <a:pPr algn="l" defTabSz="914400">
              <a:spcBef>
                <a:spcPct val="20000"/>
              </a:spcBef>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他們就立時起身回耶路撒冷去，正遇見十一個使徒和他們的同人聚集在一處，</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they rose up that very hour and returned to Jerusalem, and found the eleven and those who were with them gathered together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16402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24</a:t>
            </a:r>
            <a:r>
              <a:rPr lang="zh-CN" altLang="en-US" sz="3600" b="1" dirty="0">
                <a:ea typeface="黑体" panose="02010609060101010101" pitchFamily="49" charset="-122"/>
              </a:rPr>
              <a:t>：</a:t>
            </a:r>
            <a:r>
              <a:rPr lang="en-US" altLang="zh-CN" sz="3600" b="1" dirty="0" smtClean="0">
                <a:ea typeface="黑体" panose="02010609060101010101" pitchFamily="49" charset="-122"/>
              </a:rPr>
              <a:t>32-35】</a:t>
            </a: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34</a:t>
            </a:r>
            <a:r>
              <a:rPr lang="zh-CN" altLang="en-US" sz="3600" b="1" dirty="0" smtClean="0">
                <a:ea typeface="黑体" panose="02010609060101010101" pitchFamily="49" charset="-122"/>
              </a:rPr>
              <a:t>說：“主果然復活，已經現給西門看了。” </a:t>
            </a:r>
            <a:r>
              <a:rPr lang="en-US" altLang="zh-CN" sz="3600" b="1" dirty="0">
                <a:ea typeface="黑体" panose="02010609060101010101" pitchFamily="49" charset="-122"/>
              </a:rPr>
              <a:t>saying, "The Lord is risen indeed, and has appeared to Simon!"</a:t>
            </a:r>
          </a:p>
          <a:p>
            <a:pPr algn="l" defTabSz="914400">
              <a:spcBef>
                <a:spcPct val="20000"/>
              </a:spcBef>
            </a:pPr>
            <a:r>
              <a:rPr lang="en-US" altLang="zh-CN" sz="3600" b="1" dirty="0" smtClean="0">
                <a:ea typeface="黑体" panose="02010609060101010101" pitchFamily="49" charset="-122"/>
              </a:rPr>
              <a:t>35</a:t>
            </a:r>
            <a:r>
              <a:rPr lang="zh-CN" altLang="en-US" sz="3600" b="1" dirty="0" smtClean="0">
                <a:ea typeface="黑体" panose="02010609060101010101" pitchFamily="49" charset="-122"/>
              </a:rPr>
              <a:t>兩個人就把路上所遇見和擘餅的時候怎麼被他們認出來的事，都述說了一遍。</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they told about the things that had happened on the road, and how He was known to them in the breaking of bread.</a:t>
            </a:r>
          </a:p>
        </p:txBody>
      </p:sp>
    </p:spTree>
    <p:extLst>
      <p:ext uri="{BB962C8B-B14F-4D97-AF65-F5344CB8AC3E}">
        <p14:creationId xmlns:p14="http://schemas.microsoft.com/office/powerpoint/2010/main" val="2169242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850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9-12】</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省長尼希米和作祭司的文士以斯拉，並教訓百姓的利未人，對眾民說：“今日是耶和華你們　神的聖日，不要悲哀哭泣。”這是因為眾民聽見律法書上的話都哭了。</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Nehemiah, who was the governor, Ezra the priest and scribe, and the Levites who taught the people said to all the people, "This day is holy to the LORD your God; do not mourn nor weep." For all the people wept, when they heard the words of the Law.</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又對他們說：“你們去吃肥美的，喝甘甜的，有不能預備的，就分給他；因為今日是我們主的聖日。你們不要憂愁，因靠耶和華而得的喜樂是你們的力量。”</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said to them, "Go your way, eat the fat, drink the sweet, and send portions to those for whom nothing is prepared; for this day is holy to our Lord. Do not sorrow, for the joy of the LORD is your strength."</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14162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10</a:t>
            </a:r>
            <a:r>
              <a:rPr lang="zh-CN" altLang="en-US" sz="3600" b="1" dirty="0">
                <a:ea typeface="黑体" panose="02010609060101010101" pitchFamily="49" charset="-122"/>
              </a:rPr>
              <a:t>：</a:t>
            </a:r>
            <a:r>
              <a:rPr lang="en-US" altLang="zh-CN" sz="3600" b="1" dirty="0">
                <a:ea typeface="黑体" panose="02010609060101010101" pitchFamily="49" charset="-122"/>
              </a:rPr>
              <a:t>4-5】</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我們爭戰的兵器，本不是屬血氣的，乃是在　神面前有能力，可以攻破堅固的營壘，</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weapons of our warfare are not carnal but mighty in God for pulling down strongholds,</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將各樣的計謀，各樣攔阻人認識　神的那些自高之事一概攻破了，又將人所有的心意奪回，使他都順服基督。</a:t>
            </a:r>
          </a:p>
          <a:p>
            <a:pPr algn="l"/>
            <a:r>
              <a:rPr lang="en-US" altLang="zh-CN" sz="3600" b="1" dirty="0" smtClean="0">
                <a:ea typeface="黑体" panose="02010609060101010101" pitchFamily="49" charset="-122"/>
              </a:rPr>
              <a:t>casting </a:t>
            </a:r>
            <a:r>
              <a:rPr lang="en-US" altLang="zh-CN" sz="3600" b="1" dirty="0">
                <a:ea typeface="黑体" panose="02010609060101010101" pitchFamily="49" charset="-122"/>
              </a:rPr>
              <a:t>down arguments and every high thing that exalts itself against the knowledge of God, bringing every thought into captivity to the obedience of Christ,</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9-12】</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於是利未人使眾民靜默，說：“今日是聖日；不要作聲，也不要憂愁。”</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 Levites quieted all the people, saying, "Be still, for the day is holy; do not be grieved."</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眾民都去吃喝，也分給人，大大快樂，因為他們明白所教訓他們的話。</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all the people went their way to eat and drink, to send portions and rejoice greatly, because they understood the words that were declared to them.</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77511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13-18】</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次日，眾民的族長、祭司和利未人都聚集到文士以斯拉那裡，要留心聽律法上的話。</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on the second day the heads of the fathers' houses of all the people, with the priests and Levites, were gathered to Ezra the scribe, in order to understand the words of the Law.</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他們見律法上寫著，耶和華藉摩西吩咐以色列人，要在七月節住棚，</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they found written in the Law, which the LORD had commanded by Moses, that the children of Israel should dwell in booths during the feast of the seventh month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0502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850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13-18】</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並要在各城和耶路撒冷宣傳報告說：“你們當上山，將橄欖樹、野橄欖樹、芭樂樹、棕樹和各樣茂密樹的枝子取來，照著所寫的搭棚。” </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that they should announce and proclaim in all their cities and in Jerusalem, saying, "Go out to the mountain, and bring olive branches, branches of oil trees, myrtle branches, palm branches, and branches of leafy trees, to make booths, as it is written."</a:t>
            </a:r>
          </a:p>
          <a:p>
            <a:pPr algn="l" defTabSz="914400">
              <a:spcBef>
                <a:spcPct val="20000"/>
              </a:spcBef>
            </a:pPr>
            <a:r>
              <a:rPr lang="en-US" altLang="zh-CN" sz="3600" b="1" dirty="0" smtClean="0">
                <a:ea typeface="黑体" panose="02010609060101010101" pitchFamily="49" charset="-122"/>
              </a:rPr>
              <a:t>16</a:t>
            </a:r>
            <a:r>
              <a:rPr lang="zh-CN" altLang="en-US" sz="3600" b="1" dirty="0" smtClean="0">
                <a:ea typeface="黑体" panose="02010609060101010101" pitchFamily="49" charset="-122"/>
              </a:rPr>
              <a:t>於是百姓出去，取了樹枝來，各人在自己的房頂上，或院內，或　神殿的院內，或水門的寬闊處，或以法蓮門的寬闊處搭棚。</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the people went out and brought them and made themselves booths, each one on the roof of his house, or in their courtyards or the courts of the house of God, and in the open square of the Water Gate and in the open square of the Gate of Ephraim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897030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13-18】</a:t>
            </a:r>
          </a:p>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從擄到之地歸回的全會眾就搭棚，住在棚裡。從嫩的兒子約書亞的時候直到這日，以色列人沒有這樣行。於是眾人大大喜樂。</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 whole assembly of those who had returned from the captivity made booths and sat under the booths; for since the days of Joshua the son of Nun until that day the children of Israel had not done so. And there was very great gladness.</a:t>
            </a:r>
          </a:p>
          <a:p>
            <a:pPr algn="l" defTabSz="914400">
              <a:spcBef>
                <a:spcPct val="20000"/>
              </a:spcBef>
            </a:pPr>
            <a:r>
              <a:rPr lang="en-US" altLang="zh-CN" sz="3600" b="1" dirty="0" smtClean="0">
                <a:ea typeface="黑体" panose="02010609060101010101" pitchFamily="49" charset="-122"/>
              </a:rPr>
              <a:t>18</a:t>
            </a:r>
            <a:r>
              <a:rPr lang="zh-CN" altLang="en-US" sz="3600" b="1" dirty="0" smtClean="0">
                <a:ea typeface="黑体" panose="02010609060101010101" pitchFamily="49" charset="-122"/>
              </a:rPr>
              <a:t>從頭一天直到末一天，以斯拉每日念　神的律法書。眾人守節七日，第八日照例有嚴肅會。</a:t>
            </a:r>
          </a:p>
          <a:p>
            <a:pPr algn="l" defTabSz="914400">
              <a:spcBef>
                <a:spcPct val="20000"/>
              </a:spcBef>
            </a:pPr>
            <a:r>
              <a:rPr lang="en-US" altLang="zh-CN" sz="3600" b="1" dirty="0" smtClean="0">
                <a:ea typeface="黑体" panose="02010609060101010101" pitchFamily="49" charset="-122"/>
              </a:rPr>
              <a:t>Also </a:t>
            </a:r>
            <a:r>
              <a:rPr lang="en-US" altLang="zh-CN" sz="3600" b="1" dirty="0">
                <a:ea typeface="黑体" panose="02010609060101010101" pitchFamily="49" charset="-122"/>
              </a:rPr>
              <a:t>day by day, from the first day until the last day, he read from the Book of the Law of God. And they kept the feast seven days; and on the eighth day there was a sacred assembly, according to the prescribed manner.</a:t>
            </a:r>
          </a:p>
        </p:txBody>
      </p:sp>
    </p:spTree>
    <p:extLst>
      <p:ext uri="{BB962C8B-B14F-4D97-AF65-F5344CB8AC3E}">
        <p14:creationId xmlns:p14="http://schemas.microsoft.com/office/powerpoint/2010/main" val="3928923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6-7】</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因為主所愛的，祂必管教，又鞭打凡所收納的兒子。” </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whom the LORD loves He chastens, And scourges every son whom He receives."</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你們所忍受的，是　神管教你們，待你們如同待兒子。焉有兒子不被父親管教的呢？ </a:t>
            </a: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you endure chastening, God deals with you as with sons; for what son is there whom a father does not chasten?</a:t>
            </a:r>
          </a:p>
        </p:txBody>
      </p:sp>
    </p:spTree>
    <p:extLst>
      <p:ext uri="{BB962C8B-B14F-4D97-AF65-F5344CB8AC3E}">
        <p14:creationId xmlns:p14="http://schemas.microsoft.com/office/powerpoint/2010/main" val="2469521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哈巴穀書</a:t>
            </a:r>
            <a:r>
              <a:rPr lang="en-US" altLang="zh-CN" sz="3600" b="1" dirty="0" smtClean="0">
                <a:ea typeface="黑体" panose="02010609060101010101" pitchFamily="49" charset="-122"/>
              </a:rPr>
              <a:t>Habakkuk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17-19】</a:t>
            </a:r>
          </a:p>
          <a:p>
            <a:pPr algn="l" defTabSz="914400">
              <a:spcBef>
                <a:spcPct val="20000"/>
              </a:spcBef>
            </a:pPr>
            <a:r>
              <a:rPr lang="en-US" altLang="zh-CN" sz="3600" b="1" dirty="0" smtClean="0">
                <a:ea typeface="黑体" panose="02010609060101010101" pitchFamily="49" charset="-122"/>
              </a:rPr>
              <a:t>17</a:t>
            </a:r>
            <a:r>
              <a:rPr lang="zh-CN" altLang="en-US" sz="3600" b="1" dirty="0" smtClean="0">
                <a:ea typeface="黑体" panose="02010609060101010101" pitchFamily="49" charset="-122"/>
              </a:rPr>
              <a:t>雖然無花果樹不發旺，葡萄樹不結果，橄欖樹也不效力，田地不出糧食，圈中絕了羊，棚內也沒有牛；</a:t>
            </a:r>
            <a:r>
              <a:rPr lang="en-US" altLang="zh-CN" sz="3600" b="1" dirty="0" smtClean="0">
                <a:ea typeface="黑体" panose="02010609060101010101" pitchFamily="49" charset="-122"/>
              </a:rPr>
              <a:t>Though </a:t>
            </a:r>
            <a:r>
              <a:rPr lang="en-US" altLang="zh-CN" sz="3600" b="1" dirty="0">
                <a:ea typeface="黑体" panose="02010609060101010101" pitchFamily="49" charset="-122"/>
              </a:rPr>
              <a:t>the fig tree may not blossom, Nor fruit be on the vines; Though the labor of the olive may fail, And the fields yield no food; Though the flock may be cut off from the fold, And there be no herd in the stalls--</a:t>
            </a:r>
          </a:p>
          <a:p>
            <a:pPr algn="l" defTabSz="914400">
              <a:spcBef>
                <a:spcPct val="20000"/>
              </a:spcBef>
            </a:pPr>
            <a:r>
              <a:rPr lang="en-US" altLang="zh-CN" sz="3600" b="1" dirty="0" smtClean="0">
                <a:ea typeface="黑体" panose="02010609060101010101" pitchFamily="49" charset="-122"/>
              </a:rPr>
              <a:t>18</a:t>
            </a:r>
            <a:r>
              <a:rPr lang="zh-CN" altLang="en-US" sz="3600" b="1" dirty="0" smtClean="0">
                <a:ea typeface="黑体" panose="02010609060101010101" pitchFamily="49" charset="-122"/>
              </a:rPr>
              <a:t>然而，我要因耶和華歡欣，因救我的　神喜樂。</a:t>
            </a:r>
            <a:r>
              <a:rPr lang="en-US" altLang="zh-CN" sz="3600" b="1" dirty="0" smtClean="0">
                <a:ea typeface="黑体" panose="02010609060101010101" pitchFamily="49" charset="-122"/>
              </a:rPr>
              <a:t>Yet </a:t>
            </a:r>
            <a:r>
              <a:rPr lang="en-US" altLang="zh-CN" sz="3600" b="1" dirty="0">
                <a:ea typeface="黑体" panose="02010609060101010101" pitchFamily="49" charset="-122"/>
              </a:rPr>
              <a:t>I will rejoice in the LORD, I will joy in the God of my salvation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39169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哈巴穀書</a:t>
            </a:r>
            <a:r>
              <a:rPr lang="en-US" altLang="zh-CN" sz="3600" b="1" dirty="0" smtClean="0">
                <a:ea typeface="黑体" panose="02010609060101010101" pitchFamily="49" charset="-122"/>
              </a:rPr>
              <a:t>Habakkuk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17-19】</a:t>
            </a:r>
          </a:p>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主耶和華是我的力量！他使我的腳快如母鹿的蹄，又使我穩行在高處。</a:t>
            </a:r>
          </a:p>
          <a:p>
            <a:pPr algn="l" defTabSz="914400">
              <a:spcBef>
                <a:spcPct val="20000"/>
              </a:spcBef>
            </a:pPr>
            <a:r>
              <a:rPr lang="en-US" altLang="zh-CN" sz="3600" b="1" dirty="0" smtClean="0">
                <a:ea typeface="黑体" panose="02010609060101010101" pitchFamily="49" charset="-122"/>
              </a:rPr>
              <a:t>The </a:t>
            </a:r>
            <a:r>
              <a:rPr lang="en-US" altLang="zh-CN" sz="3600" b="1" dirty="0">
                <a:ea typeface="黑体" panose="02010609060101010101" pitchFamily="49" charset="-122"/>
              </a:rPr>
              <a:t>LORD God is my strength; He will make my feet like deer's feet, And He will make me walk on my high hills.</a:t>
            </a:r>
          </a:p>
        </p:txBody>
      </p:sp>
    </p:spTree>
    <p:extLst>
      <p:ext uri="{BB962C8B-B14F-4D97-AF65-F5344CB8AC3E}">
        <p14:creationId xmlns:p14="http://schemas.microsoft.com/office/powerpoint/2010/main" val="294531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到了七月，以色列人住在自己的城裡。那時，他們如同一人聚集在水門前的寬闊處，請文士以斯拉將耶和華藉摩西傳給以色列人的律法書帶來。</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all the people gathered together as one man in the open square that was in front of the Water Gate; and they told Ezra the scribe to bring the Book of the Law of Moses, which the LORD had commanded Israel.</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七月初一日，祭司以斯拉將律法書帶到聽了能明白的男女會眾面前。</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Ezra the priest brought the Law before the assembly of men and women and all who could hear with understanding on the first day of the seventh month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850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在水門前的寬闊處，從清早到晌午，在眾男女一切聽了能明白的人面前，讀這律法書。眾民側耳而聽。</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read from it in the open square that was in front of the Water Gate from morning until midday, before the men and women and those who could understand; and the ears of all the people were attentive to the Book of the Law.</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文士以斯拉站在為這事特備的木臺上；瑪他提雅、示瑪、亞奈雅、烏利亞、希勒家和瑪西雅站在他的右邊；毗大雅、米沙利、瑪基雅、哈順、哈拔大拿、撒迦利亞和米書蘭站在他的左邊。</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Ezra the scribe stood on a platform of wood which they had made for the purpose; and beside him, at his right hand, stood </a:t>
            </a:r>
            <a:r>
              <a:rPr lang="en-US" altLang="zh-CN" sz="3600" b="1" dirty="0" err="1">
                <a:ea typeface="黑体" panose="02010609060101010101" pitchFamily="49" charset="-122"/>
              </a:rPr>
              <a:t>Mattithiah</a:t>
            </a:r>
            <a:r>
              <a:rPr lang="en-US" altLang="zh-CN" sz="3600" b="1" dirty="0">
                <a:ea typeface="黑体" panose="02010609060101010101" pitchFamily="49" charset="-122"/>
              </a:rPr>
              <a:t>, Shema, Anaiah, Urijah, </a:t>
            </a:r>
            <a:r>
              <a:rPr lang="en-US" altLang="zh-CN" sz="3600" b="1" dirty="0" err="1">
                <a:ea typeface="黑体" panose="02010609060101010101" pitchFamily="49" charset="-122"/>
              </a:rPr>
              <a:t>Hilkiah</a:t>
            </a:r>
            <a:r>
              <a:rPr lang="en-US" altLang="zh-CN" sz="3600" b="1" dirty="0">
                <a:ea typeface="黑体" panose="02010609060101010101" pitchFamily="49" charset="-122"/>
              </a:rPr>
              <a:t>, and </a:t>
            </a:r>
            <a:r>
              <a:rPr lang="en-US" altLang="zh-CN" sz="3600" b="1" dirty="0" err="1">
                <a:ea typeface="黑体" panose="02010609060101010101" pitchFamily="49" charset="-122"/>
              </a:rPr>
              <a:t>Maaseiah</a:t>
            </a:r>
            <a:r>
              <a:rPr lang="en-US" altLang="zh-CN" sz="3600" b="1" dirty="0">
                <a:ea typeface="黑体" panose="02010609060101010101" pitchFamily="49" charset="-122"/>
              </a:rPr>
              <a:t>; and at his left hand </a:t>
            </a:r>
            <a:r>
              <a:rPr lang="en-US" altLang="zh-CN" sz="3600" b="1" dirty="0" err="1">
                <a:ea typeface="黑体" panose="02010609060101010101" pitchFamily="49" charset="-122"/>
              </a:rPr>
              <a:t>Pedaiah</a:t>
            </a:r>
            <a:r>
              <a:rPr lang="en-US" altLang="zh-CN" sz="3600" b="1" dirty="0">
                <a:ea typeface="黑体" panose="02010609060101010101" pitchFamily="49" charset="-122"/>
              </a:rPr>
              <a:t>, </a:t>
            </a:r>
            <a:r>
              <a:rPr lang="en-US" altLang="zh-CN" sz="3600" b="1" dirty="0" err="1">
                <a:ea typeface="黑体" panose="02010609060101010101" pitchFamily="49" charset="-122"/>
              </a:rPr>
              <a:t>Mishael</a:t>
            </a:r>
            <a:r>
              <a:rPr lang="en-US" altLang="zh-CN" sz="3600" b="1" dirty="0">
                <a:ea typeface="黑体" panose="02010609060101010101" pitchFamily="49" charset="-122"/>
              </a:rPr>
              <a:t>, </a:t>
            </a:r>
            <a:r>
              <a:rPr lang="en-US" altLang="zh-CN" sz="3600" b="1" dirty="0" err="1">
                <a:ea typeface="黑体" panose="02010609060101010101" pitchFamily="49" charset="-122"/>
              </a:rPr>
              <a:t>Malchijah</a:t>
            </a:r>
            <a:r>
              <a:rPr lang="en-US" altLang="zh-CN" sz="3600" b="1" dirty="0">
                <a:ea typeface="黑体" panose="02010609060101010101" pitchFamily="49" charset="-122"/>
              </a:rPr>
              <a:t>, </a:t>
            </a:r>
            <a:r>
              <a:rPr lang="en-US" altLang="zh-CN" sz="3600" b="1" dirty="0" err="1">
                <a:ea typeface="黑体" panose="02010609060101010101" pitchFamily="49" charset="-122"/>
              </a:rPr>
              <a:t>Hashum</a:t>
            </a:r>
            <a:r>
              <a:rPr lang="en-US" altLang="zh-CN" sz="3600" b="1" dirty="0">
                <a:ea typeface="黑体" panose="02010609060101010101" pitchFamily="49" charset="-122"/>
              </a:rPr>
              <a:t>, </a:t>
            </a:r>
            <a:r>
              <a:rPr lang="en-US" altLang="zh-CN" sz="3600" b="1" dirty="0" err="1">
                <a:ea typeface="黑体" panose="02010609060101010101" pitchFamily="49" charset="-122"/>
              </a:rPr>
              <a:t>Hashbadana</a:t>
            </a:r>
            <a:r>
              <a:rPr lang="en-US" altLang="zh-CN" sz="3600" b="1" dirty="0">
                <a:ea typeface="黑体" panose="02010609060101010101" pitchFamily="49" charset="-122"/>
              </a:rPr>
              <a:t>, Zechariah, and </a:t>
            </a:r>
            <a:r>
              <a:rPr lang="en-US" altLang="zh-CN" sz="3600" b="1" dirty="0" err="1">
                <a:ea typeface="黑体" panose="02010609060101010101" pitchFamily="49" charset="-122"/>
              </a:rPr>
              <a:t>Meshullam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6823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以斯拉站在眾民以上，在眾民眼前展開這書。他一展開，眾民就都站起來。</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Ezra opened the book in the sight of all the people, for he was standing above all the people; and when he opened it, all the people stood up.</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以斯拉稱頌耶和華至大的　神，眾民都舉手應聲說：“阿們！阿們！”就低頭，面伏於地，敬拜耶和華。</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Ezra blessed the LORD, the great God. Then all the people answered, "Amen, Amen!" while lifting up their hands. And they bowed their heads and worshiped the LORD with their faces to the ground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29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耶書亞、巴尼、示利比、雅憫、亞谷、沙比太、荷第雅、瑪西雅、基利他、亞撒利雅、約撒拔、哈難、毗萊雅和利未人使百姓明白律法，百姓都站在自己的地方。</a:t>
            </a:r>
          </a:p>
          <a:p>
            <a:pPr algn="l" defTabSz="914400">
              <a:spcBef>
                <a:spcPct val="20000"/>
              </a:spcBef>
            </a:pPr>
            <a:r>
              <a:rPr lang="en-US" altLang="zh-CN" sz="3600" b="1" dirty="0" smtClean="0">
                <a:ea typeface="黑体" panose="02010609060101010101" pitchFamily="49" charset="-122"/>
              </a:rPr>
              <a:t>Also </a:t>
            </a:r>
            <a:r>
              <a:rPr lang="en-US" altLang="zh-CN" sz="3600" b="1" dirty="0" err="1">
                <a:ea typeface="黑体" panose="02010609060101010101" pitchFamily="49" charset="-122"/>
              </a:rPr>
              <a:t>Jeshua</a:t>
            </a:r>
            <a:r>
              <a:rPr lang="en-US" altLang="zh-CN" sz="3600" b="1" dirty="0">
                <a:ea typeface="黑体" panose="02010609060101010101" pitchFamily="49" charset="-122"/>
              </a:rPr>
              <a:t>, </a:t>
            </a:r>
            <a:r>
              <a:rPr lang="en-US" altLang="zh-CN" sz="3600" b="1" dirty="0" err="1">
                <a:ea typeface="黑体" panose="02010609060101010101" pitchFamily="49" charset="-122"/>
              </a:rPr>
              <a:t>Bani</a:t>
            </a:r>
            <a:r>
              <a:rPr lang="en-US" altLang="zh-CN" sz="3600" b="1" dirty="0">
                <a:ea typeface="黑体" panose="02010609060101010101" pitchFamily="49" charset="-122"/>
              </a:rPr>
              <a:t>, </a:t>
            </a:r>
            <a:r>
              <a:rPr lang="en-US" altLang="zh-CN" sz="3600" b="1" dirty="0" err="1">
                <a:ea typeface="黑体" panose="02010609060101010101" pitchFamily="49" charset="-122"/>
              </a:rPr>
              <a:t>Sherebiah</a:t>
            </a:r>
            <a:r>
              <a:rPr lang="en-US" altLang="zh-CN" sz="3600" b="1" dirty="0">
                <a:ea typeface="黑体" panose="02010609060101010101" pitchFamily="49" charset="-122"/>
              </a:rPr>
              <a:t>, </a:t>
            </a:r>
            <a:r>
              <a:rPr lang="en-US" altLang="zh-CN" sz="3600" b="1" dirty="0" err="1">
                <a:ea typeface="黑体" panose="02010609060101010101" pitchFamily="49" charset="-122"/>
              </a:rPr>
              <a:t>Jamin</a:t>
            </a:r>
            <a:r>
              <a:rPr lang="en-US" altLang="zh-CN" sz="3600" b="1" dirty="0">
                <a:ea typeface="黑体" panose="02010609060101010101" pitchFamily="49" charset="-122"/>
              </a:rPr>
              <a:t>, </a:t>
            </a:r>
            <a:r>
              <a:rPr lang="en-US" altLang="zh-CN" sz="3600" b="1" dirty="0" err="1">
                <a:ea typeface="黑体" panose="02010609060101010101" pitchFamily="49" charset="-122"/>
              </a:rPr>
              <a:t>Akkub</a:t>
            </a:r>
            <a:r>
              <a:rPr lang="en-US" altLang="zh-CN" sz="3600" b="1" dirty="0">
                <a:ea typeface="黑体" panose="02010609060101010101" pitchFamily="49" charset="-122"/>
              </a:rPr>
              <a:t>, </a:t>
            </a:r>
            <a:r>
              <a:rPr lang="en-US" altLang="zh-CN" sz="3600" b="1" dirty="0" err="1">
                <a:ea typeface="黑体" panose="02010609060101010101" pitchFamily="49" charset="-122"/>
              </a:rPr>
              <a:t>Shabbethai</a:t>
            </a:r>
            <a:r>
              <a:rPr lang="en-US" altLang="zh-CN" sz="3600" b="1" dirty="0">
                <a:ea typeface="黑体" panose="02010609060101010101" pitchFamily="49" charset="-122"/>
              </a:rPr>
              <a:t>, </a:t>
            </a:r>
            <a:r>
              <a:rPr lang="en-US" altLang="zh-CN" sz="3600" b="1" dirty="0" err="1">
                <a:ea typeface="黑体" panose="02010609060101010101" pitchFamily="49" charset="-122"/>
              </a:rPr>
              <a:t>Hodijah</a:t>
            </a:r>
            <a:r>
              <a:rPr lang="en-US" altLang="zh-CN" sz="3600" b="1" dirty="0">
                <a:ea typeface="黑体" panose="02010609060101010101" pitchFamily="49" charset="-122"/>
              </a:rPr>
              <a:t>, </a:t>
            </a:r>
            <a:r>
              <a:rPr lang="en-US" altLang="zh-CN" sz="3600" b="1" dirty="0" err="1">
                <a:ea typeface="黑体" panose="02010609060101010101" pitchFamily="49" charset="-122"/>
              </a:rPr>
              <a:t>Maaseiah</a:t>
            </a:r>
            <a:r>
              <a:rPr lang="en-US" altLang="zh-CN" sz="3600" b="1" dirty="0">
                <a:ea typeface="黑体" panose="02010609060101010101" pitchFamily="49" charset="-122"/>
              </a:rPr>
              <a:t>, </a:t>
            </a:r>
            <a:r>
              <a:rPr lang="en-US" altLang="zh-CN" sz="3600" b="1" dirty="0" err="1">
                <a:ea typeface="黑体" panose="02010609060101010101" pitchFamily="49" charset="-122"/>
              </a:rPr>
              <a:t>Kelita</a:t>
            </a:r>
            <a:r>
              <a:rPr lang="en-US" altLang="zh-CN" sz="3600" b="1" dirty="0">
                <a:ea typeface="黑体" panose="02010609060101010101" pitchFamily="49" charset="-122"/>
              </a:rPr>
              <a:t>, </a:t>
            </a:r>
            <a:r>
              <a:rPr lang="en-US" altLang="zh-CN" sz="3600" b="1" dirty="0" err="1">
                <a:ea typeface="黑体" panose="02010609060101010101" pitchFamily="49" charset="-122"/>
              </a:rPr>
              <a:t>Azariah</a:t>
            </a:r>
            <a:r>
              <a:rPr lang="en-US" altLang="zh-CN" sz="3600" b="1" dirty="0">
                <a:ea typeface="黑体" panose="02010609060101010101" pitchFamily="49" charset="-122"/>
              </a:rPr>
              <a:t>, </a:t>
            </a:r>
            <a:r>
              <a:rPr lang="en-US" altLang="zh-CN" sz="3600" b="1" dirty="0" err="1">
                <a:ea typeface="黑体" panose="02010609060101010101" pitchFamily="49" charset="-122"/>
              </a:rPr>
              <a:t>Jozabad</a:t>
            </a:r>
            <a:r>
              <a:rPr lang="en-US" altLang="zh-CN" sz="3600" b="1" dirty="0">
                <a:ea typeface="黑体" panose="02010609060101010101" pitchFamily="49" charset="-122"/>
              </a:rPr>
              <a:t>, </a:t>
            </a:r>
            <a:r>
              <a:rPr lang="en-US" altLang="zh-CN" sz="3600" b="1" dirty="0" err="1">
                <a:ea typeface="黑体" panose="02010609060101010101" pitchFamily="49" charset="-122"/>
              </a:rPr>
              <a:t>Hanan</a:t>
            </a:r>
            <a:r>
              <a:rPr lang="en-US" altLang="zh-CN" sz="3600" b="1" dirty="0">
                <a:ea typeface="黑体" panose="02010609060101010101" pitchFamily="49" charset="-122"/>
              </a:rPr>
              <a:t>, </a:t>
            </a:r>
            <a:r>
              <a:rPr lang="en-US" altLang="zh-CN" sz="3600" b="1" dirty="0" err="1">
                <a:ea typeface="黑体" panose="02010609060101010101" pitchFamily="49" charset="-122"/>
              </a:rPr>
              <a:t>Pelaiah</a:t>
            </a:r>
            <a:r>
              <a:rPr lang="en-US" altLang="zh-CN" sz="3600" b="1" dirty="0">
                <a:ea typeface="黑体" panose="02010609060101010101" pitchFamily="49" charset="-122"/>
              </a:rPr>
              <a:t>, and the Levites, helped the people to understand the Law; and the people stood in their place.</a:t>
            </a:r>
          </a:p>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他們清清楚楚地念　神的律法書，講明意思，使百姓明白所念的。</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they read distinctly from the book, in the Law of God; and they gave the sense, and helped them to understand the reading</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0245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850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省長尼希米和作祭司的文士以斯拉，並教訓百姓的利未人，對眾民說：“今日是耶和華你們　神的聖日，不要悲哀哭泣。”這是因為眾民聽見律法書上的話都哭了。</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Nehemiah, who was the governor, Ezra the priest and scribe, and the Levites who taught the people said to all the people, "This day is holy to the LORD your God; do not mourn nor weep." For all the people wept, when they heard the words of the Law.</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又對他們說：“你們去吃肥美的，喝甘甜的，有不能預備的，就分給他；因為今日是我們主的聖日。你們不要憂愁，因靠耶和華而得的喜樂是你們的力量。”</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said to them, "Go your way, eat the fat, drink the sweet, and send portions to those for whom nothing is prepared; for this day is holy to our Lord. Do not sorrow, for the joy of the LORD is your strength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429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尼希米記</a:t>
            </a:r>
            <a:r>
              <a:rPr lang="en-US" altLang="zh-CN" sz="3600" b="1" dirty="0" smtClean="0">
                <a:ea typeface="黑体" panose="02010609060101010101" pitchFamily="49" charset="-122"/>
              </a:rPr>
              <a:t>Nehemiah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1-12】</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於是利未人使眾民靜默，說：“今日是聖日；不要作聲，也不要憂愁。”</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the Levites quieted all the people, saying, "Be still, for the day is holy; do not be grieved."</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眾民都去吃喝，也分給人，大大快樂，因為他們明白所教訓他們的話。</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all the people went their way to eat and drink, to send portions and rejoice greatly, because they understood the words that were declared to them.</a:t>
            </a:r>
          </a:p>
        </p:txBody>
      </p:sp>
    </p:spTree>
    <p:extLst>
      <p:ext uri="{BB962C8B-B14F-4D97-AF65-F5344CB8AC3E}">
        <p14:creationId xmlns:p14="http://schemas.microsoft.com/office/powerpoint/2010/main" val="299865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18】</a:t>
            </a:r>
          </a:p>
          <a:p>
            <a:pPr algn="l" defTabSz="914400">
              <a:spcBef>
                <a:spcPct val="20000"/>
              </a:spcBef>
            </a:pPr>
            <a:r>
              <a:rPr lang="zh-CN" altLang="en-US" sz="3600" b="1" dirty="0" smtClean="0">
                <a:ea typeface="黑体" panose="02010609060101010101" pitchFamily="49" charset="-122"/>
              </a:rPr>
              <a:t>我實在告訴你們，就是到天地都廢去了，律法的一點一畫也不能廢去，都要成全。</a:t>
            </a:r>
          </a:p>
          <a:p>
            <a:pPr algn="l" defTabSz="914400">
              <a:spcBef>
                <a:spcPct val="20000"/>
              </a:spcBef>
            </a:pPr>
            <a:r>
              <a:rPr lang="en-US" altLang="zh-CN" sz="3600" b="1" dirty="0" smtClean="0">
                <a:ea typeface="黑体" panose="02010609060101010101" pitchFamily="49" charset="-122"/>
              </a:rPr>
              <a:t>For </a:t>
            </a:r>
            <a:r>
              <a:rPr lang="en-US" altLang="zh-CN" sz="3600" b="1" dirty="0">
                <a:ea typeface="黑体" panose="02010609060101010101" pitchFamily="49" charset="-122"/>
              </a:rPr>
              <a:t>assuredly, I say to you, till heaven and earth pass away, one jot or one tittle will by no means pass from the law till all is fulfilled.</a:t>
            </a:r>
          </a:p>
        </p:txBody>
      </p:sp>
    </p:spTree>
    <p:extLst>
      <p:ext uri="{BB962C8B-B14F-4D97-AF65-F5344CB8AC3E}">
        <p14:creationId xmlns:p14="http://schemas.microsoft.com/office/powerpoint/2010/main" val="42252628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3171</TotalTime>
  <Words>2723</Words>
  <Application>Microsoft Office PowerPoint</Application>
  <PresentationFormat>全屏显示(4:3)</PresentationFormat>
  <Paragraphs>145</Paragraphs>
  <Slides>26</Slides>
  <Notes>26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330</cp:revision>
  <dcterms:created xsi:type="dcterms:W3CDTF">2014-02-25T17:54:08Z</dcterms:created>
  <dcterms:modified xsi:type="dcterms:W3CDTF">2016-11-20T05:25:01Z</dcterms:modified>
</cp:coreProperties>
</file>