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469" r:id="rId2"/>
    <p:sldId id="750" r:id="rId3"/>
    <p:sldId id="751" r:id="rId4"/>
    <p:sldId id="752" r:id="rId5"/>
    <p:sldId id="753" r:id="rId6"/>
    <p:sldId id="754" r:id="rId7"/>
    <p:sldId id="755" r:id="rId8"/>
    <p:sldId id="757" r:id="rId9"/>
    <p:sldId id="758" r:id="rId10"/>
    <p:sldId id="756" r:id="rId11"/>
    <p:sldId id="726" r:id="rId12"/>
    <p:sldId id="727" r:id="rId13"/>
    <p:sldId id="728" r:id="rId14"/>
    <p:sldId id="729" r:id="rId15"/>
    <p:sldId id="701"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7" d="100"/>
          <a:sy n="77" d="100"/>
        </p:scale>
        <p:origin x="78" y="10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2017/9/3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2017/9/3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991546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1392678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049238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1187545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4147079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967401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959627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217165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452593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807053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222178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008584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10807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1085105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2017/9/3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2017/9/3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2017/9/3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2017/9/3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2017/9/3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2017/9/3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2017/9/3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2017/9/3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11:15-24】</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有耳可听的，就应当听。</a:t>
            </a:r>
          </a:p>
          <a:p>
            <a:pPr algn="l">
              <a:lnSpc>
                <a:spcPct val="100000"/>
              </a:lnSpc>
            </a:pPr>
            <a:r>
              <a:rPr lang="en-US" altLang="zh-CN" sz="3600" b="1" dirty="0">
                <a:ea typeface="黑体" panose="02010609060101010101" pitchFamily="49" charset="-122"/>
              </a:rPr>
              <a:t>He who has ears to hear, let him hear!</a:t>
            </a: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我可用什么比这世代呢？好像孩童坐在街市上招呼同伴，说：</a:t>
            </a:r>
          </a:p>
          <a:p>
            <a:pPr algn="l">
              <a:lnSpc>
                <a:spcPct val="100000"/>
              </a:lnSpc>
            </a:pPr>
            <a:r>
              <a:rPr lang="en-US" altLang="zh-CN" sz="3600" b="1" dirty="0">
                <a:ea typeface="黑体" panose="02010609060101010101" pitchFamily="49" charset="-122"/>
              </a:rPr>
              <a:t>"But to what shall I liken this generation? It is like children sitting in the marketplaces and calling to their companions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77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12:41-42】</a:t>
            </a:r>
          </a:p>
          <a:p>
            <a:pPr algn="l">
              <a:lnSpc>
                <a:spcPct val="100000"/>
              </a:lnSpc>
            </a:pPr>
            <a:r>
              <a:rPr lang="en-US" altLang="zh-CN" sz="3600" b="1" dirty="0">
                <a:ea typeface="黑体" panose="02010609060101010101" pitchFamily="49" charset="-122"/>
              </a:rPr>
              <a:t>41</a:t>
            </a:r>
            <a:r>
              <a:rPr lang="zh-CN" altLang="en-US" sz="3600" b="1" dirty="0">
                <a:ea typeface="黑体" panose="02010609060101010101" pitchFamily="49" charset="-122"/>
              </a:rPr>
              <a:t>当审判的时候，尼尼微人要起来定这世代的罪，因为尼尼微人听了约拿所传的，就悔改了。看哪，在这里有一人比约拿更大。</a:t>
            </a:r>
          </a:p>
          <a:p>
            <a:pPr algn="l">
              <a:lnSpc>
                <a:spcPct val="100000"/>
              </a:lnSpc>
            </a:pPr>
            <a:r>
              <a:rPr lang="en-US" altLang="zh-CN" sz="3600" b="1" dirty="0">
                <a:ea typeface="黑体" panose="02010609060101010101" pitchFamily="49" charset="-122"/>
              </a:rPr>
              <a:t>The men of Nineveh will rise up in the judgment with this generation and condemn it, because they repented at the preaching of Jonah; and indeed a greater than Jonah is here.</a:t>
            </a:r>
          </a:p>
          <a:p>
            <a:pPr algn="l">
              <a:lnSpc>
                <a:spcPct val="100000"/>
              </a:lnSpc>
            </a:pPr>
            <a:r>
              <a:rPr lang="en-US" altLang="zh-CN" sz="3600" b="1" dirty="0">
                <a:ea typeface="黑体" panose="02010609060101010101" pitchFamily="49" charset="-122"/>
              </a:rPr>
              <a:t>42</a:t>
            </a:r>
            <a:r>
              <a:rPr lang="zh-CN" altLang="en-US" sz="3600" b="1" dirty="0">
                <a:ea typeface="黑体" panose="02010609060101010101" pitchFamily="49" charset="-122"/>
              </a:rPr>
              <a:t>当审判的时候，南方的女王要起来定这世代的罪，因为她从地极而来，要听所罗门的智慧话。看哪，在这里有一人比所罗门更大。”</a:t>
            </a:r>
          </a:p>
          <a:p>
            <a:pPr algn="l">
              <a:lnSpc>
                <a:spcPct val="100000"/>
              </a:lnSpc>
            </a:pPr>
            <a:r>
              <a:rPr lang="en-US" altLang="zh-CN" sz="3600" b="1" dirty="0">
                <a:ea typeface="黑体" panose="02010609060101010101" pitchFamily="49" charset="-122"/>
              </a:rPr>
              <a:t>The queen of the South will rise up in the judgment with this generation and condemn it, for she came from the ends of the earth to hear the wisdom of Solomon; and indeed a greater than Solomon is here.</a:t>
            </a:r>
          </a:p>
        </p:txBody>
      </p:sp>
    </p:spTree>
    <p:extLst>
      <p:ext uri="{BB962C8B-B14F-4D97-AF65-F5344CB8AC3E}">
        <p14:creationId xmlns:p14="http://schemas.microsoft.com/office/powerpoint/2010/main" val="4055795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21:31b-32】</a:t>
            </a:r>
          </a:p>
          <a:p>
            <a:pPr algn="l">
              <a:lnSpc>
                <a:spcPct val="100000"/>
              </a:lnSpc>
            </a:pPr>
            <a:r>
              <a:rPr lang="en-US" altLang="zh-CN" sz="3600" b="1" dirty="0">
                <a:ea typeface="黑体" panose="02010609060101010101" pitchFamily="49" charset="-122"/>
              </a:rPr>
              <a:t>31b</a:t>
            </a:r>
            <a:r>
              <a:rPr lang="zh-CN" altLang="en-US" sz="3600" b="1" dirty="0">
                <a:ea typeface="黑体" panose="02010609060101010101" pitchFamily="49" charset="-122"/>
              </a:rPr>
              <a:t>耶稣说：“我实在告诉你们：税吏和娼妓倒比你们先进　神的国。</a:t>
            </a:r>
          </a:p>
          <a:p>
            <a:pPr algn="l">
              <a:lnSpc>
                <a:spcPct val="100000"/>
              </a:lnSpc>
            </a:pPr>
            <a:r>
              <a:rPr lang="en-US" altLang="zh-CN" sz="3600" b="1" dirty="0">
                <a:ea typeface="黑体" panose="02010609060101010101" pitchFamily="49" charset="-122"/>
              </a:rPr>
              <a:t>Assuredly, I say to you that tax collectors and harlots enter the kingdom of God before you.</a:t>
            </a:r>
          </a:p>
          <a:p>
            <a:pPr algn="l">
              <a:lnSpc>
                <a:spcPct val="100000"/>
              </a:lnSpc>
            </a:pPr>
            <a:r>
              <a:rPr lang="en-US" altLang="zh-CN" sz="3600" b="1" dirty="0">
                <a:ea typeface="黑体" panose="02010609060101010101" pitchFamily="49" charset="-122"/>
              </a:rPr>
              <a:t>32</a:t>
            </a:r>
            <a:r>
              <a:rPr lang="zh-CN" altLang="en-US" sz="3600" b="1" dirty="0">
                <a:ea typeface="黑体" panose="02010609060101010101" pitchFamily="49" charset="-122"/>
              </a:rPr>
              <a:t>因为约翰遵着义路到你们这里来，你们却不信他；税吏和娼妓倒信他。你们看见了，后来还是不懊悔去信他。”</a:t>
            </a:r>
          </a:p>
          <a:p>
            <a:pPr algn="l">
              <a:lnSpc>
                <a:spcPct val="100000"/>
              </a:lnSpc>
            </a:pPr>
            <a:r>
              <a:rPr lang="en-US" altLang="zh-CN" sz="3600" b="1" dirty="0">
                <a:ea typeface="黑体" panose="02010609060101010101" pitchFamily="49" charset="-122"/>
              </a:rPr>
              <a:t>Jesus said to them, "I tell you the truth, the tax collectors and the prostitutes are entering the kingdom of God ahead of you. For John came to you to show you the way of righteousness, and you did not believe him, but the tax collectors and the prostitutes did. And even after you saw this, you did not repent and believe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06051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希伯来书 </a:t>
            </a:r>
            <a:r>
              <a:rPr lang="en-US" altLang="zh-CN" sz="3600" b="1" dirty="0" smtClean="0">
                <a:ea typeface="黑体" panose="02010609060101010101" pitchFamily="49" charset="-122"/>
              </a:rPr>
              <a:t>Hebrews </a:t>
            </a:r>
            <a:r>
              <a:rPr lang="en-US" altLang="zh-CN" sz="3600" b="1" dirty="0">
                <a:ea typeface="黑体" panose="02010609060101010101" pitchFamily="49" charset="-122"/>
              </a:rPr>
              <a:t>9:27</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按</a:t>
            </a:r>
            <a:r>
              <a:rPr lang="zh-CN" altLang="en-US" sz="3600" b="1" dirty="0">
                <a:ea typeface="黑体" panose="02010609060101010101" pitchFamily="49" charset="-122"/>
              </a:rPr>
              <a:t>着定命，人人都有一死，死后且有审判。</a:t>
            </a:r>
          </a:p>
          <a:p>
            <a:pPr algn="l">
              <a:lnSpc>
                <a:spcPct val="100000"/>
              </a:lnSpc>
            </a:pPr>
            <a:r>
              <a:rPr lang="en-US" altLang="zh-CN" sz="3600" b="1" dirty="0">
                <a:ea typeface="黑体" panose="02010609060101010101" pitchFamily="49" charset="-122"/>
              </a:rPr>
              <a:t>And as it is appointed for men to die once, but after this the judgment,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9791447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林后 </a:t>
            </a:r>
            <a:r>
              <a:rPr lang="en-US" altLang="zh-CN" sz="3600" b="1" dirty="0" smtClean="0">
                <a:ea typeface="黑体" panose="02010609060101010101" pitchFamily="49" charset="-122"/>
              </a:rPr>
              <a:t>2CO </a:t>
            </a:r>
            <a:r>
              <a:rPr lang="en-US" altLang="zh-CN" sz="3600" b="1" dirty="0">
                <a:ea typeface="黑体" panose="02010609060101010101" pitchFamily="49" charset="-122"/>
              </a:rPr>
              <a:t>8:15】</a:t>
            </a:r>
            <a:r>
              <a:rPr lang="zh-CN" altLang="en-US" sz="3600" b="1" dirty="0">
                <a:ea typeface="黑体" panose="02010609060101010101" pitchFamily="49" charset="-122"/>
              </a:rPr>
              <a:t>如经上所记：“多收的也没有余，少收的也没有缺</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He </a:t>
            </a:r>
            <a:r>
              <a:rPr lang="en-US" altLang="zh-CN" sz="3600" b="1" dirty="0">
                <a:ea typeface="黑体" panose="02010609060101010101" pitchFamily="49" charset="-122"/>
              </a:rPr>
              <a:t>who gathered much did not have too much, and he who gathered little did not have too little."” </a:t>
            </a:r>
          </a:p>
          <a:p>
            <a:pPr algn="l">
              <a:lnSpc>
                <a:spcPct val="100000"/>
              </a:lnSpc>
            </a:pPr>
            <a:r>
              <a:rPr lang="en-US" altLang="zh-CN" sz="3600" b="1" dirty="0">
                <a:ea typeface="黑体" panose="02010609060101010101" pitchFamily="49" charset="-122"/>
              </a:rPr>
              <a:t>【</a:t>
            </a:r>
            <a:r>
              <a:rPr lang="zh-CN" altLang="en-US" sz="3600" b="1" dirty="0" smtClean="0">
                <a:ea typeface="黑体" panose="02010609060101010101" pitchFamily="49" charset="-122"/>
              </a:rPr>
              <a:t>弗 </a:t>
            </a:r>
            <a:r>
              <a:rPr lang="en-US" altLang="zh-CN" sz="3600" b="1" dirty="0" err="1" smtClean="0">
                <a:ea typeface="黑体" panose="02010609060101010101" pitchFamily="49" charset="-122"/>
              </a:rPr>
              <a:t>Eph</a:t>
            </a:r>
            <a:r>
              <a:rPr lang="en-US" altLang="zh-CN" sz="3600" b="1" dirty="0" smtClean="0">
                <a:ea typeface="黑体" panose="02010609060101010101" pitchFamily="49" charset="-122"/>
              </a:rPr>
              <a:t> 4:28b</a:t>
            </a:r>
            <a:r>
              <a:rPr lang="en-US" altLang="zh-CN" sz="3600" b="1" dirty="0">
                <a:ea typeface="黑体" panose="02010609060101010101" pitchFamily="49" charset="-122"/>
              </a:rPr>
              <a:t>】</a:t>
            </a:r>
            <a:r>
              <a:rPr lang="zh-CN" altLang="en-US" sz="3600" b="1" dirty="0">
                <a:ea typeface="黑体" panose="02010609060101010101" pitchFamily="49" charset="-122"/>
              </a:rPr>
              <a:t>总要劳力，亲手作正经事，就可有余，分给那缺少的人。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but </a:t>
            </a:r>
            <a:r>
              <a:rPr lang="en-US" altLang="zh-CN" sz="3600" b="1" dirty="0">
                <a:ea typeface="黑体" panose="02010609060101010101" pitchFamily="49" charset="-122"/>
              </a:rPr>
              <a:t>rather let him labor, working with his hands what is good, that he may have something to give him who has need.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763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约壹</a:t>
            </a:r>
            <a:r>
              <a:rPr lang="en-US" altLang="zh-CN" sz="3600" b="1" dirty="0">
                <a:ea typeface="黑体" panose="02010609060101010101" pitchFamily="49" charset="-122"/>
              </a:rPr>
              <a:t>1 John 1:8-10】</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我们若说自己无罪，便是自欺，真理不在我们心里了；</a:t>
            </a:r>
          </a:p>
          <a:p>
            <a:pPr algn="l">
              <a:lnSpc>
                <a:spcPct val="100000"/>
              </a:lnSpc>
            </a:pPr>
            <a:r>
              <a:rPr lang="en-US" altLang="zh-CN" sz="3600" b="1" dirty="0">
                <a:ea typeface="黑体" panose="02010609060101010101" pitchFamily="49" charset="-122"/>
              </a:rPr>
              <a:t>If we say that we have no sin, we deceive ourselves, and the truth is not in us.</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我们若认自己的罪，　神是信实的，是公义的，必要赦免我们的罪，洗净我们一切的不义；</a:t>
            </a:r>
          </a:p>
          <a:p>
            <a:pPr algn="l">
              <a:lnSpc>
                <a:spcPct val="100000"/>
              </a:lnSpc>
            </a:pPr>
            <a:r>
              <a:rPr lang="en-US" altLang="zh-CN" sz="3600" b="1" dirty="0">
                <a:ea typeface="黑体" panose="02010609060101010101" pitchFamily="49" charset="-122"/>
              </a:rPr>
              <a:t>If we confess our sins, He is faithful and just to forgive us our sins and to cleanse us from all unrighteousness.</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我们若说自己没有犯过罪，便是以　神为说谎的，祂的道也不在我们心里了。</a:t>
            </a:r>
          </a:p>
          <a:p>
            <a:pPr algn="l">
              <a:lnSpc>
                <a:spcPct val="100000"/>
              </a:lnSpc>
            </a:pPr>
            <a:r>
              <a:rPr lang="en-US" altLang="zh-CN" sz="3600" b="1" dirty="0">
                <a:ea typeface="黑体" panose="02010609060101010101" pitchFamily="49" charset="-122"/>
              </a:rPr>
              <a:t>If we say that we have not sinned, we make Him a liar, and His word is not in us.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6342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歷代志下 </a:t>
            </a:r>
            <a:r>
              <a:rPr lang="en-US" altLang="zh-CN" sz="3600" b="1" dirty="0">
                <a:ea typeface="黑体" panose="02010609060101010101" pitchFamily="49" charset="-122"/>
              </a:rPr>
              <a:t>2 Chronicles7:14】 </a:t>
            </a:r>
            <a:endParaRPr lang="en-US" altLang="zh-CN" sz="3600" b="1" dirty="0" smtClean="0">
              <a:ea typeface="黑体" panose="02010609060101010101" pitchFamily="49" charset="-122"/>
            </a:endParaRPr>
          </a:p>
          <a:p>
            <a:pPr algn="l">
              <a:lnSpc>
                <a:spcPct val="100000"/>
              </a:lnSpc>
            </a:pPr>
            <a:r>
              <a:rPr lang="zh-CN" altLang="en-US" sz="3600" b="1" dirty="0" smtClean="0">
                <a:ea typeface="黑体" panose="02010609060101010101" pitchFamily="49" charset="-122"/>
              </a:rPr>
              <a:t>这</a:t>
            </a:r>
            <a:r>
              <a:rPr lang="zh-CN" altLang="en-US" sz="3600" b="1" dirty="0">
                <a:ea typeface="黑体" panose="02010609060101010101" pitchFamily="49" charset="-122"/>
              </a:rPr>
              <a:t>称为我名下的子民，若是自卑、祷告，寻求我的面，转离他们的恶行，我必从天上垂听，赦免他们的罪，医治他们的地。</a:t>
            </a:r>
          </a:p>
          <a:p>
            <a:pPr algn="l">
              <a:lnSpc>
                <a:spcPct val="100000"/>
              </a:lnSpc>
            </a:pPr>
            <a:r>
              <a:rPr lang="en-US" altLang="zh-CN" sz="3600" b="1" dirty="0">
                <a:ea typeface="黑体" panose="02010609060101010101" pitchFamily="49" charset="-122"/>
              </a:rPr>
              <a:t>if My people who are called by My name will humble themselves, and pray and seek My face, and turn from their wicked ways, then I will hear from heaven, and will forgive their sin and heal their land.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750435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11:15-24】</a:t>
            </a:r>
          </a:p>
          <a:p>
            <a:pPr algn="l">
              <a:lnSpc>
                <a:spcPct val="100000"/>
              </a:lnSpc>
            </a:pPr>
            <a:r>
              <a:rPr lang="en-US" altLang="zh-CN" sz="3600" b="1" dirty="0" smtClean="0">
                <a:ea typeface="黑体" panose="02010609060101010101" pitchFamily="49" charset="-122"/>
              </a:rPr>
              <a:t>17</a:t>
            </a:r>
            <a:r>
              <a:rPr lang="en-US" altLang="zh-CN" sz="3600" b="1" dirty="0">
                <a:ea typeface="黑体" panose="02010609060101010101" pitchFamily="49" charset="-122"/>
              </a:rPr>
              <a:t>‘</a:t>
            </a:r>
            <a:r>
              <a:rPr lang="zh-CN" altLang="en-US" sz="3600" b="1" dirty="0">
                <a:ea typeface="黑体" panose="02010609060101010101" pitchFamily="49" charset="-122"/>
              </a:rPr>
              <a:t>我们向你们吹笛，你们不跳舞；我们向你们举哀，你们不捶胸</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and </a:t>
            </a:r>
            <a:r>
              <a:rPr lang="en-US" altLang="zh-CN" sz="3600" b="1" dirty="0">
                <a:ea typeface="黑体" panose="02010609060101010101" pitchFamily="49" charset="-122"/>
              </a:rPr>
              <a:t>saying: "We played the flute for you,  And you did not dance; We mourned to you,  And you did not lament.'</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约翰来了，也不吃，也不喝，人就说他是被鬼附着的；</a:t>
            </a:r>
          </a:p>
          <a:p>
            <a:pPr algn="l">
              <a:lnSpc>
                <a:spcPct val="100000"/>
              </a:lnSpc>
            </a:pPr>
            <a:r>
              <a:rPr lang="en-US" altLang="zh-CN" sz="3600" b="1" dirty="0">
                <a:ea typeface="黑体" panose="02010609060101010101" pitchFamily="49" charset="-122"/>
              </a:rPr>
              <a:t>For John came neither eating nor drinking, and they say, "He has a demon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43935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11:15-24】</a:t>
            </a:r>
          </a:p>
          <a:p>
            <a:pPr algn="l">
              <a:lnSpc>
                <a:spcPct val="100000"/>
              </a:lnSpc>
            </a:pPr>
            <a:r>
              <a:rPr lang="en-US" altLang="zh-CN" sz="3600" b="1" dirty="0" smtClean="0">
                <a:ea typeface="黑体" panose="02010609060101010101" pitchFamily="49" charset="-122"/>
              </a:rPr>
              <a:t>19</a:t>
            </a:r>
            <a:r>
              <a:rPr lang="zh-CN" altLang="en-US" sz="3600" b="1" dirty="0">
                <a:ea typeface="黑体" panose="02010609060101010101" pitchFamily="49" charset="-122"/>
              </a:rPr>
              <a:t>人子来了，也吃也喝，人又说他是贪食好酒的人，是税吏和罪人的朋友。但智慧之子，总以智慧为是（有古卷作“但智慧在行为上就显为是”）。” </a:t>
            </a:r>
          </a:p>
          <a:p>
            <a:pPr algn="l">
              <a:lnSpc>
                <a:spcPct val="100000"/>
              </a:lnSpc>
            </a:pPr>
            <a:r>
              <a:rPr lang="en-US" altLang="zh-CN" sz="3600" b="1" dirty="0">
                <a:ea typeface="黑体" panose="02010609060101010101" pitchFamily="49" charset="-122"/>
              </a:rPr>
              <a:t>The Son of Man came eating and drinking, and they say, "Look, a glutton and a winebibber, a friend of tax collectors and sinners!' But wisdom is justified by her children."</a:t>
            </a:r>
          </a:p>
          <a:p>
            <a:pPr algn="l">
              <a:lnSpc>
                <a:spcPct val="100000"/>
              </a:lnSpc>
            </a:pPr>
            <a:r>
              <a:rPr lang="en-US" altLang="zh-CN" sz="3600" b="1" dirty="0">
                <a:ea typeface="黑体" panose="02010609060101010101" pitchFamily="49" charset="-122"/>
              </a:rPr>
              <a:t>20</a:t>
            </a:r>
            <a:r>
              <a:rPr lang="zh-CN" altLang="en-US" sz="3600" b="1" dirty="0">
                <a:ea typeface="黑体" panose="02010609060101010101" pitchFamily="49" charset="-122"/>
              </a:rPr>
              <a:t>耶稣在诸城中行了许多异能，那些城的人终不悔改，就在那时候责备他们说：</a:t>
            </a:r>
          </a:p>
          <a:p>
            <a:pPr algn="l">
              <a:lnSpc>
                <a:spcPct val="100000"/>
              </a:lnSpc>
            </a:pPr>
            <a:r>
              <a:rPr lang="en-US" altLang="zh-CN" sz="3600" b="1" dirty="0">
                <a:ea typeface="黑体" panose="02010609060101010101" pitchFamily="49" charset="-122"/>
              </a:rPr>
              <a:t>Then He began to rebuke the cities in which most of His mighty works had been done, because they did not repent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54368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11:15-24】</a:t>
            </a:r>
          </a:p>
          <a:p>
            <a:pPr algn="l">
              <a:lnSpc>
                <a:spcPct val="100000"/>
              </a:lnSpc>
            </a:pPr>
            <a:r>
              <a:rPr lang="en-US" altLang="zh-CN" sz="3600" b="1" dirty="0" smtClean="0">
                <a:ea typeface="黑体" panose="02010609060101010101" pitchFamily="49" charset="-122"/>
              </a:rPr>
              <a:t>21</a:t>
            </a:r>
            <a:r>
              <a:rPr lang="en-US" altLang="zh-CN" sz="3600" b="1" dirty="0">
                <a:ea typeface="黑体" panose="02010609060101010101" pitchFamily="49" charset="-122"/>
              </a:rPr>
              <a:t>“</a:t>
            </a:r>
            <a:r>
              <a:rPr lang="zh-CN" altLang="en-US" sz="3600" b="1" dirty="0">
                <a:ea typeface="黑体" panose="02010609060101010101" pitchFamily="49" charset="-122"/>
              </a:rPr>
              <a:t>哥拉汛哪，你有祸了！伯赛大啊，你有祸了！因为在你们中间所行的异能，若行在推罗、西顿，他们早已披麻蒙灰悔改了。</a:t>
            </a:r>
          </a:p>
          <a:p>
            <a:pPr algn="l">
              <a:lnSpc>
                <a:spcPct val="100000"/>
              </a:lnSpc>
            </a:pPr>
            <a:r>
              <a:rPr lang="en-US" altLang="zh-CN" sz="3600" b="1" dirty="0">
                <a:ea typeface="黑体" panose="02010609060101010101" pitchFamily="49" charset="-122"/>
              </a:rPr>
              <a:t>"Woe to you, </a:t>
            </a:r>
            <a:r>
              <a:rPr lang="en-US" altLang="zh-CN" sz="3600" b="1" dirty="0" err="1">
                <a:ea typeface="黑体" panose="02010609060101010101" pitchFamily="49" charset="-122"/>
              </a:rPr>
              <a:t>Chorazin</a:t>
            </a:r>
            <a:r>
              <a:rPr lang="en-US" altLang="zh-CN" sz="3600" b="1" dirty="0">
                <a:ea typeface="黑体" panose="02010609060101010101" pitchFamily="49" charset="-122"/>
              </a:rPr>
              <a:t>! Woe to you, Bethsaida! For if the mighty works which were done in you had been done in </a:t>
            </a:r>
            <a:r>
              <a:rPr lang="en-US" altLang="zh-CN" sz="3600" b="1" dirty="0" err="1">
                <a:ea typeface="黑体" panose="02010609060101010101" pitchFamily="49" charset="-122"/>
              </a:rPr>
              <a:t>Tyre</a:t>
            </a:r>
            <a:r>
              <a:rPr lang="en-US" altLang="zh-CN" sz="3600" b="1" dirty="0">
                <a:ea typeface="黑体" panose="02010609060101010101" pitchFamily="49" charset="-122"/>
              </a:rPr>
              <a:t> and Sidon, they would have repented long ago in sackcloth and ashes.</a:t>
            </a:r>
          </a:p>
          <a:p>
            <a:pPr algn="l">
              <a:lnSpc>
                <a:spcPct val="100000"/>
              </a:lnSpc>
            </a:pPr>
            <a:r>
              <a:rPr lang="en-US" altLang="zh-CN" sz="3600" b="1" dirty="0">
                <a:ea typeface="黑体" panose="02010609060101010101" pitchFamily="49" charset="-122"/>
              </a:rPr>
              <a:t>22</a:t>
            </a:r>
            <a:r>
              <a:rPr lang="zh-CN" altLang="en-US" sz="3600" b="1" dirty="0">
                <a:ea typeface="黑体" panose="02010609060101010101" pitchFamily="49" charset="-122"/>
              </a:rPr>
              <a:t>但我告诉你们，当审判的日子，推罗、西顿所受的比你们还容易受呢！</a:t>
            </a:r>
          </a:p>
          <a:p>
            <a:pPr algn="l">
              <a:lnSpc>
                <a:spcPct val="100000"/>
              </a:lnSpc>
            </a:pPr>
            <a:r>
              <a:rPr lang="en-US" altLang="zh-CN" sz="3600" b="1" dirty="0">
                <a:ea typeface="黑体" panose="02010609060101010101" pitchFamily="49" charset="-122"/>
              </a:rPr>
              <a:t>But I say to you, it will be more tolerable for </a:t>
            </a:r>
            <a:r>
              <a:rPr lang="en-US" altLang="zh-CN" sz="3600" b="1" dirty="0" err="1">
                <a:ea typeface="黑体" panose="02010609060101010101" pitchFamily="49" charset="-122"/>
              </a:rPr>
              <a:t>Tyre</a:t>
            </a:r>
            <a:r>
              <a:rPr lang="en-US" altLang="zh-CN" sz="3600" b="1" dirty="0">
                <a:ea typeface="黑体" panose="02010609060101010101" pitchFamily="49" charset="-122"/>
              </a:rPr>
              <a:t> and Sidon in the day of judgment than for you</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09403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11:15-24】</a:t>
            </a:r>
          </a:p>
          <a:p>
            <a:pPr algn="l">
              <a:lnSpc>
                <a:spcPct val="100000"/>
              </a:lnSpc>
            </a:pPr>
            <a:r>
              <a:rPr lang="en-US" altLang="zh-CN" sz="3600" b="1" dirty="0" smtClean="0">
                <a:ea typeface="黑体" panose="02010609060101010101" pitchFamily="49" charset="-122"/>
              </a:rPr>
              <a:t>23</a:t>
            </a:r>
            <a:r>
              <a:rPr lang="zh-CN" altLang="en-US" sz="3600" b="1" dirty="0">
                <a:ea typeface="黑体" panose="02010609060101010101" pitchFamily="49" charset="-122"/>
              </a:rPr>
              <a:t>迦百农啊，你已经升到天上（或作“你将要升到天上吗？”），将来必坠落阴间，因为在你那里所行的异能，若行在所多玛，它还可以存到今日。</a:t>
            </a:r>
          </a:p>
          <a:p>
            <a:pPr algn="l">
              <a:lnSpc>
                <a:spcPct val="100000"/>
              </a:lnSpc>
            </a:pPr>
            <a:r>
              <a:rPr lang="en-US" altLang="zh-CN" sz="3600" b="1" dirty="0">
                <a:ea typeface="黑体" panose="02010609060101010101" pitchFamily="49" charset="-122"/>
              </a:rPr>
              <a:t>And you, Capernaum, who are exalted to heaven, will be brought down to Hades; for if the mighty works which were done in you had been done in Sodom, it would have remained until this day.</a:t>
            </a:r>
          </a:p>
          <a:p>
            <a:pPr algn="l">
              <a:lnSpc>
                <a:spcPct val="100000"/>
              </a:lnSpc>
            </a:pPr>
            <a:r>
              <a:rPr lang="en-US" altLang="zh-CN" sz="3600" b="1" dirty="0">
                <a:ea typeface="黑体" panose="02010609060101010101" pitchFamily="49" charset="-122"/>
              </a:rPr>
              <a:t>24</a:t>
            </a:r>
            <a:r>
              <a:rPr lang="zh-CN" altLang="en-US" sz="3600" b="1" dirty="0">
                <a:ea typeface="黑体" panose="02010609060101010101" pitchFamily="49" charset="-122"/>
              </a:rPr>
              <a:t>但我告诉你们：当审判的日子，所多玛所受的，比你还容易受呢！”</a:t>
            </a:r>
          </a:p>
          <a:p>
            <a:pPr algn="l">
              <a:lnSpc>
                <a:spcPct val="100000"/>
              </a:lnSpc>
            </a:pPr>
            <a:r>
              <a:rPr lang="en-US" altLang="zh-CN" sz="3600" b="1" dirty="0">
                <a:ea typeface="黑体" panose="02010609060101010101" pitchFamily="49" charset="-122"/>
              </a:rPr>
              <a:t>But I say to you that it shall be more tolerable for the land of Sodom in the day of judgment than for you."</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90597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85000" lnSpcReduction="2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太 </a:t>
            </a:r>
            <a:r>
              <a:rPr lang="en-US" altLang="zh-CN" sz="3600" b="1" dirty="0" smtClean="0">
                <a:ea typeface="黑体" panose="02010609060101010101" pitchFamily="49" charset="-122"/>
              </a:rPr>
              <a:t>Matt 3:7b】</a:t>
            </a:r>
          </a:p>
          <a:p>
            <a:pPr algn="l">
              <a:lnSpc>
                <a:spcPct val="100000"/>
              </a:lnSpc>
            </a:pPr>
            <a:r>
              <a:rPr lang="zh-CN" altLang="en-US" sz="3600" b="1" dirty="0" smtClean="0">
                <a:ea typeface="黑体" panose="02010609060101010101" pitchFamily="49" charset="-122"/>
              </a:rPr>
              <a:t>毒蛇</a:t>
            </a:r>
            <a:r>
              <a:rPr lang="zh-CN" altLang="en-US" sz="3600" b="1" dirty="0">
                <a:ea typeface="黑体" panose="02010609060101010101" pitchFamily="49" charset="-122"/>
              </a:rPr>
              <a:t>的种类！谁指示你们逃避将来的忿怒呢？</a:t>
            </a:r>
          </a:p>
          <a:p>
            <a:pPr algn="l">
              <a:lnSpc>
                <a:spcPct val="100000"/>
              </a:lnSpc>
            </a:pPr>
            <a:r>
              <a:rPr lang="en-US" altLang="zh-CN" sz="3600" b="1" dirty="0">
                <a:ea typeface="黑体" panose="02010609060101010101" pitchFamily="49" charset="-122"/>
              </a:rPr>
              <a:t>Brood of vipers! Who warned you to flee from the wrath to come</a:t>
            </a:r>
            <a:r>
              <a:rPr lang="en-US" altLang="zh-CN" sz="3600" b="1" dirty="0" smtClean="0">
                <a:ea typeface="黑体" panose="02010609060101010101" pitchFamily="49" charset="-122"/>
              </a:rPr>
              <a:t>?</a:t>
            </a:r>
          </a:p>
          <a:p>
            <a:pPr algn="l">
              <a:lnSpc>
                <a:spcPct val="100000"/>
              </a:lnSpc>
            </a:pPr>
            <a:endParaRPr lang="en-US" altLang="zh-CN" sz="9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smtClean="0">
                <a:ea typeface="黑体" panose="02010609060101010101" pitchFamily="49" charset="-122"/>
              </a:rPr>
              <a:t>太 </a:t>
            </a:r>
            <a:r>
              <a:rPr lang="en-US" altLang="zh-CN" sz="3600" b="1" dirty="0" smtClean="0">
                <a:ea typeface="黑体" panose="02010609060101010101" pitchFamily="49" charset="-122"/>
              </a:rPr>
              <a:t>Matt 3:8】</a:t>
            </a:r>
          </a:p>
          <a:p>
            <a:pPr algn="l">
              <a:lnSpc>
                <a:spcPct val="100000"/>
              </a:lnSpc>
            </a:pPr>
            <a:r>
              <a:rPr lang="zh-CN" altLang="en-US" sz="3600" b="1" dirty="0" smtClean="0">
                <a:ea typeface="黑体" panose="02010609060101010101" pitchFamily="49" charset="-122"/>
              </a:rPr>
              <a:t>你们</a:t>
            </a:r>
            <a:r>
              <a:rPr lang="zh-CN" altLang="en-US" sz="3600" b="1" dirty="0">
                <a:ea typeface="黑体" panose="02010609060101010101" pitchFamily="49" charset="-122"/>
              </a:rPr>
              <a:t>要结出果子来，与悔改的心相称。</a:t>
            </a:r>
          </a:p>
          <a:p>
            <a:pPr algn="l">
              <a:lnSpc>
                <a:spcPct val="100000"/>
              </a:lnSpc>
            </a:pPr>
            <a:r>
              <a:rPr lang="en-US" altLang="zh-CN" sz="3600" b="1" dirty="0">
                <a:ea typeface="黑体" panose="02010609060101010101" pitchFamily="49" charset="-122"/>
              </a:rPr>
              <a:t>Therefore bear fruits worthy of repentance</a:t>
            </a:r>
            <a:r>
              <a:rPr lang="en-US" altLang="zh-CN" sz="3600" b="1" dirty="0" smtClean="0">
                <a:ea typeface="黑体" panose="02010609060101010101" pitchFamily="49" charset="-122"/>
              </a:rPr>
              <a:t>,</a:t>
            </a:r>
          </a:p>
          <a:p>
            <a:pPr algn="l">
              <a:lnSpc>
                <a:spcPct val="100000"/>
              </a:lnSpc>
            </a:pPr>
            <a:endParaRPr lang="en-US" altLang="zh-CN" sz="9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smtClean="0">
                <a:ea typeface="黑体" panose="02010609060101010101" pitchFamily="49" charset="-122"/>
              </a:rPr>
              <a:t>太 </a:t>
            </a:r>
            <a:r>
              <a:rPr lang="en-US" altLang="zh-CN" sz="3600" b="1" dirty="0" smtClean="0">
                <a:ea typeface="黑体" panose="02010609060101010101" pitchFamily="49" charset="-122"/>
              </a:rPr>
              <a:t>Matt 3:10</a:t>
            </a:r>
            <a:r>
              <a:rPr lang="en-US" altLang="zh-CN" sz="3600" b="1" dirty="0">
                <a:ea typeface="黑体" panose="02010609060101010101" pitchFamily="49" charset="-122"/>
              </a:rPr>
              <a:t>】</a:t>
            </a:r>
            <a:r>
              <a:rPr lang="zh-CN" altLang="en-US" sz="3600" b="1" dirty="0">
                <a:ea typeface="黑体" panose="02010609060101010101" pitchFamily="49" charset="-122"/>
              </a:rPr>
              <a:t>现在斧子已经放在树根上，凡不结好果子的树，就砍下来丢在火里。</a:t>
            </a:r>
          </a:p>
          <a:p>
            <a:pPr algn="l">
              <a:lnSpc>
                <a:spcPct val="100000"/>
              </a:lnSpc>
            </a:pPr>
            <a:r>
              <a:rPr lang="en-US" altLang="zh-CN" sz="3600" b="1" dirty="0">
                <a:ea typeface="黑体" panose="02010609060101010101" pitchFamily="49" charset="-122"/>
              </a:rPr>
              <a:t>And even now the ax is laid to the root of the trees. Therefore every tree which does not bear good fruit is cut down and thrown into the fire.</a:t>
            </a:r>
          </a:p>
        </p:txBody>
      </p:sp>
    </p:spTree>
    <p:extLst>
      <p:ext uri="{BB962C8B-B14F-4D97-AF65-F5344CB8AC3E}">
        <p14:creationId xmlns:p14="http://schemas.microsoft.com/office/powerpoint/2010/main" val="1418196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1:21</a:t>
            </a:r>
            <a:r>
              <a:rPr lang="zh-CN" altLang="en-US" sz="3600" b="1" dirty="0">
                <a:ea typeface="黑体" panose="02010609060101010101" pitchFamily="49" charset="-122"/>
              </a:rPr>
              <a:t>，</a:t>
            </a:r>
            <a:r>
              <a:rPr lang="en-US" altLang="zh-CN" sz="3600" b="1" dirty="0">
                <a:ea typeface="黑体" panose="02010609060101010101" pitchFamily="49" charset="-122"/>
              </a:rPr>
              <a:t>22</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lnSpc>
                <a:spcPct val="100000"/>
              </a:lnSpc>
            </a:pPr>
            <a:r>
              <a:rPr lang="en-US" altLang="zh-CN" sz="3600" b="1" dirty="0">
                <a:ea typeface="黑体" panose="02010609060101010101" pitchFamily="49" charset="-122"/>
              </a:rPr>
              <a:t>21</a:t>
            </a:r>
            <a:r>
              <a:rPr lang="zh-CN" altLang="en-US" sz="3600" b="1" dirty="0">
                <a:ea typeface="黑体" panose="02010609060101010101" pitchFamily="49" charset="-122"/>
              </a:rPr>
              <a:t>因为，他们虽然知道　神，却不当作　神荣耀他，也不感谢他。他们的思念变为虚妄，无知的心就昏暗了。</a:t>
            </a:r>
            <a:r>
              <a:rPr lang="en-US" altLang="zh-CN" sz="3600" b="1" dirty="0">
                <a:ea typeface="黑体" panose="02010609060101010101" pitchFamily="49" charset="-122"/>
              </a:rPr>
              <a:t>because, although they knew God, they did not glorify Him as God, nor were thankful, but became futile in their thoughts, and their foolish hearts were darkened.</a:t>
            </a:r>
          </a:p>
          <a:p>
            <a:pPr algn="l">
              <a:lnSpc>
                <a:spcPct val="100000"/>
              </a:lnSpc>
            </a:pPr>
            <a:r>
              <a:rPr lang="en-US" altLang="zh-CN" sz="3600" b="1" dirty="0">
                <a:ea typeface="黑体" panose="02010609060101010101" pitchFamily="49" charset="-122"/>
              </a:rPr>
              <a:t>22</a:t>
            </a:r>
            <a:r>
              <a:rPr lang="zh-CN" altLang="en-US" sz="3600" b="1" dirty="0">
                <a:ea typeface="黑体" panose="02010609060101010101" pitchFamily="49" charset="-122"/>
              </a:rPr>
              <a:t>自称为聪明，反成了愚拙；</a:t>
            </a:r>
          </a:p>
          <a:p>
            <a:pPr algn="l">
              <a:lnSpc>
                <a:spcPct val="100000"/>
              </a:lnSpc>
            </a:pPr>
            <a:r>
              <a:rPr lang="en-US" altLang="zh-CN" sz="3600" b="1" dirty="0">
                <a:ea typeface="黑体" panose="02010609060101010101" pitchFamily="49" charset="-122"/>
              </a:rPr>
              <a:t>Professing to be wise, they became fools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21396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1:21</a:t>
            </a:r>
            <a:r>
              <a:rPr lang="zh-CN" altLang="en-US" sz="3600" b="1" dirty="0">
                <a:ea typeface="黑体" panose="02010609060101010101" pitchFamily="49" charset="-122"/>
              </a:rPr>
              <a:t>，</a:t>
            </a:r>
            <a:r>
              <a:rPr lang="en-US" altLang="zh-CN" sz="3600" b="1" dirty="0">
                <a:ea typeface="黑体" panose="02010609060101010101" pitchFamily="49" charset="-122"/>
              </a:rPr>
              <a:t>22</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lnSpc>
                <a:spcPct val="100000"/>
              </a:lnSpc>
            </a:pPr>
            <a:r>
              <a:rPr lang="en-US" altLang="zh-CN" sz="3600" b="1" dirty="0" smtClean="0">
                <a:ea typeface="黑体" panose="02010609060101010101" pitchFamily="49" charset="-122"/>
              </a:rPr>
              <a:t>24</a:t>
            </a:r>
            <a:r>
              <a:rPr lang="zh-CN" altLang="en-US" sz="3600" b="1" dirty="0">
                <a:ea typeface="黑体" panose="02010609060101010101" pitchFamily="49" charset="-122"/>
              </a:rPr>
              <a:t>所以，　神任凭他们逞着心里的情欲行污秽的事，以致彼此玷辱自己的身体。</a:t>
            </a:r>
          </a:p>
          <a:p>
            <a:pPr algn="l">
              <a:lnSpc>
                <a:spcPct val="100000"/>
              </a:lnSpc>
            </a:pPr>
            <a:r>
              <a:rPr lang="en-US" altLang="zh-CN" sz="3600" b="1" dirty="0">
                <a:ea typeface="黑体" panose="02010609060101010101" pitchFamily="49" charset="-122"/>
              </a:rPr>
              <a:t>Therefore God also gave them up to uncleanness, in the lusts of their hearts, to dishonor their bodies among themselves,</a:t>
            </a: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因此，　神任凭他们放纵可羞耻的情欲。他们的女人把顺性的用处变为逆性的用处；</a:t>
            </a:r>
          </a:p>
          <a:p>
            <a:pPr algn="l">
              <a:lnSpc>
                <a:spcPct val="100000"/>
              </a:lnSpc>
            </a:pPr>
            <a:r>
              <a:rPr lang="en-US" altLang="zh-CN" sz="3600" b="1" dirty="0">
                <a:ea typeface="黑体" panose="02010609060101010101" pitchFamily="49" charset="-122"/>
              </a:rPr>
              <a:t>For this reason God gave them up to vile passions. For even their women exchanged the natural use for what is against nature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72832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1:21</a:t>
            </a:r>
            <a:r>
              <a:rPr lang="zh-CN" altLang="en-US" sz="3600" b="1" dirty="0">
                <a:ea typeface="黑体" panose="02010609060101010101" pitchFamily="49" charset="-122"/>
              </a:rPr>
              <a:t>，</a:t>
            </a:r>
            <a:r>
              <a:rPr lang="en-US" altLang="zh-CN" sz="3600" b="1" dirty="0">
                <a:ea typeface="黑体" panose="02010609060101010101" pitchFamily="49" charset="-122"/>
              </a:rPr>
              <a:t>22</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lnSpc>
                <a:spcPct val="100000"/>
              </a:lnSpc>
            </a:pPr>
            <a:r>
              <a:rPr lang="en-US" altLang="zh-CN" sz="3600" b="1" dirty="0" smtClean="0">
                <a:ea typeface="黑体" panose="02010609060101010101" pitchFamily="49" charset="-122"/>
              </a:rPr>
              <a:t>27</a:t>
            </a:r>
            <a:r>
              <a:rPr lang="zh-CN" altLang="en-US" sz="3600" b="1" dirty="0">
                <a:ea typeface="黑体" panose="02010609060101010101" pitchFamily="49" charset="-122"/>
              </a:rPr>
              <a:t>男人也是如此，弃了女人顺性的用处，欲火攻心，彼此贪恋，男和男行可羞耻的事，就在自己身上受这妄为当得的报应。</a:t>
            </a:r>
          </a:p>
          <a:p>
            <a:pPr algn="l">
              <a:lnSpc>
                <a:spcPct val="100000"/>
              </a:lnSpc>
            </a:pPr>
            <a:r>
              <a:rPr lang="en-US" altLang="zh-CN" sz="3600" b="1" dirty="0">
                <a:ea typeface="黑体" panose="02010609060101010101" pitchFamily="49" charset="-122"/>
              </a:rPr>
              <a:t>Likewise also the men, leaving the natural use of the woman, burned in their lust for one another, men with men committing what is shameful, and receiving in themselves the penalty of their error which was due.</a:t>
            </a:r>
          </a:p>
        </p:txBody>
      </p:sp>
    </p:spTree>
    <p:extLst>
      <p:ext uri="{BB962C8B-B14F-4D97-AF65-F5344CB8AC3E}">
        <p14:creationId xmlns:p14="http://schemas.microsoft.com/office/powerpoint/2010/main" val="1661154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3649</TotalTime>
  <Words>1313</Words>
  <Application>Microsoft Office PowerPoint</Application>
  <PresentationFormat>全屏显示(4:3)</PresentationFormat>
  <Paragraphs>89</Paragraphs>
  <Slides>15</Slides>
  <Notes>15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418</cp:revision>
  <dcterms:created xsi:type="dcterms:W3CDTF">2014-02-25T17:54:08Z</dcterms:created>
  <dcterms:modified xsi:type="dcterms:W3CDTF">2017-09-03T08:08:21Z</dcterms:modified>
</cp:coreProperties>
</file>