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45"/>
  </p:notesMasterIdLst>
  <p:handoutMasterIdLst>
    <p:handoutMasterId r:id="rId46"/>
  </p:handoutMasterIdLst>
  <p:sldIdLst>
    <p:sldId id="469" r:id="rId2"/>
    <p:sldId id="879" r:id="rId3"/>
    <p:sldId id="880" r:id="rId4"/>
    <p:sldId id="881" r:id="rId5"/>
    <p:sldId id="882" r:id="rId6"/>
    <p:sldId id="884" r:id="rId7"/>
    <p:sldId id="885" r:id="rId8"/>
    <p:sldId id="886" r:id="rId9"/>
    <p:sldId id="887" r:id="rId10"/>
    <p:sldId id="889" r:id="rId11"/>
    <p:sldId id="890" r:id="rId12"/>
    <p:sldId id="891" r:id="rId13"/>
    <p:sldId id="892" r:id="rId14"/>
    <p:sldId id="893" r:id="rId15"/>
    <p:sldId id="888" r:id="rId16"/>
    <p:sldId id="894" r:id="rId17"/>
    <p:sldId id="883" r:id="rId18"/>
    <p:sldId id="895" r:id="rId19"/>
    <p:sldId id="896" r:id="rId20"/>
    <p:sldId id="897" r:id="rId21"/>
    <p:sldId id="898" r:id="rId22"/>
    <p:sldId id="899" r:id="rId23"/>
    <p:sldId id="870" r:id="rId24"/>
    <p:sldId id="877" r:id="rId25"/>
    <p:sldId id="878" r:id="rId26"/>
    <p:sldId id="900" r:id="rId27"/>
    <p:sldId id="910" r:id="rId28"/>
    <p:sldId id="901" r:id="rId29"/>
    <p:sldId id="911" r:id="rId30"/>
    <p:sldId id="912" r:id="rId31"/>
    <p:sldId id="913" r:id="rId32"/>
    <p:sldId id="914" r:id="rId33"/>
    <p:sldId id="915" r:id="rId34"/>
    <p:sldId id="916" r:id="rId35"/>
    <p:sldId id="917" r:id="rId36"/>
    <p:sldId id="902" r:id="rId37"/>
    <p:sldId id="918" r:id="rId38"/>
    <p:sldId id="903" r:id="rId39"/>
    <p:sldId id="919" r:id="rId40"/>
    <p:sldId id="904" r:id="rId41"/>
    <p:sldId id="920" r:id="rId42"/>
    <p:sldId id="921" r:id="rId43"/>
    <p:sldId id="922" r:id="rId4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1" d="100"/>
          <a:sy n="61" d="100"/>
        </p:scale>
        <p:origin x="53" y="8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71952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587465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681695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55008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768040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2693243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102299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251657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8189153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2215293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81994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35564181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40068360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3278332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705501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20651327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42357618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21258127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7157522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25333285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1541706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1679282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16542639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40787931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24891471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33</a:t>
            </a:fld>
            <a:endParaRPr lang="en-US" altLang="zh-CN" dirty="0" smtClean="0">
              <a:solidFill>
                <a:prstClr val="black"/>
              </a:solidFill>
            </a:endParaRPr>
          </a:p>
        </p:txBody>
      </p:sp>
    </p:spTree>
    <p:extLst>
      <p:ext uri="{BB962C8B-B14F-4D97-AF65-F5344CB8AC3E}">
        <p14:creationId xmlns:p14="http://schemas.microsoft.com/office/powerpoint/2010/main" val="1222099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34</a:t>
            </a:fld>
            <a:endParaRPr lang="en-US" altLang="zh-CN" dirty="0" smtClean="0">
              <a:solidFill>
                <a:prstClr val="black"/>
              </a:solidFill>
            </a:endParaRPr>
          </a:p>
        </p:txBody>
      </p:sp>
    </p:spTree>
    <p:extLst>
      <p:ext uri="{BB962C8B-B14F-4D97-AF65-F5344CB8AC3E}">
        <p14:creationId xmlns:p14="http://schemas.microsoft.com/office/powerpoint/2010/main" val="26677543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35</a:t>
            </a:fld>
            <a:endParaRPr lang="en-US" altLang="zh-CN" dirty="0" smtClean="0">
              <a:solidFill>
                <a:prstClr val="black"/>
              </a:solidFill>
            </a:endParaRPr>
          </a:p>
        </p:txBody>
      </p:sp>
    </p:spTree>
    <p:extLst>
      <p:ext uri="{BB962C8B-B14F-4D97-AF65-F5344CB8AC3E}">
        <p14:creationId xmlns:p14="http://schemas.microsoft.com/office/powerpoint/2010/main" val="34033089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36</a:t>
            </a:fld>
            <a:endParaRPr lang="en-US" altLang="zh-CN" dirty="0" smtClean="0">
              <a:solidFill>
                <a:prstClr val="black"/>
              </a:solidFill>
            </a:endParaRPr>
          </a:p>
        </p:txBody>
      </p:sp>
    </p:spTree>
    <p:extLst>
      <p:ext uri="{BB962C8B-B14F-4D97-AF65-F5344CB8AC3E}">
        <p14:creationId xmlns:p14="http://schemas.microsoft.com/office/powerpoint/2010/main" val="26884820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37</a:t>
            </a:fld>
            <a:endParaRPr lang="en-US" altLang="zh-CN" dirty="0" smtClean="0">
              <a:solidFill>
                <a:prstClr val="black"/>
              </a:solidFill>
            </a:endParaRPr>
          </a:p>
        </p:txBody>
      </p:sp>
    </p:spTree>
    <p:extLst>
      <p:ext uri="{BB962C8B-B14F-4D97-AF65-F5344CB8AC3E}">
        <p14:creationId xmlns:p14="http://schemas.microsoft.com/office/powerpoint/2010/main" val="25744373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38</a:t>
            </a:fld>
            <a:endParaRPr lang="en-US" altLang="zh-CN" dirty="0" smtClean="0">
              <a:solidFill>
                <a:prstClr val="black"/>
              </a:solidFill>
            </a:endParaRPr>
          </a:p>
        </p:txBody>
      </p:sp>
    </p:spTree>
    <p:extLst>
      <p:ext uri="{BB962C8B-B14F-4D97-AF65-F5344CB8AC3E}">
        <p14:creationId xmlns:p14="http://schemas.microsoft.com/office/powerpoint/2010/main" val="28366805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39</a:t>
            </a:fld>
            <a:endParaRPr lang="en-US" altLang="zh-CN" dirty="0" smtClean="0">
              <a:solidFill>
                <a:prstClr val="black"/>
              </a:solidFill>
            </a:endParaRPr>
          </a:p>
        </p:txBody>
      </p:sp>
    </p:spTree>
    <p:extLst>
      <p:ext uri="{BB962C8B-B14F-4D97-AF65-F5344CB8AC3E}">
        <p14:creationId xmlns:p14="http://schemas.microsoft.com/office/powerpoint/2010/main" val="3894200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6779191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40</a:t>
            </a:fld>
            <a:endParaRPr lang="en-US" altLang="zh-CN" dirty="0" smtClean="0">
              <a:solidFill>
                <a:prstClr val="black"/>
              </a:solidFill>
            </a:endParaRPr>
          </a:p>
        </p:txBody>
      </p:sp>
    </p:spTree>
    <p:extLst>
      <p:ext uri="{BB962C8B-B14F-4D97-AF65-F5344CB8AC3E}">
        <p14:creationId xmlns:p14="http://schemas.microsoft.com/office/powerpoint/2010/main" val="9554789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41</a:t>
            </a:fld>
            <a:endParaRPr lang="en-US" altLang="zh-CN" dirty="0" smtClean="0">
              <a:solidFill>
                <a:prstClr val="black"/>
              </a:solidFill>
            </a:endParaRPr>
          </a:p>
        </p:txBody>
      </p:sp>
    </p:spTree>
    <p:extLst>
      <p:ext uri="{BB962C8B-B14F-4D97-AF65-F5344CB8AC3E}">
        <p14:creationId xmlns:p14="http://schemas.microsoft.com/office/powerpoint/2010/main" val="26426124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42</a:t>
            </a:fld>
            <a:endParaRPr lang="en-US" altLang="zh-CN" dirty="0" smtClean="0">
              <a:solidFill>
                <a:prstClr val="black"/>
              </a:solidFill>
            </a:endParaRPr>
          </a:p>
        </p:txBody>
      </p:sp>
    </p:spTree>
    <p:extLst>
      <p:ext uri="{BB962C8B-B14F-4D97-AF65-F5344CB8AC3E}">
        <p14:creationId xmlns:p14="http://schemas.microsoft.com/office/powerpoint/2010/main" val="36087844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43</a:t>
            </a:fld>
            <a:endParaRPr lang="en-US" altLang="zh-CN" dirty="0" smtClean="0">
              <a:solidFill>
                <a:prstClr val="black"/>
              </a:solidFill>
            </a:endParaRPr>
          </a:p>
        </p:txBody>
      </p:sp>
    </p:spTree>
    <p:extLst>
      <p:ext uri="{BB962C8B-B14F-4D97-AF65-F5344CB8AC3E}">
        <p14:creationId xmlns:p14="http://schemas.microsoft.com/office/powerpoint/2010/main" val="1723815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63418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628364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085326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478418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682866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13:1-9】</a:t>
            </a:r>
          </a:p>
          <a:p>
            <a:pPr algn="l">
              <a:lnSpc>
                <a:spcPct val="100000"/>
              </a:lnSpc>
            </a:pPr>
            <a:r>
              <a:rPr lang="en-US" altLang="zh-CN" sz="3400" b="1" spc="100" dirty="0">
                <a:ea typeface="黑体" panose="02010609060101010101" pitchFamily="49" charset="-122"/>
              </a:rPr>
              <a:t>1 </a:t>
            </a:r>
            <a:r>
              <a:rPr lang="zh-CN" altLang="en-US" sz="3400" b="1" spc="100" dirty="0">
                <a:ea typeface="黑体" panose="02010609060101010101" pitchFamily="49" charset="-122"/>
              </a:rPr>
              <a:t>当那一天，耶稣从房子里出来，坐在海边。</a:t>
            </a:r>
          </a:p>
          <a:p>
            <a:pPr algn="l">
              <a:lnSpc>
                <a:spcPct val="100000"/>
              </a:lnSpc>
            </a:pPr>
            <a:r>
              <a:rPr lang="en-US" altLang="zh-CN" sz="3400" b="1" spc="100" dirty="0">
                <a:ea typeface="黑体" panose="02010609060101010101" pitchFamily="49" charset="-122"/>
              </a:rPr>
              <a:t>That same day Jesus went out of the house and sat by the lake.</a:t>
            </a:r>
          </a:p>
          <a:p>
            <a:pPr algn="l">
              <a:lnSpc>
                <a:spcPct val="100000"/>
              </a:lnSpc>
            </a:pPr>
            <a:r>
              <a:rPr lang="en-US" altLang="zh-CN" sz="3400" b="1" spc="100" dirty="0">
                <a:ea typeface="黑体" panose="02010609060101010101" pitchFamily="49" charset="-122"/>
              </a:rPr>
              <a:t>2 </a:t>
            </a:r>
            <a:r>
              <a:rPr lang="zh-CN" altLang="en-US" sz="3400" b="1" spc="100" dirty="0">
                <a:ea typeface="黑体" panose="02010609060101010101" pitchFamily="49" charset="-122"/>
              </a:rPr>
              <a:t>有许多人到他那里聚集，他只得上船坐下，众人都站在岸上。</a:t>
            </a:r>
          </a:p>
          <a:p>
            <a:pPr algn="l">
              <a:lnSpc>
                <a:spcPct val="100000"/>
              </a:lnSpc>
            </a:pPr>
            <a:r>
              <a:rPr lang="en-US" altLang="zh-CN" sz="3400" b="1" spc="100" dirty="0">
                <a:ea typeface="黑体" panose="02010609060101010101" pitchFamily="49" charset="-122"/>
              </a:rPr>
              <a:t>Such large crowds gathered around him that he got into a boat and sat in it, while all the people stood on the shore. </a:t>
            </a: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13:10-15】</a:t>
            </a:r>
          </a:p>
          <a:p>
            <a:pPr algn="l">
              <a:lnSpc>
                <a:spcPct val="100000"/>
              </a:lnSpc>
            </a:pPr>
            <a:r>
              <a:rPr lang="en-US" altLang="zh-CN" sz="3400" b="1" spc="100" dirty="0" smtClean="0">
                <a:ea typeface="黑体" panose="02010609060101010101" pitchFamily="49" charset="-122"/>
              </a:rPr>
              <a:t>12 </a:t>
            </a:r>
            <a:r>
              <a:rPr lang="zh-CN" altLang="en-US" sz="3400" b="1" spc="100" dirty="0">
                <a:ea typeface="黑体" panose="02010609060101010101" pitchFamily="49" charset="-122"/>
              </a:rPr>
              <a:t>凡有的，还要加给他，叫他有余；凡没有的，连他所有的也要夺去。</a:t>
            </a:r>
          </a:p>
          <a:p>
            <a:pPr algn="l">
              <a:lnSpc>
                <a:spcPct val="100000"/>
              </a:lnSpc>
            </a:pPr>
            <a:r>
              <a:rPr lang="en-US" altLang="zh-CN" sz="3400" b="1" spc="100" dirty="0">
                <a:ea typeface="黑体" panose="02010609060101010101" pitchFamily="49" charset="-122"/>
              </a:rPr>
              <a:t>Whoever has will be given more, and he will have an abundance. Whoever does not have, even what he has will be taken from him.</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所以我用比喻对他们讲，是因他们看也看不见，听也听不见，也不明白。</a:t>
            </a:r>
          </a:p>
          <a:p>
            <a:pPr algn="l">
              <a:lnSpc>
                <a:spcPct val="100000"/>
              </a:lnSpc>
            </a:pPr>
            <a:r>
              <a:rPr lang="en-US" altLang="zh-CN" sz="3400" b="1" spc="100" dirty="0">
                <a:ea typeface="黑体" panose="02010609060101010101" pitchFamily="49" charset="-122"/>
              </a:rPr>
              <a:t>This is why I speak to them in parables: "Though seeing, they do not see; though hearing, they do not hear or understand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713344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13:10-15】</a:t>
            </a:r>
          </a:p>
          <a:p>
            <a:pPr algn="l">
              <a:lnSpc>
                <a:spcPct val="100000"/>
              </a:lnSpc>
            </a:pPr>
            <a:r>
              <a:rPr lang="en-US" altLang="zh-CN" sz="3400" b="1" spc="100" dirty="0" smtClean="0">
                <a:ea typeface="黑体" panose="02010609060101010101" pitchFamily="49" charset="-122"/>
              </a:rPr>
              <a:t>14 </a:t>
            </a:r>
            <a:r>
              <a:rPr lang="zh-CN" altLang="en-US" sz="3400" b="1" spc="100" dirty="0">
                <a:ea typeface="黑体" panose="02010609060101010101" pitchFamily="49" charset="-122"/>
              </a:rPr>
              <a:t>在他们身上，正应了以赛亚的预言，说：‘你们听是要听见，却不明白；看是要看见，却不晓得。</a:t>
            </a:r>
          </a:p>
          <a:p>
            <a:pPr algn="l">
              <a:lnSpc>
                <a:spcPct val="100000"/>
              </a:lnSpc>
            </a:pPr>
            <a:r>
              <a:rPr lang="en-US" altLang="zh-CN" sz="3400" b="1" spc="100" dirty="0">
                <a:ea typeface="黑体" panose="02010609060101010101" pitchFamily="49" charset="-122"/>
              </a:rPr>
              <a:t>In them is fulfilled the prophecy of Isaiah: " 'You will be ever hearing but never understanding; you will be ever seeing but never perceiving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4690615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13:10-15】</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因为这百姓油蒙了心，耳朵发沉，眼睛闭着；恐怕眼睛看见，耳朵听见，心里明白，回转过来，我就医治他们。’</a:t>
            </a:r>
          </a:p>
          <a:p>
            <a:pPr algn="l">
              <a:lnSpc>
                <a:spcPct val="100000"/>
              </a:lnSpc>
            </a:pPr>
            <a:r>
              <a:rPr lang="en-US" altLang="zh-CN" sz="3400" b="1" spc="100" dirty="0">
                <a:ea typeface="黑体" panose="02010609060101010101" pitchFamily="49" charset="-122"/>
              </a:rPr>
              <a:t>For this people's heart has become calloused; they hardly hear with their ears, and they have closed their eyes. Otherwise they might see with their eyes, hear with their ears, understand with their hearts and turn, and I would heal them.'</a:t>
            </a:r>
          </a:p>
        </p:txBody>
      </p:sp>
    </p:spTree>
    <p:extLst>
      <p:ext uri="{BB962C8B-B14F-4D97-AF65-F5344CB8AC3E}">
        <p14:creationId xmlns:p14="http://schemas.microsoft.com/office/powerpoint/2010/main" val="3735472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2:17】</a:t>
            </a:r>
          </a:p>
          <a:p>
            <a:pPr algn="l">
              <a:lnSpc>
                <a:spcPct val="100000"/>
              </a:lnSpc>
            </a:pPr>
            <a:r>
              <a:rPr lang="zh-CN" altLang="en-US" sz="3400" b="1" spc="100" dirty="0">
                <a:ea typeface="黑体" panose="02010609060101010101" pitchFamily="49" charset="-122"/>
              </a:rPr>
              <a:t>耶稣听见，就对他们说</a:t>
            </a:r>
            <a:r>
              <a:rPr lang="en-US" altLang="zh-CN" sz="3400" b="1" spc="100" dirty="0">
                <a:ea typeface="黑体" panose="02010609060101010101" pitchFamily="49" charset="-122"/>
              </a:rPr>
              <a:t>:“</a:t>
            </a:r>
            <a:r>
              <a:rPr lang="zh-CN" altLang="en-US" sz="3400" b="1" spc="100" dirty="0">
                <a:ea typeface="黑体" panose="02010609060101010101" pitchFamily="49" charset="-122"/>
              </a:rPr>
              <a:t>康健的人用不着医生，有病的人才用得着，我来本不是召义人，乃是召罪人。”</a:t>
            </a:r>
          </a:p>
          <a:p>
            <a:pPr algn="l">
              <a:lnSpc>
                <a:spcPct val="100000"/>
              </a:lnSpc>
            </a:pPr>
            <a:r>
              <a:rPr lang="en-US" altLang="zh-CN" sz="3400" b="1" spc="100" dirty="0">
                <a:ea typeface="黑体" panose="02010609060101010101" pitchFamily="49" charset="-122"/>
              </a:rPr>
              <a:t>And hearing this, Jesus *said to them, "It is not those who are healthy who need a physician, but those who are sick; I did not come to call the righteous, but sinners."</a:t>
            </a:r>
          </a:p>
        </p:txBody>
      </p:sp>
    </p:spTree>
    <p:extLst>
      <p:ext uri="{BB962C8B-B14F-4D97-AF65-F5344CB8AC3E}">
        <p14:creationId xmlns:p14="http://schemas.microsoft.com/office/powerpoint/2010/main" val="30309677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13:4</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撒</a:t>
            </a:r>
            <a:r>
              <a:rPr lang="zh-CN" altLang="en-US" sz="3400" b="1" spc="100" dirty="0">
                <a:ea typeface="黑体" panose="02010609060101010101" pitchFamily="49" charset="-122"/>
              </a:rPr>
              <a:t>的时候，有落在路旁的，飞鸟来吃尽了；</a:t>
            </a:r>
            <a:r>
              <a:rPr lang="en-US" altLang="zh-CN" sz="3400" b="1" spc="100" dirty="0">
                <a:ea typeface="黑体" panose="02010609060101010101" pitchFamily="49" charset="-122"/>
              </a:rPr>
              <a:t>As he was scattering the seed, some fell along the path, and the birds came and ate it up.</a:t>
            </a:r>
          </a:p>
        </p:txBody>
      </p:sp>
    </p:spTree>
    <p:extLst>
      <p:ext uri="{BB962C8B-B14F-4D97-AF65-F5344CB8AC3E}">
        <p14:creationId xmlns:p14="http://schemas.microsoft.com/office/powerpoint/2010/main" val="11026960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10:4-5】</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我们争战的兵器，本不是属血气的，乃是在　神面前有能力，可以攻破坚固的营垒，</a:t>
            </a:r>
          </a:p>
          <a:p>
            <a:pPr algn="l">
              <a:lnSpc>
                <a:spcPct val="100000"/>
              </a:lnSpc>
            </a:pPr>
            <a:r>
              <a:rPr lang="en-US" altLang="zh-CN" sz="3400" b="1" spc="100" dirty="0">
                <a:ea typeface="黑体" panose="02010609060101010101" pitchFamily="49" charset="-122"/>
              </a:rPr>
              <a:t>The weapons we fight with are not the weapons of the world. On the contrary, they have divine power to demolish strongholds.</a:t>
            </a:r>
          </a:p>
          <a:p>
            <a:pPr algn="l">
              <a:lnSpc>
                <a:spcPct val="100000"/>
              </a:lnSpc>
            </a:pPr>
            <a:r>
              <a:rPr lang="en-US" altLang="zh-CN" sz="3400" b="1" spc="100" dirty="0" smtClean="0">
                <a:ea typeface="黑体" panose="02010609060101010101" pitchFamily="49" charset="-122"/>
              </a:rPr>
              <a:t> </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61419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10:4-5】</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将各样的计谋，各样拦阻人认识　神的那些自高之事一概攻破了，又将人所有的心意夺回，使他都顺服基督。</a:t>
            </a:r>
          </a:p>
          <a:p>
            <a:pPr algn="l">
              <a:lnSpc>
                <a:spcPct val="100000"/>
              </a:lnSpc>
            </a:pPr>
            <a:r>
              <a:rPr lang="en-US" altLang="zh-CN" sz="3400" b="1" spc="100" dirty="0">
                <a:ea typeface="黑体" panose="02010609060101010101" pitchFamily="49" charset="-122"/>
              </a:rPr>
              <a:t>We demolish arguments and every pretension that sets itself up against the knowledge of God, and we take captive every thought to make it obedient to Christ. </a:t>
            </a:r>
          </a:p>
        </p:txBody>
      </p:sp>
    </p:spTree>
    <p:extLst>
      <p:ext uri="{BB962C8B-B14F-4D97-AF65-F5344CB8AC3E}">
        <p14:creationId xmlns:p14="http://schemas.microsoft.com/office/powerpoint/2010/main" val="22535561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18:9-14】</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耶稣向那些仗着自己是义人，藐视别人的，设一个比喻，</a:t>
            </a:r>
          </a:p>
          <a:p>
            <a:pPr algn="l">
              <a:lnSpc>
                <a:spcPct val="100000"/>
              </a:lnSpc>
            </a:pPr>
            <a:r>
              <a:rPr lang="en-US" altLang="zh-CN" sz="3400" b="1" spc="100" dirty="0">
                <a:ea typeface="黑体" panose="02010609060101010101" pitchFamily="49" charset="-122"/>
              </a:rPr>
              <a:t>To some who were confident of their own righteousness and looked down on everybody else, Jesus told this parable:</a:t>
            </a:r>
          </a:p>
          <a:p>
            <a:pPr algn="l">
              <a:lnSpc>
                <a:spcPct val="100000"/>
              </a:lnSpc>
            </a:pPr>
            <a:r>
              <a:rPr lang="en-US" altLang="zh-CN" sz="3400" b="1" spc="100" dirty="0">
                <a:ea typeface="黑体" panose="02010609060101010101" pitchFamily="49" charset="-122"/>
              </a:rPr>
              <a:t>10 </a:t>
            </a:r>
            <a:r>
              <a:rPr lang="zh-CN" altLang="en-US" sz="3400" b="1" spc="100" dirty="0">
                <a:ea typeface="黑体" panose="02010609060101010101" pitchFamily="49" charset="-122"/>
              </a:rPr>
              <a:t>说：“有两个人上殿里去祷告：一个是法利赛人，一个是税吏。</a:t>
            </a:r>
          </a:p>
          <a:p>
            <a:pPr algn="l">
              <a:lnSpc>
                <a:spcPct val="100000"/>
              </a:lnSpc>
            </a:pPr>
            <a:r>
              <a:rPr lang="en-US" altLang="zh-CN" sz="3400" b="1" spc="100" dirty="0">
                <a:ea typeface="黑体" panose="02010609060101010101" pitchFamily="49" charset="-122"/>
              </a:rPr>
              <a:t>Two men went up to the temple to pray, one a Pharisee and the other a tax collector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2078275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18:9-14】</a:t>
            </a:r>
          </a:p>
          <a:p>
            <a:pPr algn="l">
              <a:lnSpc>
                <a:spcPct val="100000"/>
              </a:lnSpc>
            </a:pPr>
            <a:r>
              <a:rPr lang="en-US" altLang="zh-CN" sz="3400" b="1" spc="100" dirty="0" smtClean="0">
                <a:ea typeface="黑体" panose="02010609060101010101" pitchFamily="49" charset="-122"/>
              </a:rPr>
              <a:t>11 </a:t>
            </a:r>
            <a:r>
              <a:rPr lang="zh-CN" altLang="en-US" sz="3400" b="1" spc="100" dirty="0">
                <a:ea typeface="黑体" panose="02010609060101010101" pitchFamily="49" charset="-122"/>
              </a:rPr>
              <a:t>法利赛人站着，自言自语地祷告说：‘　神啊，我感谢你，我不像别人勒索、不义、奸淫，也不像这个税吏。</a:t>
            </a:r>
            <a:r>
              <a:rPr lang="en-US" altLang="zh-CN" sz="3400" b="1" spc="100" dirty="0">
                <a:ea typeface="黑体" panose="02010609060101010101" pitchFamily="49" charset="-122"/>
              </a:rPr>
              <a:t>The Pharisee stood up and prayed about himself: 'God, I thank you that I am not like other men--robbers, evildoers, adulterers--or even like this tax collector.</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我一个礼拜禁食两次，凡我所得的，都捐上十分之一。’ </a:t>
            </a:r>
          </a:p>
          <a:p>
            <a:pPr algn="l">
              <a:lnSpc>
                <a:spcPct val="100000"/>
              </a:lnSpc>
            </a:pPr>
            <a:r>
              <a:rPr lang="en-US" altLang="zh-CN" sz="3400" b="1" spc="100" dirty="0">
                <a:ea typeface="黑体" panose="02010609060101010101" pitchFamily="49" charset="-122"/>
              </a:rPr>
              <a:t>I fast twice a week and give a tenth of all I get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8995691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18:9-14】</a:t>
            </a:r>
          </a:p>
          <a:p>
            <a:pPr algn="l">
              <a:lnSpc>
                <a:spcPct val="100000"/>
              </a:lnSpc>
            </a:pPr>
            <a:r>
              <a:rPr lang="en-US" altLang="zh-CN" sz="3400" b="1" spc="100" dirty="0" smtClean="0">
                <a:ea typeface="黑体" panose="02010609060101010101" pitchFamily="49" charset="-122"/>
              </a:rPr>
              <a:t>13 </a:t>
            </a:r>
            <a:r>
              <a:rPr lang="zh-CN" altLang="en-US" sz="3400" b="1" spc="100" dirty="0">
                <a:ea typeface="黑体" panose="02010609060101010101" pitchFamily="49" charset="-122"/>
              </a:rPr>
              <a:t>那税吏远远地站着，连举目望天也不敢，只捶着胸说：‘　神啊，开恩可怜我这个罪人！’</a:t>
            </a:r>
          </a:p>
          <a:p>
            <a:pPr algn="l">
              <a:lnSpc>
                <a:spcPct val="100000"/>
              </a:lnSpc>
            </a:pPr>
            <a:r>
              <a:rPr lang="en-US" altLang="zh-CN" sz="3400" b="1" spc="100" dirty="0">
                <a:ea typeface="黑体" panose="02010609060101010101" pitchFamily="49" charset="-122"/>
              </a:rPr>
              <a:t>But the tax collector stood at a distance. He would not even look up to heaven, but beat his breast and said, 'God, have mercy on me, a sinner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90137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13:1-9】</a:t>
            </a:r>
          </a:p>
          <a:p>
            <a:pPr algn="l">
              <a:lnSpc>
                <a:spcPct val="100000"/>
              </a:lnSpc>
            </a:pPr>
            <a:r>
              <a:rPr lang="en-US" altLang="zh-CN" sz="3400" b="1" spc="100" dirty="0" smtClean="0">
                <a:ea typeface="黑体" panose="02010609060101010101" pitchFamily="49" charset="-122"/>
              </a:rPr>
              <a:t>3 </a:t>
            </a:r>
            <a:r>
              <a:rPr lang="zh-CN" altLang="en-US" sz="3400" b="1" spc="100" dirty="0">
                <a:ea typeface="黑体" panose="02010609060101010101" pitchFamily="49" charset="-122"/>
              </a:rPr>
              <a:t>他用比喻对他们讲许多道理，说：“有一个撒种的出去撒种。</a:t>
            </a:r>
          </a:p>
          <a:p>
            <a:pPr algn="l">
              <a:lnSpc>
                <a:spcPct val="100000"/>
              </a:lnSpc>
            </a:pPr>
            <a:r>
              <a:rPr lang="en-US" altLang="zh-CN" sz="3400" b="1" spc="100" dirty="0">
                <a:ea typeface="黑体" panose="02010609060101010101" pitchFamily="49" charset="-122"/>
              </a:rPr>
              <a:t>Then he told them many things in parables, saying: "A farmer went out to sow his seed.</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撒的时候，有落在路旁的，飞鸟来吃尽了；</a:t>
            </a:r>
          </a:p>
          <a:p>
            <a:pPr algn="l">
              <a:lnSpc>
                <a:spcPct val="100000"/>
              </a:lnSpc>
            </a:pPr>
            <a:r>
              <a:rPr lang="en-US" altLang="zh-CN" sz="3400" b="1" spc="100" dirty="0">
                <a:ea typeface="黑体" panose="02010609060101010101" pitchFamily="49" charset="-122"/>
              </a:rPr>
              <a:t>As he was scattering the seed, some fell along the path, and the birds came and ate it up</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76853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18:9-14】</a:t>
            </a:r>
          </a:p>
          <a:p>
            <a:pPr algn="l">
              <a:lnSpc>
                <a:spcPct val="100000"/>
              </a:lnSpc>
            </a:pPr>
            <a:r>
              <a:rPr lang="en-US" altLang="zh-CN" sz="3400" b="1" spc="100" dirty="0" smtClean="0">
                <a:ea typeface="黑体" panose="02010609060101010101" pitchFamily="49" charset="-122"/>
              </a:rPr>
              <a:t>14 </a:t>
            </a:r>
            <a:r>
              <a:rPr lang="zh-CN" altLang="en-US" sz="3400" b="1" spc="100" dirty="0" smtClean="0">
                <a:ea typeface="黑体" panose="02010609060101010101" pitchFamily="49" charset="-122"/>
              </a:rPr>
              <a:t>我告诉你们：这人回家去比那人倒算为义了。因为，凡自高的，必降为卑；自卑的，必升为高。”</a:t>
            </a:r>
          </a:p>
          <a:p>
            <a:pPr algn="l">
              <a:lnSpc>
                <a:spcPct val="100000"/>
              </a:lnSpc>
            </a:pPr>
            <a:r>
              <a:rPr lang="en-US" altLang="zh-CN" sz="3400" b="1" spc="100" dirty="0" smtClean="0">
                <a:ea typeface="黑体" panose="02010609060101010101" pitchFamily="49" charset="-122"/>
              </a:rPr>
              <a:t>I </a:t>
            </a:r>
            <a:r>
              <a:rPr lang="en-US" altLang="zh-CN" sz="3400" b="1" spc="100" dirty="0">
                <a:ea typeface="黑体" panose="02010609060101010101" pitchFamily="49" charset="-122"/>
              </a:rPr>
              <a:t>tell you that this man, rather than the other, went home justified before God. For everyone who exalts himself will be humbled, and he who humbles himself will be exalted.</a:t>
            </a:r>
          </a:p>
        </p:txBody>
      </p:sp>
    </p:spTree>
    <p:extLst>
      <p:ext uri="{BB962C8B-B14F-4D97-AF65-F5344CB8AC3E}">
        <p14:creationId xmlns:p14="http://schemas.microsoft.com/office/powerpoint/2010/main" val="2292680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13:5-6】</a:t>
            </a:r>
          </a:p>
          <a:p>
            <a:pPr algn="l">
              <a:lnSpc>
                <a:spcPct val="100000"/>
              </a:lnSpc>
            </a:pPr>
            <a:r>
              <a:rPr lang="en-US" altLang="zh-CN" sz="3400" b="1" spc="100" dirty="0">
                <a:ea typeface="黑体" panose="02010609060101010101" pitchFamily="49" charset="-122"/>
              </a:rPr>
              <a:t>5</a:t>
            </a:r>
            <a:r>
              <a:rPr lang="zh-CN" altLang="en-US" sz="3400" b="1" spc="100" dirty="0">
                <a:ea typeface="黑体" panose="02010609060101010101" pitchFamily="49" charset="-122"/>
              </a:rPr>
              <a:t>有落在土浅石头地上的，土既不深，发苗最快，</a:t>
            </a:r>
          </a:p>
          <a:p>
            <a:pPr algn="l">
              <a:lnSpc>
                <a:spcPct val="100000"/>
              </a:lnSpc>
            </a:pPr>
            <a:r>
              <a:rPr lang="en-US" altLang="zh-CN" sz="3400" b="1" spc="100" dirty="0">
                <a:ea typeface="黑体" panose="02010609060101010101" pitchFamily="49" charset="-122"/>
              </a:rPr>
              <a:t>Some fell on rocky places, where it did not have much soil. It sprang up quickly, because the soil was shallow.</a:t>
            </a: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日头出来一晒，因为没有根，就枯干了；</a:t>
            </a:r>
          </a:p>
          <a:p>
            <a:pPr algn="l">
              <a:lnSpc>
                <a:spcPct val="100000"/>
              </a:lnSpc>
            </a:pPr>
            <a:r>
              <a:rPr lang="en-US" altLang="zh-CN" sz="3400" b="1" spc="100" dirty="0">
                <a:ea typeface="黑体" panose="02010609060101010101" pitchFamily="49" charset="-122"/>
              </a:rPr>
              <a:t>But when the sun came up, the plants were scorched, and they withered because they </a:t>
            </a:r>
          </a:p>
        </p:txBody>
      </p:sp>
    </p:spTree>
    <p:extLst>
      <p:ext uri="{BB962C8B-B14F-4D97-AF65-F5344CB8AC3E}">
        <p14:creationId xmlns:p14="http://schemas.microsoft.com/office/powerpoint/2010/main" val="14739436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13:20-21】</a:t>
            </a:r>
          </a:p>
          <a:p>
            <a:pPr algn="l">
              <a:lnSpc>
                <a:spcPct val="100000"/>
              </a:lnSpc>
            </a:pPr>
            <a:r>
              <a:rPr lang="en-US" altLang="zh-CN" sz="3400" b="1" spc="100" dirty="0">
                <a:ea typeface="黑体" panose="02010609060101010101" pitchFamily="49" charset="-122"/>
              </a:rPr>
              <a:t>20 </a:t>
            </a:r>
            <a:r>
              <a:rPr lang="zh-CN" altLang="en-US" sz="3400" b="1" spc="100" dirty="0">
                <a:ea typeface="黑体" panose="02010609060101010101" pitchFamily="49" charset="-122"/>
              </a:rPr>
              <a:t>撒在石头地上的，就是人听了道，当下欢喜领受</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The </a:t>
            </a:r>
            <a:r>
              <a:rPr lang="en-US" altLang="zh-CN" sz="3400" b="1" spc="100" dirty="0">
                <a:ea typeface="黑体" panose="02010609060101010101" pitchFamily="49" charset="-122"/>
              </a:rPr>
              <a:t>one who received the seed that fell on rocky places is the man who hears the word and at once receives it with joy.</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只因心里没有根，不过是暂时的，及至为道遭了患难，或是受了逼迫，立刻就跌倒了</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since he has no root, he lasts only a short time. When trouble or persecution comes because of the word, he quickly falls away.</a:t>
            </a:r>
          </a:p>
        </p:txBody>
      </p:sp>
    </p:spTree>
    <p:extLst>
      <p:ext uri="{BB962C8B-B14F-4D97-AF65-F5344CB8AC3E}">
        <p14:creationId xmlns:p14="http://schemas.microsoft.com/office/powerpoint/2010/main" val="19365569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8:19-20】</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有一个文士来对他说：“夫子，你无论往哪里去，我要跟从你。”</a:t>
            </a:r>
          </a:p>
          <a:p>
            <a:pPr algn="l">
              <a:lnSpc>
                <a:spcPct val="100000"/>
              </a:lnSpc>
            </a:pPr>
            <a:r>
              <a:rPr lang="en-US" altLang="zh-CN" sz="3400" b="1" spc="100" dirty="0">
                <a:ea typeface="黑体" panose="02010609060101010101" pitchFamily="49" charset="-122"/>
              </a:rPr>
              <a:t>Then a teacher of the law came to him and said, "Teacher, I will follow you wherever you go."</a:t>
            </a:r>
          </a:p>
          <a:p>
            <a:pPr algn="l">
              <a:lnSpc>
                <a:spcPct val="100000"/>
              </a:lnSpc>
            </a:pPr>
            <a:r>
              <a:rPr lang="en-US" altLang="zh-CN" sz="3400" b="1" spc="100" dirty="0">
                <a:ea typeface="黑体" panose="02010609060101010101" pitchFamily="49" charset="-122"/>
              </a:rPr>
              <a:t>20 </a:t>
            </a:r>
            <a:r>
              <a:rPr lang="zh-CN" altLang="en-US" sz="3400" b="1" spc="100" dirty="0">
                <a:ea typeface="黑体" panose="02010609060101010101" pitchFamily="49" charset="-122"/>
              </a:rPr>
              <a:t>耶稣说：“狐狸有洞，天空的飞鸟有窝，人子却没有枕头的地方。” </a:t>
            </a:r>
          </a:p>
          <a:p>
            <a:pPr algn="l">
              <a:lnSpc>
                <a:spcPct val="100000"/>
              </a:lnSpc>
            </a:pPr>
            <a:r>
              <a:rPr lang="en-US" altLang="zh-CN" sz="3400" b="1" spc="100" dirty="0">
                <a:ea typeface="黑体" panose="02010609060101010101" pitchFamily="49" charset="-122"/>
              </a:rPr>
              <a:t>Jesus replied, "Foxes have holes and birds of the air have nests, but the Son of Man has no place to lay his head."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2791992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13:7</a:t>
            </a:r>
            <a:r>
              <a:rPr lang="zh-CN" altLang="en-US" sz="3400" b="1" spc="100" dirty="0">
                <a:ea typeface="黑体" panose="02010609060101010101" pitchFamily="49" charset="-122"/>
              </a:rPr>
              <a:t>，</a:t>
            </a:r>
            <a:r>
              <a:rPr lang="en-US" altLang="zh-CN" sz="3400" b="1" spc="100" dirty="0">
                <a:ea typeface="黑体" panose="02010609060101010101" pitchFamily="49" charset="-122"/>
              </a:rPr>
              <a:t>22】</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有落在荆棘里的，荆棘长起来，把它挤住了；</a:t>
            </a:r>
            <a:r>
              <a:rPr lang="en-US" altLang="zh-CN" sz="3400" b="1" spc="100" dirty="0">
                <a:ea typeface="黑体" panose="02010609060101010101" pitchFamily="49" charset="-122"/>
              </a:rPr>
              <a:t>Other seed fell among thorns, which grew up and choked the plants.</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撒在荆棘里的，就是人听了道，后来有世上的思虑，钱财的迷惑，把道挤住了，不能结实；</a:t>
            </a:r>
          </a:p>
          <a:p>
            <a:pPr algn="l">
              <a:lnSpc>
                <a:spcPct val="100000"/>
              </a:lnSpc>
            </a:pPr>
            <a:r>
              <a:rPr lang="en-US" altLang="zh-CN" sz="3400" b="1" spc="100" dirty="0">
                <a:ea typeface="黑体" panose="02010609060101010101" pitchFamily="49" charset="-122"/>
              </a:rPr>
              <a:t>22 The one who received the seed that fell among the thorns is the man who hears the word, but the worries of this life and the deceitfulness of wealth choke it, making it unfruitful.</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680807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雅 </a:t>
            </a:r>
            <a:r>
              <a:rPr lang="en-US" altLang="zh-CN" sz="3400" b="1" spc="100" dirty="0">
                <a:ea typeface="黑体" panose="02010609060101010101" pitchFamily="49" charset="-122"/>
              </a:rPr>
              <a:t>Jas 1:8</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心怀</a:t>
            </a:r>
            <a:r>
              <a:rPr lang="zh-CN" altLang="en-US" sz="3400" b="1" spc="100" dirty="0">
                <a:ea typeface="黑体" panose="02010609060101010101" pitchFamily="49" charset="-122"/>
              </a:rPr>
              <a:t>二意的人，在他一切所行的路上都没有定见。</a:t>
            </a:r>
          </a:p>
          <a:p>
            <a:pPr algn="l">
              <a:lnSpc>
                <a:spcPct val="100000"/>
              </a:lnSpc>
            </a:pPr>
            <a:r>
              <a:rPr lang="en-US" altLang="zh-CN" sz="3400" b="1" spc="100" dirty="0">
                <a:ea typeface="黑体" panose="02010609060101010101" pitchFamily="49" charset="-122"/>
              </a:rPr>
              <a:t>he is a double-minded man, unstable in all he does</a:t>
            </a:r>
            <a:r>
              <a:rPr lang="en-US" altLang="zh-CN" sz="3400" b="1" spc="100" dirty="0" smtClean="0">
                <a:ea typeface="黑体" panose="02010609060101010101" pitchFamily="49" charset="-122"/>
              </a:rPr>
              <a:t>.</a:t>
            </a: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雅 </a:t>
            </a:r>
            <a:r>
              <a:rPr lang="en-US" altLang="zh-CN" sz="3400" b="1" spc="100" dirty="0">
                <a:ea typeface="黑体" panose="02010609060101010101" pitchFamily="49" charset="-122"/>
              </a:rPr>
              <a:t>Jas 4:8b</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有罪的人哪，要洁净你们的手；心怀二意的人哪，要清洁你们的心。</a:t>
            </a:r>
          </a:p>
          <a:p>
            <a:pPr algn="l">
              <a:lnSpc>
                <a:spcPct val="100000"/>
              </a:lnSpc>
            </a:pPr>
            <a:r>
              <a:rPr lang="en-US" altLang="zh-CN" sz="3400" b="1" spc="100" dirty="0">
                <a:ea typeface="黑体" panose="02010609060101010101" pitchFamily="49" charset="-122"/>
              </a:rPr>
              <a:t>….Wash your hands, you sinners, and purify your hearts, you double-minded.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494948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约壹 </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Jn</a:t>
            </a:r>
            <a:r>
              <a:rPr lang="en-US" altLang="zh-CN" sz="3400" b="1" spc="100" dirty="0">
                <a:ea typeface="黑体" panose="02010609060101010101" pitchFamily="49" charset="-122"/>
              </a:rPr>
              <a:t> 2:15-16】</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不要爱世界和世界上的事。人若爱世界，爱父的心就不在他里面了。</a:t>
            </a:r>
          </a:p>
          <a:p>
            <a:pPr algn="l">
              <a:lnSpc>
                <a:spcPct val="100000"/>
              </a:lnSpc>
            </a:pPr>
            <a:r>
              <a:rPr lang="en-US" altLang="zh-CN" sz="3400" b="1" spc="100" dirty="0">
                <a:ea typeface="黑体" panose="02010609060101010101" pitchFamily="49" charset="-122"/>
              </a:rPr>
              <a:t>Do not love the world or anything in the world. If anyone loves the world, the love of the Father is not in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188595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约壹 </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Jn</a:t>
            </a:r>
            <a:r>
              <a:rPr lang="en-US" altLang="zh-CN" sz="3400" b="1" spc="100" dirty="0">
                <a:ea typeface="黑体" panose="02010609060101010101" pitchFamily="49" charset="-122"/>
              </a:rPr>
              <a:t> 2:15-16】</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因为凡世界上的事，就像肉体的情欲，眼目的情欲，并今生的骄傲，都不是从父来的，乃是从世界来的。</a:t>
            </a:r>
          </a:p>
          <a:p>
            <a:pPr algn="l">
              <a:lnSpc>
                <a:spcPct val="100000"/>
              </a:lnSpc>
            </a:pPr>
            <a:r>
              <a:rPr lang="en-US" altLang="zh-CN" sz="3400" b="1" spc="100" dirty="0">
                <a:ea typeface="黑体" panose="02010609060101010101" pitchFamily="49" charset="-122"/>
              </a:rPr>
              <a:t>For everything in the world--the cravings of sinful man, the lust of his eyes and the boasting of what he has and does--comes not from the Father but from the world.</a:t>
            </a:r>
          </a:p>
        </p:txBody>
      </p:sp>
    </p:spTree>
    <p:extLst>
      <p:ext uri="{BB962C8B-B14F-4D97-AF65-F5344CB8AC3E}">
        <p14:creationId xmlns:p14="http://schemas.microsoft.com/office/powerpoint/2010/main" val="21554243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6:7-10】</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因为我们没有带什么到世上来，也不能带什么去，</a:t>
            </a:r>
          </a:p>
          <a:p>
            <a:pPr algn="l">
              <a:lnSpc>
                <a:spcPct val="100000"/>
              </a:lnSpc>
            </a:pPr>
            <a:r>
              <a:rPr lang="en-US" altLang="zh-CN" sz="3400" b="1" spc="100" dirty="0">
                <a:ea typeface="黑体" panose="02010609060101010101" pitchFamily="49" charset="-122"/>
              </a:rPr>
              <a:t>For we brought nothing into the world, and we can take nothing out of it.</a:t>
            </a:r>
          </a:p>
          <a:p>
            <a:pPr algn="l">
              <a:lnSpc>
                <a:spcPct val="100000"/>
              </a:lnSpc>
            </a:pPr>
            <a:r>
              <a:rPr lang="en-US" altLang="zh-CN" sz="3400" b="1" spc="100" dirty="0">
                <a:ea typeface="黑体" panose="02010609060101010101" pitchFamily="49" charset="-122"/>
              </a:rPr>
              <a:t>8 </a:t>
            </a:r>
            <a:r>
              <a:rPr lang="zh-CN" altLang="en-US" sz="3400" b="1" spc="100" dirty="0">
                <a:ea typeface="黑体" panose="02010609060101010101" pitchFamily="49" charset="-122"/>
              </a:rPr>
              <a:t>只要有衣有食，就当知足。</a:t>
            </a:r>
          </a:p>
          <a:p>
            <a:pPr algn="l">
              <a:lnSpc>
                <a:spcPct val="100000"/>
              </a:lnSpc>
            </a:pPr>
            <a:r>
              <a:rPr lang="en-US" altLang="zh-CN" sz="3400" b="1" spc="100" dirty="0">
                <a:ea typeface="黑体" panose="02010609060101010101" pitchFamily="49" charset="-122"/>
              </a:rPr>
              <a:t>But if we have food and clothing, we will be content with that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541640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6:7-10】</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但那些想要发财的人，就陷在迷惑、落在网罗和许多无知有害的私欲里，叫人沉在败坏和灭亡中。</a:t>
            </a:r>
          </a:p>
          <a:p>
            <a:pPr algn="l">
              <a:lnSpc>
                <a:spcPct val="100000"/>
              </a:lnSpc>
            </a:pPr>
            <a:r>
              <a:rPr lang="en-US" altLang="zh-CN" sz="3400" b="1" spc="100" dirty="0">
                <a:ea typeface="黑体" panose="02010609060101010101" pitchFamily="49" charset="-122"/>
              </a:rPr>
              <a:t>People who want to get rich fall into temptation and a trap and into many foolish and harmful desires that plunge men into ruin and destruction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21957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13:1-9】</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有落在土浅石头地上的，土既不深，发苗最快，</a:t>
            </a:r>
          </a:p>
          <a:p>
            <a:pPr algn="l">
              <a:lnSpc>
                <a:spcPct val="100000"/>
              </a:lnSpc>
            </a:pPr>
            <a:r>
              <a:rPr lang="en-US" altLang="zh-CN" sz="3400" b="1" spc="100" dirty="0">
                <a:ea typeface="黑体" panose="02010609060101010101" pitchFamily="49" charset="-122"/>
              </a:rPr>
              <a:t>Some fell on rocky places, where it did not have much soil. It sprang up quickly, because the soil was shallow.</a:t>
            </a: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日头出来一晒，因为没有根，就枯干了；</a:t>
            </a:r>
          </a:p>
          <a:p>
            <a:pPr algn="l">
              <a:lnSpc>
                <a:spcPct val="100000"/>
              </a:lnSpc>
            </a:pPr>
            <a:r>
              <a:rPr lang="en-US" altLang="zh-CN" sz="3400" b="1" spc="100" dirty="0">
                <a:ea typeface="黑体" panose="02010609060101010101" pitchFamily="49" charset="-122"/>
              </a:rPr>
              <a:t>But when the sun came up, the plants were scorched, and they withered because they had no root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181554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6:7-10】</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贪财是万恶之根。有人贪恋钱财，就被引诱离了真道，用许多愁苦把自己刺透了。</a:t>
            </a:r>
          </a:p>
          <a:p>
            <a:pPr algn="l">
              <a:lnSpc>
                <a:spcPct val="100000"/>
              </a:lnSpc>
            </a:pPr>
            <a:r>
              <a:rPr lang="en-US" altLang="zh-CN" sz="3400" b="1" spc="100" dirty="0">
                <a:ea typeface="黑体" panose="02010609060101010101" pitchFamily="49" charset="-122"/>
              </a:rPr>
              <a:t>For the love of money is a root of all kinds of evil. Some people, eager for money, have wandered from the faith and pierced themselves with many griefs.</a:t>
            </a:r>
          </a:p>
        </p:txBody>
      </p:sp>
    </p:spTree>
    <p:extLst>
      <p:ext uri="{BB962C8B-B14F-4D97-AF65-F5344CB8AC3E}">
        <p14:creationId xmlns:p14="http://schemas.microsoft.com/office/powerpoint/2010/main" val="39459480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6:25</a:t>
            </a:r>
            <a:r>
              <a:rPr lang="zh-CN" altLang="en-US" sz="3400" b="1" spc="100" dirty="0">
                <a:ea typeface="黑体" panose="02010609060101010101" pitchFamily="49" charset="-122"/>
              </a:rPr>
              <a:t>，</a:t>
            </a:r>
            <a:r>
              <a:rPr lang="en-US" altLang="zh-CN" sz="3400" b="1" spc="100" dirty="0">
                <a:ea typeface="黑体" panose="02010609060101010101" pitchFamily="49" charset="-122"/>
              </a:rPr>
              <a:t>31-33】</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所以我告诉你们：不要为生命忧虑吃什么，喝什么，为身体忧虑穿什么。生命不胜于饮食吗？身体不胜于衣裳吗？</a:t>
            </a:r>
          </a:p>
          <a:p>
            <a:pPr algn="l">
              <a:lnSpc>
                <a:spcPct val="100000"/>
              </a:lnSpc>
            </a:pPr>
            <a:r>
              <a:rPr lang="en-US" altLang="zh-CN" sz="3400" b="1" spc="100" dirty="0">
                <a:ea typeface="黑体" panose="02010609060101010101" pitchFamily="49" charset="-122"/>
              </a:rPr>
              <a:t>Therefore I tell you, do not worry about your life, what you will eat or drink; or about your body, what you will wear. Is not life more important than food, and the body more important than clothes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5560620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6:25</a:t>
            </a:r>
            <a:r>
              <a:rPr lang="zh-CN" altLang="en-US" sz="3400" b="1" spc="100" dirty="0">
                <a:ea typeface="黑体" panose="02010609060101010101" pitchFamily="49" charset="-122"/>
              </a:rPr>
              <a:t>，</a:t>
            </a:r>
            <a:r>
              <a:rPr lang="en-US" altLang="zh-CN" sz="3400" b="1" spc="100" dirty="0">
                <a:ea typeface="黑体" panose="02010609060101010101" pitchFamily="49" charset="-122"/>
              </a:rPr>
              <a:t>31-33】</a:t>
            </a:r>
          </a:p>
          <a:p>
            <a:pPr algn="l">
              <a:lnSpc>
                <a:spcPct val="100000"/>
              </a:lnSpc>
            </a:pPr>
            <a:r>
              <a:rPr lang="en-US" altLang="zh-CN" sz="3400" b="1" spc="100" dirty="0" smtClean="0">
                <a:ea typeface="黑体" panose="02010609060101010101" pitchFamily="49" charset="-122"/>
              </a:rPr>
              <a:t>31 </a:t>
            </a:r>
            <a:r>
              <a:rPr lang="zh-CN" altLang="en-US" sz="3400" b="1" spc="100" dirty="0">
                <a:ea typeface="黑体" panose="02010609060101010101" pitchFamily="49" charset="-122"/>
              </a:rPr>
              <a:t>所以，不要忧虑说：‘吃什么？喝什么？穿什么？’</a:t>
            </a:r>
          </a:p>
          <a:p>
            <a:pPr algn="l">
              <a:lnSpc>
                <a:spcPct val="100000"/>
              </a:lnSpc>
            </a:pPr>
            <a:r>
              <a:rPr lang="en-US" altLang="zh-CN" sz="3400" b="1" spc="100" dirty="0">
                <a:ea typeface="黑体" panose="02010609060101010101" pitchFamily="49" charset="-122"/>
              </a:rPr>
              <a:t>So do not worry, saying, 'What shall we eat?' or 'What shall we drink?' or 'What shall we wear?'</a:t>
            </a:r>
          </a:p>
          <a:p>
            <a:pPr algn="l">
              <a:lnSpc>
                <a:spcPct val="100000"/>
              </a:lnSpc>
            </a:pPr>
            <a:r>
              <a:rPr lang="en-US" altLang="zh-CN" sz="3400" b="1" spc="100" dirty="0">
                <a:ea typeface="黑体" panose="02010609060101010101" pitchFamily="49" charset="-122"/>
              </a:rPr>
              <a:t>32 </a:t>
            </a:r>
            <a:r>
              <a:rPr lang="zh-CN" altLang="en-US" sz="3400" b="1" spc="100" dirty="0">
                <a:ea typeface="黑体" panose="02010609060101010101" pitchFamily="49" charset="-122"/>
              </a:rPr>
              <a:t>这都是外邦人所求的。你们需用的这一切东西，你们的天父是知道的。</a:t>
            </a:r>
          </a:p>
          <a:p>
            <a:pPr algn="l">
              <a:lnSpc>
                <a:spcPct val="100000"/>
              </a:lnSpc>
            </a:pPr>
            <a:r>
              <a:rPr lang="en-US" altLang="zh-CN" sz="3400" b="1" spc="100" dirty="0">
                <a:ea typeface="黑体" panose="02010609060101010101" pitchFamily="49" charset="-122"/>
              </a:rPr>
              <a:t>For the pagans run after all these things, and your heavenly Father knows that you need them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8342853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6:25</a:t>
            </a:r>
            <a:r>
              <a:rPr lang="zh-CN" altLang="en-US" sz="3400" b="1" spc="100" dirty="0">
                <a:ea typeface="黑体" panose="02010609060101010101" pitchFamily="49" charset="-122"/>
              </a:rPr>
              <a:t>，</a:t>
            </a:r>
            <a:r>
              <a:rPr lang="en-US" altLang="zh-CN" sz="3400" b="1" spc="100" dirty="0">
                <a:ea typeface="黑体" panose="02010609060101010101" pitchFamily="49" charset="-122"/>
              </a:rPr>
              <a:t>31-33】</a:t>
            </a:r>
          </a:p>
          <a:p>
            <a:pPr algn="l">
              <a:lnSpc>
                <a:spcPct val="100000"/>
              </a:lnSpc>
            </a:pPr>
            <a:r>
              <a:rPr lang="en-US" altLang="zh-CN" sz="3400" b="1" spc="100" dirty="0" smtClean="0">
                <a:ea typeface="黑体" panose="02010609060101010101" pitchFamily="49" charset="-122"/>
              </a:rPr>
              <a:t>33 </a:t>
            </a:r>
            <a:r>
              <a:rPr lang="zh-CN" altLang="en-US" sz="3400" b="1" spc="100" dirty="0">
                <a:ea typeface="黑体" panose="02010609060101010101" pitchFamily="49" charset="-122"/>
              </a:rPr>
              <a:t>你们要先求他的国和他的义，这些东西都要加给你们了。</a:t>
            </a:r>
          </a:p>
          <a:p>
            <a:pPr algn="l">
              <a:lnSpc>
                <a:spcPct val="100000"/>
              </a:lnSpc>
            </a:pPr>
            <a:r>
              <a:rPr lang="en-US" altLang="zh-CN" sz="3400" b="1" spc="100" dirty="0">
                <a:ea typeface="黑体" panose="02010609060101010101" pitchFamily="49" charset="-122"/>
              </a:rPr>
              <a:t>But seek first his kingdom and his righteousness, and all these things will be given to you as well.</a:t>
            </a:r>
          </a:p>
        </p:txBody>
      </p:sp>
    </p:spTree>
    <p:extLst>
      <p:ext uri="{BB962C8B-B14F-4D97-AF65-F5344CB8AC3E}">
        <p14:creationId xmlns:p14="http://schemas.microsoft.com/office/powerpoint/2010/main" val="40042068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13:8</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又</a:t>
            </a:r>
            <a:r>
              <a:rPr lang="zh-CN" altLang="en-US" sz="3400" b="1" spc="100" dirty="0">
                <a:ea typeface="黑体" panose="02010609060101010101" pitchFamily="49" charset="-122"/>
              </a:rPr>
              <a:t>有落在好土里的，就结实，有一百倍的，有六十倍的，有三十倍的</a:t>
            </a:r>
            <a:r>
              <a:rPr lang="zh-CN" altLang="en-US" sz="3400" b="1" spc="100" dirty="0" smtClean="0">
                <a:ea typeface="黑体" panose="02010609060101010101" pitchFamily="49" charset="-122"/>
              </a:rPr>
              <a:t>。 </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Still </a:t>
            </a:r>
            <a:r>
              <a:rPr lang="en-US" altLang="zh-CN" sz="3400" b="1" spc="100" dirty="0">
                <a:ea typeface="黑体" panose="02010609060101010101" pitchFamily="49" charset="-122"/>
              </a:rPr>
              <a:t>other seed fell on good soil, where it produced a crop--a hundred, sixty or thirty times what was sown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363283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13:23</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撒</a:t>
            </a:r>
            <a:r>
              <a:rPr lang="zh-CN" altLang="en-US" sz="3400" b="1" spc="100" dirty="0">
                <a:ea typeface="黑体" panose="02010609060101010101" pitchFamily="49" charset="-122"/>
              </a:rPr>
              <a:t>在好地上的，就是人听道明白了，后来结实，有一百倍的，有六十倍的，有三十倍的。”</a:t>
            </a:r>
          </a:p>
          <a:p>
            <a:pPr algn="l">
              <a:lnSpc>
                <a:spcPct val="100000"/>
              </a:lnSpc>
            </a:pPr>
            <a:r>
              <a:rPr lang="en-US" altLang="zh-CN" sz="3400" b="1" spc="100" dirty="0">
                <a:ea typeface="黑体" panose="02010609060101010101" pitchFamily="49" charset="-122"/>
              </a:rPr>
              <a:t>But the one who received the seed that fell on good soil is the man who hears the word and understands it. He produces a crop, yielding a hundred, sixty or thirty times what was sown."</a:t>
            </a:r>
          </a:p>
        </p:txBody>
      </p:sp>
    </p:spTree>
    <p:extLst>
      <p:ext uri="{BB962C8B-B14F-4D97-AF65-F5344CB8AC3E}">
        <p14:creationId xmlns:p14="http://schemas.microsoft.com/office/powerpoint/2010/main" val="27855672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诗 </a:t>
            </a:r>
            <a:r>
              <a:rPr lang="en-US" altLang="zh-CN" sz="3400" b="1" spc="100" dirty="0" err="1">
                <a:ea typeface="黑体" panose="02010609060101010101" pitchFamily="49" charset="-122"/>
              </a:rPr>
              <a:t>Psm</a:t>
            </a:r>
            <a:r>
              <a:rPr lang="en-US" altLang="zh-CN" sz="3400" b="1" spc="100" dirty="0">
                <a:ea typeface="黑体" panose="02010609060101010101" pitchFamily="49" charset="-122"/>
              </a:rPr>
              <a:t> 34:18</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耶和华</a:t>
            </a:r>
            <a:r>
              <a:rPr lang="zh-CN" altLang="en-US" sz="3400" b="1" spc="100" dirty="0">
                <a:ea typeface="黑体" panose="02010609060101010101" pitchFamily="49" charset="-122"/>
              </a:rPr>
              <a:t>靠近伤心的人，拯救灵性痛悔的人。</a:t>
            </a:r>
          </a:p>
          <a:p>
            <a:pPr algn="l">
              <a:lnSpc>
                <a:spcPct val="100000"/>
              </a:lnSpc>
            </a:pPr>
            <a:r>
              <a:rPr lang="zh-CN" altLang="en-US" sz="3400" b="1" spc="100" dirty="0">
                <a:ea typeface="黑体" panose="02010609060101010101" pitchFamily="49" charset="-122"/>
              </a:rPr>
              <a:t> </a:t>
            </a:r>
            <a:r>
              <a:rPr lang="en-US" altLang="zh-CN" sz="3400" b="1" spc="100" dirty="0">
                <a:ea typeface="黑体" panose="02010609060101010101" pitchFamily="49" charset="-122"/>
              </a:rPr>
              <a:t>The Lord is close to the brokenhearted and saves those who are crushed in spirit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497870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赛 </a:t>
            </a:r>
            <a:r>
              <a:rPr lang="en-US" altLang="zh-CN" sz="3400" b="1" spc="100" dirty="0">
                <a:ea typeface="黑体" panose="02010609060101010101" pitchFamily="49" charset="-122"/>
              </a:rPr>
              <a:t>Isa 57:15</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因为</a:t>
            </a:r>
            <a:r>
              <a:rPr lang="zh-CN" altLang="en-US" sz="3400" b="1" spc="100" dirty="0">
                <a:ea typeface="黑体" panose="02010609060101010101" pitchFamily="49" charset="-122"/>
              </a:rPr>
              <a:t>那至高至上、永远长存（原文作“住在永远”）、名为圣者的如此说：“我住在至高至圣的所在，也与心灵痛悔、谦卑的人同居；要使谦卑人的灵苏醒，也使痛悔人的心苏醒。</a:t>
            </a:r>
          </a:p>
          <a:p>
            <a:pPr algn="l">
              <a:lnSpc>
                <a:spcPct val="100000"/>
              </a:lnSpc>
            </a:pPr>
            <a:r>
              <a:rPr lang="en-US" altLang="zh-CN" sz="3400" b="1" spc="100" dirty="0">
                <a:ea typeface="黑体" panose="02010609060101010101" pitchFamily="49" charset="-122"/>
              </a:rPr>
              <a:t>For this is what the high and lofty One says- he who lives forever, whose name is holy: "I live in a high and holy place, but also with him who is contrite and lowly in spirit, to revive the spirit of the lowly and to revive the heart of the contrite.</a:t>
            </a:r>
          </a:p>
        </p:txBody>
      </p:sp>
    </p:spTree>
    <p:extLst>
      <p:ext uri="{BB962C8B-B14F-4D97-AF65-F5344CB8AC3E}">
        <p14:creationId xmlns:p14="http://schemas.microsoft.com/office/powerpoint/2010/main" val="32096763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 </a:t>
            </a:r>
            <a:r>
              <a:rPr lang="en-US" altLang="zh-CN" sz="3400" b="1" spc="100" dirty="0">
                <a:ea typeface="黑体" panose="02010609060101010101" pitchFamily="49" charset="-122"/>
              </a:rPr>
              <a:t>1Co 15:9-10】</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我原是使徒中最小的，不配称为使徒，因为我从前逼迫　神的教会。</a:t>
            </a:r>
          </a:p>
          <a:p>
            <a:pPr algn="l">
              <a:lnSpc>
                <a:spcPct val="100000"/>
              </a:lnSpc>
            </a:pPr>
            <a:r>
              <a:rPr lang="en-US" altLang="zh-CN" sz="3400" b="1" spc="100" dirty="0">
                <a:ea typeface="黑体" panose="02010609060101010101" pitchFamily="49" charset="-122"/>
              </a:rPr>
              <a:t>For I am the least of the apostles and do not even deserve to be called an apostle, because I persecuted the church of God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3026206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 </a:t>
            </a:r>
            <a:r>
              <a:rPr lang="en-US" altLang="zh-CN" sz="3400" b="1" spc="100" dirty="0">
                <a:ea typeface="黑体" panose="02010609060101010101" pitchFamily="49" charset="-122"/>
              </a:rPr>
              <a:t>1Co 15:9-10】</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然而我今日成了何等人，是蒙　神的恩才成的；并且他所赐我的恩不是徒然的。我比众使徒格外劳苦，这原不是我，乃是　神的恩与我同在。</a:t>
            </a:r>
          </a:p>
          <a:p>
            <a:pPr algn="l">
              <a:lnSpc>
                <a:spcPct val="100000"/>
              </a:lnSpc>
            </a:pPr>
            <a:r>
              <a:rPr lang="en-US" altLang="zh-CN" sz="3400" b="1" spc="100" dirty="0">
                <a:ea typeface="黑体" panose="02010609060101010101" pitchFamily="49" charset="-122"/>
              </a:rPr>
              <a:t>But by the grace of God I am what I am, and his grace to me was not without effect. No, I worked harder than all of them--yet not I, but the grace of God that was with me.</a:t>
            </a:r>
          </a:p>
        </p:txBody>
      </p:sp>
    </p:spTree>
    <p:extLst>
      <p:ext uri="{BB962C8B-B14F-4D97-AF65-F5344CB8AC3E}">
        <p14:creationId xmlns:p14="http://schemas.microsoft.com/office/powerpoint/2010/main" val="1370324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13:1-9】</a:t>
            </a:r>
          </a:p>
          <a:p>
            <a:pPr algn="l">
              <a:lnSpc>
                <a:spcPct val="100000"/>
              </a:lnSpc>
            </a:pPr>
            <a:r>
              <a:rPr lang="en-US" altLang="zh-CN" sz="3400" b="1" spc="100" dirty="0" smtClean="0">
                <a:ea typeface="黑体" panose="02010609060101010101" pitchFamily="49" charset="-122"/>
              </a:rPr>
              <a:t>7 </a:t>
            </a:r>
            <a:r>
              <a:rPr lang="zh-CN" altLang="en-US" sz="3400" b="1" spc="100" dirty="0">
                <a:ea typeface="黑体" panose="02010609060101010101" pitchFamily="49" charset="-122"/>
              </a:rPr>
              <a:t>有落在荆棘里的，荆棘长起来，把它挤住了；</a:t>
            </a:r>
          </a:p>
          <a:p>
            <a:pPr algn="l">
              <a:lnSpc>
                <a:spcPct val="100000"/>
              </a:lnSpc>
            </a:pPr>
            <a:r>
              <a:rPr lang="en-US" altLang="zh-CN" sz="3400" b="1" spc="100" dirty="0">
                <a:ea typeface="黑体" panose="02010609060101010101" pitchFamily="49" charset="-122"/>
              </a:rPr>
              <a:t>Other seed fell among thorns, which grew up and choked the plants.</a:t>
            </a:r>
          </a:p>
          <a:p>
            <a:pPr algn="l">
              <a:lnSpc>
                <a:spcPct val="100000"/>
              </a:lnSpc>
            </a:pPr>
            <a:r>
              <a:rPr lang="en-US" altLang="zh-CN" sz="3400" b="1" spc="100" dirty="0">
                <a:ea typeface="黑体" panose="02010609060101010101" pitchFamily="49" charset="-122"/>
              </a:rPr>
              <a:t>8 </a:t>
            </a:r>
            <a:r>
              <a:rPr lang="zh-CN" altLang="en-US" sz="3400" b="1" spc="100" dirty="0">
                <a:ea typeface="黑体" panose="02010609060101010101" pitchFamily="49" charset="-122"/>
              </a:rPr>
              <a:t>又有落在好土里的，就结实，有一百倍的，有六十倍的，有三十倍的。</a:t>
            </a:r>
          </a:p>
          <a:p>
            <a:pPr algn="l">
              <a:lnSpc>
                <a:spcPct val="100000"/>
              </a:lnSpc>
            </a:pPr>
            <a:r>
              <a:rPr lang="en-US" altLang="zh-CN" sz="3400" b="1" spc="100" dirty="0">
                <a:ea typeface="黑体" panose="02010609060101010101" pitchFamily="49" charset="-122"/>
              </a:rPr>
              <a:t>Still other seed fell on good soil, where it produced a crop--a hundred, sixty or thirty times what was sown.</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有耳可听的，就应当听。</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He </a:t>
            </a:r>
            <a:r>
              <a:rPr lang="en-US" altLang="zh-CN" sz="3400" b="1" spc="100" dirty="0">
                <a:ea typeface="黑体" panose="02010609060101010101" pitchFamily="49" charset="-122"/>
              </a:rPr>
              <a:t>who has ears, let him hear."</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448020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1Ti 1:13-16】</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我从前是亵渎　神的，逼迫人的，侮慢人的，然而我还蒙了怜悯，因我是不信、不明白的时候而作的。</a:t>
            </a:r>
          </a:p>
          <a:p>
            <a:pPr algn="l">
              <a:lnSpc>
                <a:spcPct val="100000"/>
              </a:lnSpc>
            </a:pPr>
            <a:r>
              <a:rPr lang="en-US" altLang="zh-CN" sz="3400" b="1" spc="100" dirty="0">
                <a:ea typeface="黑体" panose="02010609060101010101" pitchFamily="49" charset="-122"/>
              </a:rPr>
              <a:t>Even though I was once a blasphemer and a persecutor and a violent man, I was shown mercy because I acted in ignorance and unbelief</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808361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1Ti 1:13-16】</a:t>
            </a:r>
          </a:p>
          <a:p>
            <a:pPr algn="l">
              <a:lnSpc>
                <a:spcPct val="100000"/>
              </a:lnSpc>
            </a:pPr>
            <a:r>
              <a:rPr lang="en-US" altLang="zh-CN" sz="3400" b="1" spc="100" dirty="0" smtClean="0">
                <a:ea typeface="黑体" panose="02010609060101010101" pitchFamily="49" charset="-122"/>
              </a:rPr>
              <a:t>14 </a:t>
            </a:r>
            <a:r>
              <a:rPr lang="zh-CN" altLang="en-US" sz="3400" b="1" spc="100" dirty="0">
                <a:ea typeface="黑体" panose="02010609060101010101" pitchFamily="49" charset="-122"/>
              </a:rPr>
              <a:t>并且我主的恩是格外丰盛，使我在基督耶稣里有信心和爱心。</a:t>
            </a:r>
          </a:p>
          <a:p>
            <a:pPr algn="l">
              <a:lnSpc>
                <a:spcPct val="100000"/>
              </a:lnSpc>
            </a:pPr>
            <a:r>
              <a:rPr lang="en-US" altLang="zh-CN" sz="3400" b="1" spc="100" dirty="0">
                <a:ea typeface="黑体" panose="02010609060101010101" pitchFamily="49" charset="-122"/>
              </a:rPr>
              <a:t>The grace of our Lord was poured out on me abundantly, along with the faith and love that are in Christ Jesus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854898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1Ti 1:13-16】</a:t>
            </a:r>
          </a:p>
          <a:p>
            <a:pPr algn="l">
              <a:lnSpc>
                <a:spcPct val="100000"/>
              </a:lnSpc>
            </a:pPr>
            <a:r>
              <a:rPr lang="en-US" altLang="zh-CN" sz="3400" b="1" spc="100" dirty="0" smtClean="0">
                <a:ea typeface="黑体" panose="02010609060101010101" pitchFamily="49" charset="-122"/>
              </a:rPr>
              <a:t>15 </a:t>
            </a:r>
            <a:r>
              <a:rPr lang="en-US" altLang="zh-CN" sz="3400" b="1" spc="100" dirty="0">
                <a:ea typeface="黑体" panose="02010609060101010101" pitchFamily="49" charset="-122"/>
              </a:rPr>
              <a:t>“</a:t>
            </a:r>
            <a:r>
              <a:rPr lang="zh-CN" altLang="en-US" sz="3400" b="1" spc="100" dirty="0">
                <a:ea typeface="黑体" panose="02010609060101010101" pitchFamily="49" charset="-122"/>
              </a:rPr>
              <a:t>基督耶稣降世，为要拯救罪人。”这话是可信的，是十分可佩服的。在罪人中我是个罪魁。</a:t>
            </a:r>
          </a:p>
          <a:p>
            <a:pPr algn="l">
              <a:lnSpc>
                <a:spcPct val="100000"/>
              </a:lnSpc>
            </a:pPr>
            <a:r>
              <a:rPr lang="en-US" altLang="zh-CN" sz="3400" b="1" spc="100" dirty="0">
                <a:ea typeface="黑体" panose="02010609060101010101" pitchFamily="49" charset="-122"/>
              </a:rPr>
              <a:t>Here is a trustworthy saying that deserves full acceptance: Christ Jesus came into the world to save sinners--of whom I am the worst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724906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 </a:t>
            </a:r>
            <a:r>
              <a:rPr lang="en-US" altLang="zh-CN" sz="3400" b="1" spc="100" dirty="0">
                <a:ea typeface="黑体" panose="02010609060101010101" pitchFamily="49" charset="-122"/>
              </a:rPr>
              <a:t>1Ti 1:13-16】</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然而我蒙了怜悯，是因耶稣基督要在我这罪魁身上显明他一切的忍耐，给后来信他得永生的人作榜样。</a:t>
            </a:r>
          </a:p>
          <a:p>
            <a:pPr algn="l">
              <a:lnSpc>
                <a:spcPct val="100000"/>
              </a:lnSpc>
            </a:pPr>
            <a:r>
              <a:rPr lang="en-US" altLang="zh-CN" sz="3400" b="1" spc="100" dirty="0">
                <a:ea typeface="黑体" panose="02010609060101010101" pitchFamily="49" charset="-122"/>
              </a:rPr>
              <a:t>But for that very reason I was shown mercy so that in me, the worst of sinners, Christ Jesus might display his unlimited patience as an example for those who would believe on him and receive eternal life.</a:t>
            </a:r>
          </a:p>
        </p:txBody>
      </p:sp>
    </p:spTree>
    <p:extLst>
      <p:ext uri="{BB962C8B-B14F-4D97-AF65-F5344CB8AC3E}">
        <p14:creationId xmlns:p14="http://schemas.microsoft.com/office/powerpoint/2010/main" val="632839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13:18-23】</a:t>
            </a:r>
          </a:p>
          <a:p>
            <a:pPr algn="l">
              <a:lnSpc>
                <a:spcPct val="100000"/>
              </a:lnSpc>
            </a:pPr>
            <a:r>
              <a:rPr lang="en-US" altLang="zh-CN" sz="3400" b="1" spc="100" dirty="0">
                <a:ea typeface="黑体" panose="02010609060101010101" pitchFamily="49" charset="-122"/>
              </a:rPr>
              <a:t>18 “</a:t>
            </a:r>
            <a:r>
              <a:rPr lang="zh-CN" altLang="en-US" sz="3400" b="1" spc="100" dirty="0">
                <a:ea typeface="黑体" panose="02010609060101010101" pitchFamily="49" charset="-122"/>
              </a:rPr>
              <a:t>所以，你们当听这撒种的比喻。</a:t>
            </a:r>
          </a:p>
          <a:p>
            <a:pPr algn="l">
              <a:lnSpc>
                <a:spcPct val="100000"/>
              </a:lnSpc>
            </a:pPr>
            <a:r>
              <a:rPr lang="en-US" altLang="zh-CN" sz="3400" b="1" spc="100" dirty="0">
                <a:ea typeface="黑体" panose="02010609060101010101" pitchFamily="49" charset="-122"/>
              </a:rPr>
              <a:t>Listen then to what the parable of the sower means:</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凡听见天国道理不明白的，那恶者就来，把所撒在他心里的夺了去，这就是撒在路旁的了；</a:t>
            </a:r>
          </a:p>
          <a:p>
            <a:pPr algn="l">
              <a:lnSpc>
                <a:spcPct val="100000"/>
              </a:lnSpc>
            </a:pPr>
            <a:r>
              <a:rPr lang="en-US" altLang="zh-CN" sz="3400" b="1" spc="100" dirty="0">
                <a:ea typeface="黑体" panose="02010609060101010101" pitchFamily="49" charset="-122"/>
              </a:rPr>
              <a:t>When anyone hears the message about the kingdom and does not understand it, the evil one comes and snatches away what was sown in his heart. This is the seed sown along the path</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658820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13:18-23】</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撒在石头地上的，就是人听了道，当下欢喜领受，</a:t>
            </a:r>
          </a:p>
          <a:p>
            <a:pPr algn="l">
              <a:lnSpc>
                <a:spcPct val="100000"/>
              </a:lnSpc>
            </a:pPr>
            <a:r>
              <a:rPr lang="en-US" altLang="zh-CN" sz="3400" b="1" spc="100" dirty="0">
                <a:ea typeface="黑体" panose="02010609060101010101" pitchFamily="49" charset="-122"/>
              </a:rPr>
              <a:t>The one who received the seed that fell on rocky places is the man who hears the word and at once receives it with joy.</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只因心里没有根，不过是暂时的，及至为道遭了患难，或是受了逼迫，立刻就跌倒了</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since he has no root, he lasts only a short time. When trouble or persecution comes because of the word, he quickly falls away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391228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13:18-23】</a:t>
            </a: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撒在荆棘里的，就是人听了道，后来有世上的思虑，钱财的迷惑，把道挤住了，不能结实；</a:t>
            </a:r>
          </a:p>
          <a:p>
            <a:pPr algn="l">
              <a:lnSpc>
                <a:spcPct val="100000"/>
              </a:lnSpc>
            </a:pPr>
            <a:r>
              <a:rPr lang="en-US" altLang="zh-CN" sz="3400" b="1" spc="100" dirty="0">
                <a:ea typeface="黑体" panose="02010609060101010101" pitchFamily="49" charset="-122"/>
              </a:rPr>
              <a:t>The one who received the seed that fell among the thorns is the man who hears the word, but the worries of this life and the deceitfulness of wealth choke it, making it unfruitful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068454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13:18-23】</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撒在好地上的，就是人听道明白了，后来结实，有一百倍的，有六十倍的，有三十倍的。”</a:t>
            </a:r>
          </a:p>
          <a:p>
            <a:pPr algn="l">
              <a:lnSpc>
                <a:spcPct val="100000"/>
              </a:lnSpc>
            </a:pPr>
            <a:r>
              <a:rPr lang="en-US" altLang="zh-CN" sz="3400" b="1" spc="100" dirty="0">
                <a:ea typeface="黑体" panose="02010609060101010101" pitchFamily="49" charset="-122"/>
              </a:rPr>
              <a:t>But the one who received the seed that fell on good soil is the man who hears the word and understands it. He produces a crop, yielding a hundred, sixty or thirty times what was sown."</a:t>
            </a:r>
          </a:p>
        </p:txBody>
      </p:sp>
    </p:spTree>
    <p:extLst>
      <p:ext uri="{BB962C8B-B14F-4D97-AF65-F5344CB8AC3E}">
        <p14:creationId xmlns:p14="http://schemas.microsoft.com/office/powerpoint/2010/main" val="20501309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13:10-15】</a:t>
            </a:r>
          </a:p>
          <a:p>
            <a:pPr algn="l">
              <a:lnSpc>
                <a:spcPct val="100000"/>
              </a:lnSpc>
            </a:pPr>
            <a:r>
              <a:rPr lang="en-US" altLang="zh-CN" sz="3400" b="1" spc="100" dirty="0">
                <a:ea typeface="黑体" panose="02010609060101010101" pitchFamily="49" charset="-122"/>
              </a:rPr>
              <a:t>10 </a:t>
            </a:r>
            <a:r>
              <a:rPr lang="zh-CN" altLang="en-US" sz="3400" b="1" spc="100" dirty="0">
                <a:ea typeface="黑体" panose="02010609060101010101" pitchFamily="49" charset="-122"/>
              </a:rPr>
              <a:t>门徒进前来，问耶稣说：“对众人讲话为什么用比喻呢？” </a:t>
            </a:r>
          </a:p>
          <a:p>
            <a:pPr algn="l">
              <a:lnSpc>
                <a:spcPct val="100000"/>
              </a:lnSpc>
            </a:pPr>
            <a:r>
              <a:rPr lang="en-US" altLang="zh-CN" sz="3400" b="1" spc="100" dirty="0">
                <a:ea typeface="黑体" panose="02010609060101010101" pitchFamily="49" charset="-122"/>
              </a:rPr>
              <a:t>The disciples came to him and asked, "Why do you speak to the people in parables?"</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耶稣回答说：“因为天国的奥秘，只叫你们知道，不叫他们知道。</a:t>
            </a:r>
          </a:p>
          <a:p>
            <a:pPr algn="l">
              <a:lnSpc>
                <a:spcPct val="100000"/>
              </a:lnSpc>
            </a:pPr>
            <a:r>
              <a:rPr lang="en-US" altLang="zh-CN" sz="3400" b="1" spc="100" dirty="0">
                <a:ea typeface="黑体" panose="02010609060101010101" pitchFamily="49" charset="-122"/>
              </a:rPr>
              <a:t>He replied, "The knowledge of the secrets of the kingdom of heaven has been given to you, but not to them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309993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3800</TotalTime>
  <Words>2956</Words>
  <Application>Microsoft Office PowerPoint</Application>
  <PresentationFormat>全屏显示(4:3)</PresentationFormat>
  <Paragraphs>204</Paragraphs>
  <Slides>43</Slides>
  <Notes>43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443</cp:revision>
  <dcterms:created xsi:type="dcterms:W3CDTF">2014-02-25T17:54:08Z</dcterms:created>
  <dcterms:modified xsi:type="dcterms:W3CDTF">2017-12-03T06:52:18Z</dcterms:modified>
</cp:coreProperties>
</file>