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8"/>
  </p:notesMasterIdLst>
  <p:handoutMasterIdLst>
    <p:handoutMasterId r:id="rId39"/>
  </p:handoutMasterIdLst>
  <p:sldIdLst>
    <p:sldId id="469" r:id="rId2"/>
    <p:sldId id="986" r:id="rId3"/>
    <p:sldId id="987" r:id="rId4"/>
    <p:sldId id="970" r:id="rId5"/>
    <p:sldId id="988" r:id="rId6"/>
    <p:sldId id="989" r:id="rId7"/>
    <p:sldId id="990" r:id="rId8"/>
    <p:sldId id="991" r:id="rId9"/>
    <p:sldId id="981" r:id="rId10"/>
    <p:sldId id="971" r:id="rId11"/>
    <p:sldId id="982" r:id="rId12"/>
    <p:sldId id="992" r:id="rId13"/>
    <p:sldId id="972" r:id="rId14"/>
    <p:sldId id="993" r:id="rId15"/>
    <p:sldId id="994" r:id="rId16"/>
    <p:sldId id="995" r:id="rId17"/>
    <p:sldId id="996" r:id="rId18"/>
    <p:sldId id="997" r:id="rId19"/>
    <p:sldId id="998" r:id="rId20"/>
    <p:sldId id="999" r:id="rId21"/>
    <p:sldId id="1000" r:id="rId22"/>
    <p:sldId id="1001" r:id="rId23"/>
    <p:sldId id="1003" r:id="rId24"/>
    <p:sldId id="1002" r:id="rId25"/>
    <p:sldId id="973" r:id="rId26"/>
    <p:sldId id="1004" r:id="rId27"/>
    <p:sldId id="974" r:id="rId28"/>
    <p:sldId id="983" r:id="rId29"/>
    <p:sldId id="959" r:id="rId30"/>
    <p:sldId id="960" r:id="rId31"/>
    <p:sldId id="975" r:id="rId32"/>
    <p:sldId id="984" r:id="rId33"/>
    <p:sldId id="1005" r:id="rId34"/>
    <p:sldId id="1006" r:id="rId35"/>
    <p:sldId id="1007" r:id="rId36"/>
    <p:sldId id="1008" r:id="rId3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2017/12/30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2017/12/30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495624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1033167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16187309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429611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167175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28074250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3075337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42595136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926955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2725626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270801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37855680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37930836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15404299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4518543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24</a:t>
            </a:fld>
            <a:endParaRPr lang="en-US" altLang="zh-CN" dirty="0" smtClean="0">
              <a:solidFill>
                <a:prstClr val="black"/>
              </a:solidFill>
            </a:endParaRPr>
          </a:p>
        </p:txBody>
      </p:sp>
    </p:spTree>
    <p:extLst>
      <p:ext uri="{BB962C8B-B14F-4D97-AF65-F5344CB8AC3E}">
        <p14:creationId xmlns:p14="http://schemas.microsoft.com/office/powerpoint/2010/main" val="1110326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25</a:t>
            </a:fld>
            <a:endParaRPr lang="en-US" altLang="zh-CN" dirty="0" smtClean="0">
              <a:solidFill>
                <a:prstClr val="black"/>
              </a:solidFill>
            </a:endParaRPr>
          </a:p>
        </p:txBody>
      </p:sp>
    </p:spTree>
    <p:extLst>
      <p:ext uri="{BB962C8B-B14F-4D97-AF65-F5344CB8AC3E}">
        <p14:creationId xmlns:p14="http://schemas.microsoft.com/office/powerpoint/2010/main" val="20089590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26</a:t>
            </a:fld>
            <a:endParaRPr lang="en-US" altLang="zh-CN" dirty="0" smtClean="0">
              <a:solidFill>
                <a:prstClr val="black"/>
              </a:solidFill>
            </a:endParaRPr>
          </a:p>
        </p:txBody>
      </p:sp>
    </p:spTree>
    <p:extLst>
      <p:ext uri="{BB962C8B-B14F-4D97-AF65-F5344CB8AC3E}">
        <p14:creationId xmlns:p14="http://schemas.microsoft.com/office/powerpoint/2010/main" val="18250974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27</a:t>
            </a:fld>
            <a:endParaRPr lang="en-US" altLang="zh-CN" dirty="0" smtClean="0">
              <a:solidFill>
                <a:prstClr val="black"/>
              </a:solidFill>
            </a:endParaRPr>
          </a:p>
        </p:txBody>
      </p:sp>
    </p:spTree>
    <p:extLst>
      <p:ext uri="{BB962C8B-B14F-4D97-AF65-F5344CB8AC3E}">
        <p14:creationId xmlns:p14="http://schemas.microsoft.com/office/powerpoint/2010/main" val="21845694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28</a:t>
            </a:fld>
            <a:endParaRPr lang="en-US" altLang="zh-CN" dirty="0" smtClean="0">
              <a:solidFill>
                <a:prstClr val="black"/>
              </a:solidFill>
            </a:endParaRPr>
          </a:p>
        </p:txBody>
      </p:sp>
    </p:spTree>
    <p:extLst>
      <p:ext uri="{BB962C8B-B14F-4D97-AF65-F5344CB8AC3E}">
        <p14:creationId xmlns:p14="http://schemas.microsoft.com/office/powerpoint/2010/main" val="9658472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29</a:t>
            </a:fld>
            <a:endParaRPr lang="en-US" altLang="zh-CN" dirty="0" smtClean="0">
              <a:solidFill>
                <a:prstClr val="black"/>
              </a:solidFill>
            </a:endParaRPr>
          </a:p>
        </p:txBody>
      </p:sp>
    </p:spTree>
    <p:extLst>
      <p:ext uri="{BB962C8B-B14F-4D97-AF65-F5344CB8AC3E}">
        <p14:creationId xmlns:p14="http://schemas.microsoft.com/office/powerpoint/2010/main" val="3214726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8443986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30</a:t>
            </a:fld>
            <a:endParaRPr lang="en-US" altLang="zh-CN" dirty="0" smtClean="0">
              <a:solidFill>
                <a:prstClr val="black"/>
              </a:solidFill>
            </a:endParaRPr>
          </a:p>
        </p:txBody>
      </p:sp>
    </p:spTree>
    <p:extLst>
      <p:ext uri="{BB962C8B-B14F-4D97-AF65-F5344CB8AC3E}">
        <p14:creationId xmlns:p14="http://schemas.microsoft.com/office/powerpoint/2010/main" val="18179936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31</a:t>
            </a:fld>
            <a:endParaRPr lang="en-US" altLang="zh-CN" dirty="0" smtClean="0">
              <a:solidFill>
                <a:prstClr val="black"/>
              </a:solidFill>
            </a:endParaRPr>
          </a:p>
        </p:txBody>
      </p:sp>
    </p:spTree>
    <p:extLst>
      <p:ext uri="{BB962C8B-B14F-4D97-AF65-F5344CB8AC3E}">
        <p14:creationId xmlns:p14="http://schemas.microsoft.com/office/powerpoint/2010/main" val="280212223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32</a:t>
            </a:fld>
            <a:endParaRPr lang="en-US" altLang="zh-CN" dirty="0" smtClean="0">
              <a:solidFill>
                <a:prstClr val="black"/>
              </a:solidFill>
            </a:endParaRPr>
          </a:p>
        </p:txBody>
      </p:sp>
    </p:spTree>
    <p:extLst>
      <p:ext uri="{BB962C8B-B14F-4D97-AF65-F5344CB8AC3E}">
        <p14:creationId xmlns:p14="http://schemas.microsoft.com/office/powerpoint/2010/main" val="15536717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33</a:t>
            </a:fld>
            <a:endParaRPr lang="en-US" altLang="zh-CN" dirty="0" smtClean="0">
              <a:solidFill>
                <a:prstClr val="black"/>
              </a:solidFill>
            </a:endParaRPr>
          </a:p>
        </p:txBody>
      </p:sp>
    </p:spTree>
    <p:extLst>
      <p:ext uri="{BB962C8B-B14F-4D97-AF65-F5344CB8AC3E}">
        <p14:creationId xmlns:p14="http://schemas.microsoft.com/office/powerpoint/2010/main" val="22623531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34</a:t>
            </a:fld>
            <a:endParaRPr lang="en-US" altLang="zh-CN" dirty="0" smtClean="0">
              <a:solidFill>
                <a:prstClr val="black"/>
              </a:solidFill>
            </a:endParaRPr>
          </a:p>
        </p:txBody>
      </p:sp>
    </p:spTree>
    <p:extLst>
      <p:ext uri="{BB962C8B-B14F-4D97-AF65-F5344CB8AC3E}">
        <p14:creationId xmlns:p14="http://schemas.microsoft.com/office/powerpoint/2010/main" val="9036794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35</a:t>
            </a:fld>
            <a:endParaRPr lang="en-US" altLang="zh-CN" dirty="0" smtClean="0">
              <a:solidFill>
                <a:prstClr val="black"/>
              </a:solidFill>
            </a:endParaRPr>
          </a:p>
        </p:txBody>
      </p:sp>
    </p:spTree>
    <p:extLst>
      <p:ext uri="{BB962C8B-B14F-4D97-AF65-F5344CB8AC3E}">
        <p14:creationId xmlns:p14="http://schemas.microsoft.com/office/powerpoint/2010/main" val="31606475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36</a:t>
            </a:fld>
            <a:endParaRPr lang="en-US" altLang="zh-CN" dirty="0" smtClean="0">
              <a:solidFill>
                <a:prstClr val="black"/>
              </a:solidFill>
            </a:endParaRPr>
          </a:p>
        </p:txBody>
      </p:sp>
    </p:spTree>
    <p:extLst>
      <p:ext uri="{BB962C8B-B14F-4D97-AF65-F5344CB8AC3E}">
        <p14:creationId xmlns:p14="http://schemas.microsoft.com/office/powerpoint/2010/main" val="190232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2288697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297946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1043909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345431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4155995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1632495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2017/12/30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2017/12/30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2017/12/30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2017/12/30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2017/12/30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2017/12/30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2017/12/30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2017/12/30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2017/12/30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2017/12/30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2017/12/30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2017/12/30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3:12-14】</a:t>
            </a:r>
          </a:p>
          <a:p>
            <a:pPr algn="l">
              <a:lnSpc>
                <a:spcPct val="100000"/>
              </a:lnSpc>
            </a:pPr>
            <a:r>
              <a:rPr lang="en-US" altLang="zh-CN" sz="3400" b="1" spc="100" dirty="0">
                <a:ea typeface="黑体" panose="02010609060101010101" pitchFamily="49" charset="-122"/>
              </a:rPr>
              <a:t>12 </a:t>
            </a:r>
            <a:r>
              <a:rPr lang="zh-CN" altLang="en-US" sz="3400" b="1" spc="100" dirty="0">
                <a:ea typeface="黑体" panose="02010609060101010101" pitchFamily="49" charset="-122"/>
              </a:rPr>
              <a:t>这不是说我已经得着了，已经完全了，我乃是竭力追求，或者可以得着基督耶稣所以得着我的（“所以得着我的”或作“所要我得的”）。</a:t>
            </a:r>
          </a:p>
          <a:p>
            <a:pPr algn="l">
              <a:lnSpc>
                <a:spcPct val="100000"/>
              </a:lnSpc>
            </a:pPr>
            <a:r>
              <a:rPr lang="en-US" altLang="zh-CN" sz="3400" b="1" spc="100" dirty="0">
                <a:ea typeface="黑体" panose="02010609060101010101" pitchFamily="49" charset="-122"/>
              </a:rPr>
              <a:t>Not that I have already obtained all this, or have already been made perfect, but I press on to take hold of that for which Christ Jesus took hold of me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林前</a:t>
            </a:r>
            <a:r>
              <a:rPr lang="en-US" altLang="zh-CN" sz="3400" b="1" spc="100" dirty="0">
                <a:ea typeface="黑体" panose="02010609060101010101" pitchFamily="49" charset="-122"/>
              </a:rPr>
              <a:t>1 Co 15:10a</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然而</a:t>
            </a:r>
            <a:r>
              <a:rPr lang="zh-CN" altLang="en-US" sz="3400" b="1" spc="100" dirty="0">
                <a:ea typeface="黑体" panose="02010609060101010101" pitchFamily="49" charset="-122"/>
              </a:rPr>
              <a:t>我今日成了何等人，是蒙　神的恩才成</a:t>
            </a:r>
            <a:r>
              <a:rPr lang="zh-CN" altLang="en-US" sz="3400" b="1" spc="100" dirty="0" smtClean="0">
                <a:ea typeface="黑体" panose="02010609060101010101" pitchFamily="49" charset="-122"/>
              </a:rPr>
              <a:t>的</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by the grace of God I am what I am….</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038709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1:15-16】</a:t>
            </a:r>
          </a:p>
          <a:p>
            <a:pPr algn="l">
              <a:lnSpc>
                <a:spcPct val="100000"/>
              </a:lnSpc>
            </a:pPr>
            <a:r>
              <a:rPr lang="en-US" altLang="zh-CN" sz="3400" b="1" spc="100" dirty="0">
                <a:ea typeface="黑体" panose="02010609060101010101" pitchFamily="49" charset="-122"/>
              </a:rPr>
              <a:t>15 “</a:t>
            </a:r>
            <a:r>
              <a:rPr lang="zh-CN" altLang="en-US" sz="3400" b="1" spc="100" dirty="0">
                <a:ea typeface="黑体" panose="02010609060101010101" pitchFamily="49" charset="-122"/>
              </a:rPr>
              <a:t>基督耶稣降世，为要拯救罪人。”这话是可信的，是十分可佩服的。在罪人中我是个罪魁。</a:t>
            </a:r>
          </a:p>
          <a:p>
            <a:pPr algn="l">
              <a:lnSpc>
                <a:spcPct val="100000"/>
              </a:lnSpc>
            </a:pPr>
            <a:r>
              <a:rPr lang="en-US" altLang="zh-CN" sz="3400" b="1" spc="100" dirty="0">
                <a:ea typeface="黑体" panose="02010609060101010101" pitchFamily="49" charset="-122"/>
              </a:rPr>
              <a:t>Here is a trustworthy saying that deserves full acceptance: Christ Jesus came into the world to save sinners--of whom I am the worst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27845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提前</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1:15-16】</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然而我蒙了怜悯，是因耶稣基督要在我这罪魁身上显明他一切的忍耐，给后来信他得永生的人作榜样。</a:t>
            </a:r>
          </a:p>
          <a:p>
            <a:pPr algn="l">
              <a:lnSpc>
                <a:spcPct val="100000"/>
              </a:lnSpc>
            </a:pPr>
            <a:r>
              <a:rPr lang="en-US" altLang="zh-CN" sz="3400" b="1" spc="100" dirty="0">
                <a:ea typeface="黑体" panose="02010609060101010101" pitchFamily="49" charset="-122"/>
              </a:rPr>
              <a:t>But for that very reason I was shown mercy so that in me, the worst of sinners, Christ Jesus might display his unlimited patience as an example for those who would believe on him and receive eternal life.</a:t>
            </a:r>
          </a:p>
        </p:txBody>
      </p:sp>
    </p:spTree>
    <p:extLst>
      <p:ext uri="{BB962C8B-B14F-4D97-AF65-F5344CB8AC3E}">
        <p14:creationId xmlns:p14="http://schemas.microsoft.com/office/powerpoint/2010/main" val="40692489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3:4-9】</a:t>
            </a:r>
          </a:p>
          <a:p>
            <a:pPr algn="l">
              <a:lnSpc>
                <a:spcPct val="100000"/>
              </a:lnSpc>
            </a:pPr>
            <a:r>
              <a:rPr lang="en-US" altLang="zh-CN" sz="3400" b="1" spc="100" dirty="0">
                <a:ea typeface="黑体" panose="02010609060101010101" pitchFamily="49" charset="-122"/>
              </a:rPr>
              <a:t>4 </a:t>
            </a:r>
            <a:r>
              <a:rPr lang="zh-CN" altLang="en-US" sz="3400" b="1" spc="100" dirty="0">
                <a:ea typeface="黑体" panose="02010609060101010101" pitchFamily="49" charset="-122"/>
              </a:rPr>
              <a:t>其实我也可以靠肉体；若是别人想他可以靠肉体，我更可以靠着了。</a:t>
            </a:r>
          </a:p>
          <a:p>
            <a:pPr algn="l">
              <a:lnSpc>
                <a:spcPct val="100000"/>
              </a:lnSpc>
            </a:pPr>
            <a:r>
              <a:rPr lang="en-US" altLang="zh-CN" sz="3400" b="1" spc="100" dirty="0">
                <a:ea typeface="黑体" panose="02010609060101010101" pitchFamily="49" charset="-122"/>
              </a:rPr>
              <a:t>though I myself have reasons for such confidence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59189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3:4-9】</a:t>
            </a:r>
          </a:p>
          <a:p>
            <a:pPr algn="l">
              <a:lnSpc>
                <a:spcPct val="100000"/>
              </a:lnSpc>
            </a:pPr>
            <a:r>
              <a:rPr lang="en-US" altLang="zh-CN" sz="3400" b="1" spc="100" dirty="0" smtClean="0">
                <a:ea typeface="黑体" panose="02010609060101010101" pitchFamily="49" charset="-122"/>
              </a:rPr>
              <a:t>5 </a:t>
            </a:r>
            <a:r>
              <a:rPr lang="zh-CN" altLang="en-US" sz="3400" b="1" spc="100" dirty="0">
                <a:ea typeface="黑体" panose="02010609060101010101" pitchFamily="49" charset="-122"/>
              </a:rPr>
              <a:t>我第八天受割礼，我是以色列族、便雅悯支派的人，是希伯来人所生的希伯来人。就律法说，我是法利赛人；</a:t>
            </a:r>
          </a:p>
          <a:p>
            <a:pPr algn="l">
              <a:lnSpc>
                <a:spcPct val="100000"/>
              </a:lnSpc>
            </a:pPr>
            <a:r>
              <a:rPr lang="en-US" altLang="zh-CN" sz="3400" b="1" spc="100" dirty="0">
                <a:ea typeface="黑体" panose="02010609060101010101" pitchFamily="49" charset="-122"/>
              </a:rPr>
              <a:t>If anyone else thinks he has reasons to put confidence in the flesh, I have more: circumcised on the eighth day, of the people of Israel, of the tribe of Benjamin, a Hebrew of Hebrews; in regard to the law, a Pharisee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99472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3:4-9】</a:t>
            </a:r>
          </a:p>
          <a:p>
            <a:pPr algn="l">
              <a:lnSpc>
                <a:spcPct val="100000"/>
              </a:lnSpc>
            </a:pPr>
            <a:r>
              <a:rPr lang="en-US" altLang="zh-CN" sz="3400" b="1" spc="100" dirty="0" smtClean="0">
                <a:ea typeface="黑体" panose="02010609060101010101" pitchFamily="49" charset="-122"/>
              </a:rPr>
              <a:t>6 </a:t>
            </a:r>
            <a:r>
              <a:rPr lang="zh-CN" altLang="en-US" sz="3400" b="1" spc="100" dirty="0">
                <a:ea typeface="黑体" panose="02010609060101010101" pitchFamily="49" charset="-122"/>
              </a:rPr>
              <a:t>就热心说，我是逼迫教会的；就律法上的义说，我是无可指摘的。</a:t>
            </a:r>
          </a:p>
          <a:p>
            <a:pPr algn="l">
              <a:lnSpc>
                <a:spcPct val="100000"/>
              </a:lnSpc>
            </a:pPr>
            <a:r>
              <a:rPr lang="en-US" altLang="zh-CN" sz="3400" b="1" spc="100" dirty="0">
                <a:ea typeface="黑体" panose="02010609060101010101" pitchFamily="49" charset="-122"/>
              </a:rPr>
              <a:t>as for zeal, persecuting the church; as for legalistic righteousness, faultless.</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只是我先前以为与我有益的，我现在因基督都当作有损的。</a:t>
            </a:r>
          </a:p>
          <a:p>
            <a:pPr algn="l">
              <a:lnSpc>
                <a:spcPct val="100000"/>
              </a:lnSpc>
            </a:pPr>
            <a:r>
              <a:rPr lang="en-US" altLang="zh-CN" sz="3400" b="1" spc="100" dirty="0">
                <a:ea typeface="黑体" panose="02010609060101010101" pitchFamily="49" charset="-122"/>
              </a:rPr>
              <a:t>But whatever was to my profit I now consider loss for the sake of Christ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112476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3:4-9】</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不但如此，我也将万事当作有损的，因我以认识我主基督耶稣为至宝。我为他已经丢弃万事，看作粪土，为要得着基督，</a:t>
            </a:r>
          </a:p>
          <a:p>
            <a:pPr algn="l">
              <a:lnSpc>
                <a:spcPct val="100000"/>
              </a:lnSpc>
            </a:pPr>
            <a:r>
              <a:rPr lang="en-US" altLang="zh-CN" sz="3400" b="1" spc="100" dirty="0">
                <a:ea typeface="黑体" panose="02010609060101010101" pitchFamily="49" charset="-122"/>
              </a:rPr>
              <a:t>What is more, I consider everything a loss compared to the surpassing greatness of knowing Christ Jesus my Lord, for whose sake I have lost all things. I consider them rubbish, that I may gain </a:t>
            </a:r>
            <a:r>
              <a:rPr lang="en-US" altLang="zh-CN" sz="3400" b="1" spc="100" dirty="0" smtClean="0">
                <a:ea typeface="黑体" panose="02010609060101010101" pitchFamily="49" charset="-122"/>
              </a:rPr>
              <a:t>Christ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4882813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3:4-9】</a:t>
            </a:r>
          </a:p>
          <a:p>
            <a:pPr algn="l">
              <a:lnSpc>
                <a:spcPct val="100000"/>
              </a:lnSpc>
            </a:pPr>
            <a:r>
              <a:rPr lang="en-US" altLang="zh-CN" sz="3400" b="1" spc="100" dirty="0" smtClean="0">
                <a:ea typeface="黑体" panose="02010609060101010101" pitchFamily="49" charset="-122"/>
              </a:rPr>
              <a:t>9 </a:t>
            </a:r>
            <a:r>
              <a:rPr lang="zh-CN" altLang="en-US" sz="3400" b="1" spc="100" dirty="0">
                <a:ea typeface="黑体" panose="02010609060101010101" pitchFamily="49" charset="-122"/>
              </a:rPr>
              <a:t>并且得以在他里面，不是有自己因律法而得的义，乃是有信基督的义，就是因信　神而来的义，</a:t>
            </a:r>
          </a:p>
          <a:p>
            <a:pPr algn="l">
              <a:lnSpc>
                <a:spcPct val="100000"/>
              </a:lnSpc>
            </a:pPr>
            <a:r>
              <a:rPr lang="en-US" altLang="zh-CN" sz="3400" b="1" spc="100" dirty="0">
                <a:ea typeface="黑体" panose="02010609060101010101" pitchFamily="49" charset="-122"/>
              </a:rPr>
              <a:t>and be found in him, not having a righteousness of my own that comes from the law, but that which is through faith in Christ--the righteousness that comes from God and is by faith.</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689796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a:ea typeface="黑体" panose="02010609060101010101" pitchFamily="49" charset="-122"/>
              </a:rPr>
              <a:t>17 </a:t>
            </a:r>
            <a:r>
              <a:rPr lang="zh-CN" altLang="en-US" sz="3400" b="1" spc="100" dirty="0">
                <a:ea typeface="黑体" panose="02010609060101010101" pitchFamily="49" charset="-122"/>
              </a:rPr>
              <a:t>耶稣出来行路的时候，有一个人跑来，跪在他面前，问他说：“良善的夫子，我当作什么事，才可以承受永生？” </a:t>
            </a:r>
          </a:p>
          <a:p>
            <a:pPr algn="l">
              <a:lnSpc>
                <a:spcPct val="100000"/>
              </a:lnSpc>
            </a:pPr>
            <a:r>
              <a:rPr lang="en-US" altLang="zh-CN" sz="3400" b="1" spc="100" dirty="0">
                <a:ea typeface="黑体" panose="02010609060101010101" pitchFamily="49" charset="-122"/>
              </a:rPr>
              <a:t>As Jesus started on his way, a man ran up to him and fell on his knees before him. "Good teacher," he asked, "what must I do to inherit eternal life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3684420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耶稣对他说：“你为什么称我是良善的？除了　神一位之外，再没有良善的。</a:t>
            </a:r>
          </a:p>
          <a:p>
            <a:pPr algn="l">
              <a:lnSpc>
                <a:spcPct val="100000"/>
              </a:lnSpc>
            </a:pPr>
            <a:r>
              <a:rPr lang="en-US" altLang="zh-CN" sz="3400" b="1" spc="100" dirty="0">
                <a:ea typeface="黑体" panose="02010609060101010101" pitchFamily="49" charset="-122"/>
              </a:rPr>
              <a:t>Why do you call me good? Jesus answered. "No one is good--except God alone.</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诫命你是晓得的：不可杀人，不可奸淫，不可偷盗，不可作假见证，不可亏负人，当孝敬父母。” </a:t>
            </a:r>
          </a:p>
          <a:p>
            <a:pPr algn="l">
              <a:lnSpc>
                <a:spcPct val="100000"/>
              </a:lnSpc>
            </a:pPr>
            <a:r>
              <a:rPr lang="en-US" altLang="zh-CN" sz="3400" b="1" spc="100" dirty="0">
                <a:ea typeface="黑体" panose="02010609060101010101" pitchFamily="49" charset="-122"/>
              </a:rPr>
              <a:t>You know the commandments: 'Do not murder, do not commit adultery, do not steal, do not give false testimony, do not defraud, honor your father and mother.' </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828416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3:12-14】</a:t>
            </a:r>
          </a:p>
          <a:p>
            <a:pPr algn="l">
              <a:lnSpc>
                <a:spcPct val="100000"/>
              </a:lnSpc>
            </a:pPr>
            <a:r>
              <a:rPr lang="en-US" altLang="zh-CN" sz="3400" b="1" spc="100" dirty="0" smtClean="0">
                <a:ea typeface="黑体" panose="02010609060101010101" pitchFamily="49" charset="-122"/>
              </a:rPr>
              <a:t>13 </a:t>
            </a:r>
            <a:r>
              <a:rPr lang="zh-CN" altLang="en-US" sz="3400" b="1" spc="100" dirty="0">
                <a:ea typeface="黑体" panose="02010609060101010101" pitchFamily="49" charset="-122"/>
              </a:rPr>
              <a:t>弟兄们，我不是以为自己已经得着了，我只有一件事，就是忘记背后，努力面前的</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Brothers</a:t>
            </a:r>
            <a:r>
              <a:rPr lang="en-US" altLang="zh-CN" sz="3400" b="1" spc="100" dirty="0">
                <a:ea typeface="黑体" panose="02010609060101010101" pitchFamily="49" charset="-122"/>
              </a:rPr>
              <a:t>, I do not consider myself yet to have taken hold of it. But one thing I do: Forgetting what is behind and straining toward what is ahead,</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向着标竿直跑，要得　神在基督耶稣里从上面召我来得的奖赏。</a:t>
            </a:r>
          </a:p>
          <a:p>
            <a:pPr algn="l">
              <a:lnSpc>
                <a:spcPct val="100000"/>
              </a:lnSpc>
            </a:pPr>
            <a:r>
              <a:rPr lang="en-US" altLang="zh-CN" sz="3400" b="1" spc="100" dirty="0">
                <a:ea typeface="黑体" panose="02010609060101010101" pitchFamily="49" charset="-122"/>
              </a:rPr>
              <a:t>I press on toward the goal to win the prize for which God has called me heavenward in Christ Jesus.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70035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他对耶稣说：“夫子，这一切我从小都遵守了。” </a:t>
            </a:r>
            <a:r>
              <a:rPr lang="en-US" altLang="zh-CN" sz="3400" b="1" spc="100" dirty="0" smtClean="0">
                <a:ea typeface="黑体" panose="02010609060101010101" pitchFamily="49" charset="-122"/>
              </a:rPr>
              <a:t>Teacher</a:t>
            </a:r>
            <a:r>
              <a:rPr lang="en-US" altLang="zh-CN" sz="3400" b="1" spc="100" dirty="0">
                <a:ea typeface="黑体" panose="02010609060101010101" pitchFamily="49" charset="-122"/>
              </a:rPr>
              <a:t>, he declared, "all these I have kept since I was a boy."</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耶稣看着他，就爱他，对他说：“你还缺少一件，去变卖你所有的分给穷人，就必有财宝在天上，你还要来跟从我。” </a:t>
            </a:r>
          </a:p>
          <a:p>
            <a:pPr algn="l">
              <a:lnSpc>
                <a:spcPct val="100000"/>
              </a:lnSpc>
            </a:pPr>
            <a:r>
              <a:rPr lang="en-US" altLang="zh-CN" sz="3400" b="1" spc="100" dirty="0">
                <a:ea typeface="黑体" panose="02010609060101010101" pitchFamily="49" charset="-122"/>
              </a:rPr>
              <a:t>Jesus looked at him and loved him. "One thing you lack," he said. "Go, sell everything you have and give to the poor, and you will have treasure in heaven. Then come, follow me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069758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马可福音</a:t>
            </a:r>
            <a:r>
              <a:rPr lang="en-US" altLang="zh-CN" sz="3400" b="1" spc="100" dirty="0">
                <a:ea typeface="黑体" panose="02010609060101010101" pitchFamily="49" charset="-122"/>
              </a:rPr>
              <a:t>Mark 10:17-22】</a:t>
            </a:r>
          </a:p>
          <a:p>
            <a:pPr algn="l">
              <a:lnSpc>
                <a:spcPct val="100000"/>
              </a:lnSpc>
            </a:pPr>
            <a:r>
              <a:rPr lang="en-US" altLang="zh-CN" sz="3400" b="1" spc="100" dirty="0" smtClean="0">
                <a:ea typeface="黑体" panose="02010609060101010101" pitchFamily="49" charset="-122"/>
              </a:rPr>
              <a:t>22 </a:t>
            </a:r>
            <a:r>
              <a:rPr lang="zh-CN" altLang="en-US" sz="3400" b="1" spc="100" dirty="0">
                <a:ea typeface="黑体" panose="02010609060101010101" pitchFamily="49" charset="-122"/>
              </a:rPr>
              <a:t>他听见这话，脸上就变了色，忧忧愁愁地走了，因为他的产业很多。</a:t>
            </a:r>
          </a:p>
          <a:p>
            <a:pPr algn="l">
              <a:lnSpc>
                <a:spcPct val="100000"/>
              </a:lnSpc>
            </a:pPr>
            <a:r>
              <a:rPr lang="en-US" altLang="zh-CN" sz="3400" b="1" spc="100" dirty="0">
                <a:ea typeface="黑体" panose="02010609060101010101" pitchFamily="49" charset="-122"/>
              </a:rPr>
              <a:t>At this the man's face fell. He went away sad, because he had great wealth.</a:t>
            </a:r>
          </a:p>
        </p:txBody>
      </p:sp>
    </p:spTree>
    <p:extLst>
      <p:ext uri="{BB962C8B-B14F-4D97-AF65-F5344CB8AC3E}">
        <p14:creationId xmlns:p14="http://schemas.microsoft.com/office/powerpoint/2010/main" val="32843256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7:22-23】</a:t>
            </a:r>
          </a:p>
          <a:p>
            <a:pPr algn="l">
              <a:lnSpc>
                <a:spcPct val="100000"/>
              </a:lnSpc>
            </a:pPr>
            <a:r>
              <a:rPr lang="en-US" altLang="zh-CN" sz="3400" b="1" spc="100" dirty="0">
                <a:ea typeface="黑体" panose="02010609060101010101" pitchFamily="49" charset="-122"/>
              </a:rPr>
              <a:t>22 </a:t>
            </a:r>
            <a:r>
              <a:rPr lang="zh-CN" altLang="en-US" sz="3400" b="1" spc="100" dirty="0">
                <a:ea typeface="黑体" panose="02010609060101010101" pitchFamily="49" charset="-122"/>
              </a:rPr>
              <a:t>当那日，必有许多人对我说：‘主啊，主啊，我们不是奉你的名传道，奉你的名赶鬼，奉你的名行许多异能吗？’ </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Many </a:t>
            </a:r>
            <a:r>
              <a:rPr lang="en-US" altLang="zh-CN" sz="3400" b="1" spc="100" dirty="0">
                <a:ea typeface="黑体" panose="02010609060101010101" pitchFamily="49" charset="-122"/>
              </a:rPr>
              <a:t>will say to me on that day, 'Lord, Lord, did we not prophesy in your name, and in your name drive out demons and perform many miracles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0473221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7:22-23】</a:t>
            </a: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我就明明地告诉他们说：‘我从来不认识你们，你们这些作恶的人，离开我去吧！’” </a:t>
            </a:r>
          </a:p>
          <a:p>
            <a:pPr algn="l">
              <a:lnSpc>
                <a:spcPct val="100000"/>
              </a:lnSpc>
            </a:pPr>
            <a:r>
              <a:rPr lang="en-US" altLang="zh-CN" sz="3400" b="1" spc="100" dirty="0">
                <a:ea typeface="黑体" panose="02010609060101010101" pitchFamily="49" charset="-122"/>
              </a:rPr>
              <a:t>Then I will tell them plainly, 'I never knew you. Away from me, you evildoers!'</a:t>
            </a:r>
          </a:p>
        </p:txBody>
      </p:sp>
    </p:spTree>
    <p:extLst>
      <p:ext uri="{BB962C8B-B14F-4D97-AF65-F5344CB8AC3E}">
        <p14:creationId xmlns:p14="http://schemas.microsoft.com/office/powerpoint/2010/main" val="23017503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3:6</a:t>
            </a:r>
            <a:r>
              <a:rPr lang="en-US" altLang="zh-CN" sz="3400" b="1" spc="100" dirty="0" smtClean="0">
                <a:ea typeface="黑体" panose="02010609060101010101" pitchFamily="49" charset="-122"/>
              </a:rPr>
              <a:t>】</a:t>
            </a:r>
            <a:r>
              <a:rPr lang="zh-CN" altLang="en-US" sz="3400" b="1" spc="100" dirty="0" smtClean="0">
                <a:ea typeface="黑体" panose="02010609060101010101" pitchFamily="49" charset="-122"/>
              </a:rPr>
              <a:t>就</a:t>
            </a:r>
            <a:r>
              <a:rPr lang="zh-CN" altLang="en-US" sz="3400" b="1" spc="100" dirty="0">
                <a:ea typeface="黑体" panose="02010609060101010101" pitchFamily="49" charset="-122"/>
              </a:rPr>
              <a:t>热心说，我是逼迫教会的；</a:t>
            </a:r>
            <a:r>
              <a:rPr lang="en-US" altLang="zh-CN" sz="3400" b="1" spc="100" dirty="0">
                <a:ea typeface="黑体" panose="02010609060101010101" pitchFamily="49" charset="-122"/>
              </a:rPr>
              <a:t>as for zeal, persecuting the church; </a:t>
            </a:r>
            <a:endParaRPr lang="en-US" altLang="zh-CN" sz="3400" b="1" spc="100" dirty="0" smtClean="0">
              <a:ea typeface="黑体" panose="02010609060101010101" pitchFamily="49" charset="-122"/>
            </a:endParaRPr>
          </a:p>
          <a:p>
            <a:pPr algn="l">
              <a:lnSpc>
                <a:spcPct val="100000"/>
              </a:lnSpc>
            </a:pPr>
            <a:endParaRPr lang="en-US" altLang="zh-CN" sz="8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提前</a:t>
            </a:r>
            <a:r>
              <a:rPr lang="en-US" altLang="zh-CN" sz="3400" b="1" spc="100" dirty="0">
                <a:ea typeface="黑体" panose="02010609060101010101" pitchFamily="49" charset="-122"/>
              </a:rPr>
              <a:t>1 </a:t>
            </a:r>
            <a:r>
              <a:rPr lang="en-US" altLang="zh-CN" sz="3400" b="1" spc="100" dirty="0" err="1">
                <a:ea typeface="黑体" panose="02010609060101010101" pitchFamily="49" charset="-122"/>
              </a:rPr>
              <a:t>Ti</a:t>
            </a:r>
            <a:r>
              <a:rPr lang="en-US" altLang="zh-CN" sz="3400" b="1" spc="100" dirty="0">
                <a:ea typeface="黑体" panose="02010609060101010101" pitchFamily="49" charset="-122"/>
              </a:rPr>
              <a:t> 1:16】</a:t>
            </a:r>
            <a:r>
              <a:rPr lang="zh-CN" altLang="en-US" sz="3400" b="1" spc="100" dirty="0">
                <a:ea typeface="黑体" panose="02010609060101010101" pitchFamily="49" charset="-122"/>
              </a:rPr>
              <a:t>然而我蒙了怜悯，是因耶稣基督要在我这罪魁身上显明他一切的忍耐，给后来信他得永生的人作榜样</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for that very reason I was shown mercy so that in me, the worst of sinners, Christ Jesus might display his unlimited patience as an example for those who would believe on him and receive eternal life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624800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3:7-8】</a:t>
            </a:r>
          </a:p>
          <a:p>
            <a:pPr algn="l">
              <a:lnSpc>
                <a:spcPct val="100000"/>
              </a:lnSpc>
            </a:pPr>
            <a:r>
              <a:rPr lang="en-US" altLang="zh-CN" sz="3400" b="1" spc="100" dirty="0">
                <a:ea typeface="黑体" panose="02010609060101010101" pitchFamily="49" charset="-122"/>
              </a:rPr>
              <a:t>7 </a:t>
            </a:r>
            <a:r>
              <a:rPr lang="zh-CN" altLang="en-US" sz="3400" b="1" spc="100" dirty="0">
                <a:ea typeface="黑体" panose="02010609060101010101" pitchFamily="49" charset="-122"/>
              </a:rPr>
              <a:t>只是我先前以为与我有益的，我现在因基督都当作有损的</a:t>
            </a:r>
            <a:r>
              <a:rPr lang="zh-CN" altLang="en-US"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But whatever was to my profit I now consider loss for the sake of Christ.</a:t>
            </a:r>
          </a:p>
        </p:txBody>
      </p:sp>
    </p:spTree>
    <p:extLst>
      <p:ext uri="{BB962C8B-B14F-4D97-AF65-F5344CB8AC3E}">
        <p14:creationId xmlns:p14="http://schemas.microsoft.com/office/powerpoint/2010/main" val="9159008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3:7-8】</a:t>
            </a:r>
          </a:p>
          <a:p>
            <a:pPr algn="l">
              <a:lnSpc>
                <a:spcPct val="100000"/>
              </a:lnSpc>
            </a:pPr>
            <a:r>
              <a:rPr lang="en-US" altLang="zh-CN" sz="3400" b="1" spc="100" dirty="0" smtClean="0">
                <a:ea typeface="黑体" panose="02010609060101010101" pitchFamily="49" charset="-122"/>
              </a:rPr>
              <a:t>8 </a:t>
            </a:r>
            <a:r>
              <a:rPr lang="zh-CN" altLang="en-US" sz="3400" b="1" spc="100" dirty="0">
                <a:ea typeface="黑体" panose="02010609060101010101" pitchFamily="49" charset="-122"/>
              </a:rPr>
              <a:t>不但如此，我也将万事当作有损的，因我以认识我主基督耶稣为至宝。我为他已经丢弃万事，看作粪土，为要得着基督，</a:t>
            </a:r>
          </a:p>
          <a:p>
            <a:pPr algn="l">
              <a:lnSpc>
                <a:spcPct val="100000"/>
              </a:lnSpc>
            </a:pPr>
            <a:r>
              <a:rPr lang="en-US" altLang="zh-CN" sz="3400" b="1" spc="100" dirty="0">
                <a:ea typeface="黑体" panose="02010609060101010101" pitchFamily="49" charset="-122"/>
              </a:rPr>
              <a:t>What is more, I consider everything a loss compared to the surpassing greatness of knowing Christ Jesus my Lord, for whose sake I have lost all things. I consider them rubbish, that I may gain Christ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7562166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9:62</a:t>
            </a:r>
            <a:r>
              <a:rPr lang="en-US" altLang="zh-CN" sz="3400" b="1" spc="100" dirty="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zh-CN" altLang="en-US" sz="3400" b="1" spc="100" dirty="0" smtClean="0">
                <a:ea typeface="黑体" panose="02010609060101010101" pitchFamily="49" charset="-122"/>
              </a:rPr>
              <a:t>耶稣说：“手扶</a:t>
            </a:r>
            <a:r>
              <a:rPr lang="zh-CN" altLang="en-US" sz="3400" b="1" spc="100" dirty="0">
                <a:ea typeface="黑体" panose="02010609060101010101" pitchFamily="49" charset="-122"/>
              </a:rPr>
              <a:t>着犁向后看的，不配进神的国</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Jesus replied, “No </a:t>
            </a:r>
            <a:r>
              <a:rPr lang="en-US" altLang="zh-CN" sz="3400" b="1" spc="100" dirty="0">
                <a:ea typeface="黑体" panose="02010609060101010101" pitchFamily="49" charset="-122"/>
              </a:rPr>
              <a:t>one who puts his hand to the plow and looks back is fit for service in the kingdom of God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a:p>
            <a:pPr algn="l">
              <a:lnSpc>
                <a:spcPct val="100000"/>
              </a:lnSpc>
            </a:pP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17:32</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你们</a:t>
            </a:r>
            <a:r>
              <a:rPr lang="zh-CN" altLang="en-US" sz="3400" b="1" spc="100" dirty="0">
                <a:ea typeface="黑体" panose="02010609060101010101" pitchFamily="49" charset="-122"/>
              </a:rPr>
              <a:t>要回想罗得的妻子</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Remember </a:t>
            </a:r>
            <a:r>
              <a:rPr lang="en-US" altLang="zh-CN" sz="3400" b="1" spc="100" dirty="0">
                <a:ea typeface="黑体" panose="02010609060101010101" pitchFamily="49" charset="-122"/>
              </a:rPr>
              <a:t>Lot's wife.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9284423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 </a:t>
            </a:r>
            <a:r>
              <a:rPr lang="en-US" altLang="zh-CN" sz="3400" b="1" spc="100" dirty="0">
                <a:ea typeface="黑体" panose="02010609060101010101" pitchFamily="49" charset="-122"/>
              </a:rPr>
              <a:t>Luke 13</a:t>
            </a:r>
            <a:r>
              <a:rPr lang="zh-CN" altLang="en-US" sz="3400" b="1" spc="100" dirty="0">
                <a:ea typeface="黑体" panose="02010609060101010101" pitchFamily="49" charset="-122"/>
              </a:rPr>
              <a:t>：</a:t>
            </a:r>
            <a:r>
              <a:rPr lang="en-US" altLang="zh-CN" sz="3400" b="1" spc="100" dirty="0">
                <a:ea typeface="黑体" panose="02010609060101010101" pitchFamily="49" charset="-122"/>
              </a:rPr>
              <a:t>23-24】 </a:t>
            </a:r>
          </a:p>
          <a:p>
            <a:pPr algn="l">
              <a:lnSpc>
                <a:spcPct val="100000"/>
              </a:lnSpc>
            </a:pPr>
            <a:r>
              <a:rPr lang="en-US" altLang="zh-CN" sz="3400" b="1" spc="100" dirty="0">
                <a:ea typeface="黑体" panose="02010609060101010101" pitchFamily="49" charset="-122"/>
              </a:rPr>
              <a:t>23</a:t>
            </a:r>
            <a:r>
              <a:rPr lang="zh-CN" altLang="en-US" sz="3400" b="1" spc="100" dirty="0">
                <a:ea typeface="黑体" panose="02010609060101010101" pitchFamily="49" charset="-122"/>
              </a:rPr>
              <a:t>有一个人问他说：“主啊，得救的人少吗？” </a:t>
            </a:r>
          </a:p>
          <a:p>
            <a:pPr algn="l">
              <a:lnSpc>
                <a:spcPct val="100000"/>
              </a:lnSpc>
            </a:pPr>
            <a:r>
              <a:rPr lang="en-US" altLang="zh-CN" sz="3400" b="1" spc="100" dirty="0">
                <a:ea typeface="黑体" panose="02010609060101010101" pitchFamily="49" charset="-122"/>
              </a:rPr>
              <a:t>Then one said to Him, "Lord, are there few who are saved?" And He said to them,</a:t>
            </a:r>
          </a:p>
          <a:p>
            <a:pPr algn="l">
              <a:lnSpc>
                <a:spcPct val="100000"/>
              </a:lnSpc>
            </a:pPr>
            <a:r>
              <a:rPr lang="en-US" altLang="zh-CN" sz="3400" b="1" spc="100" dirty="0">
                <a:ea typeface="黑体" panose="02010609060101010101" pitchFamily="49" charset="-122"/>
              </a:rPr>
              <a:t>24</a:t>
            </a:r>
            <a:r>
              <a:rPr lang="zh-CN" altLang="en-US" sz="3400" b="1" spc="100" dirty="0">
                <a:ea typeface="黑体" panose="02010609060101010101" pitchFamily="49" charset="-122"/>
              </a:rPr>
              <a:t>耶稣对众人说：“你们要努力进窄门。我告诉你们：将来有许多人想要进去，却是不能。</a:t>
            </a:r>
          </a:p>
          <a:p>
            <a:pPr algn="l">
              <a:lnSpc>
                <a:spcPct val="100000"/>
              </a:lnSpc>
            </a:pPr>
            <a:r>
              <a:rPr lang="en-US" altLang="zh-CN" sz="3400" b="1" spc="100" dirty="0">
                <a:ea typeface="黑体" panose="02010609060101010101" pitchFamily="49" charset="-122"/>
              </a:rPr>
              <a:t>"Strive to enter through the narrow gate, for many, I say to you, will seek to enter and will not be able.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861086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11:12】</a:t>
            </a:r>
          </a:p>
          <a:p>
            <a:pPr algn="l">
              <a:lnSpc>
                <a:spcPct val="100000"/>
              </a:lnSpc>
            </a:pPr>
            <a:r>
              <a:rPr lang="en-US" altLang="zh-CN" sz="3400" b="1" spc="100" dirty="0">
                <a:ea typeface="黑体" panose="02010609060101010101" pitchFamily="49" charset="-122"/>
              </a:rPr>
              <a:t>12</a:t>
            </a:r>
            <a:r>
              <a:rPr lang="zh-CN" altLang="en-US" sz="3400" b="1" spc="100" dirty="0">
                <a:ea typeface="黑体" panose="02010609060101010101" pitchFamily="49" charset="-122"/>
              </a:rPr>
              <a:t>从施洗约翰的时候到如今，天国是努力进入的，努力的人就得着了。</a:t>
            </a:r>
          </a:p>
          <a:p>
            <a:pPr algn="l">
              <a:lnSpc>
                <a:spcPct val="100000"/>
              </a:lnSpc>
            </a:pPr>
            <a:r>
              <a:rPr lang="en-US" altLang="zh-CN" sz="3400" b="1" spc="100" dirty="0">
                <a:ea typeface="黑体" panose="02010609060101010101" pitchFamily="49" charset="-122"/>
              </a:rPr>
              <a:t>And from the days of John the Baptist until now the kingdom of heaven suffers violence, and the violent take it by force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93885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a:t>
            </a:r>
            <a:r>
              <a:rPr lang="zh-CN" altLang="en-US" sz="3400" b="1" spc="100" dirty="0">
                <a:ea typeface="黑体" panose="02010609060101010101" pitchFamily="49" charset="-122"/>
              </a:rPr>
              <a:t>：</a:t>
            </a:r>
            <a:r>
              <a:rPr lang="en-US" altLang="zh-CN" sz="3400" b="1" spc="100" dirty="0">
                <a:ea typeface="黑体" panose="02010609060101010101" pitchFamily="49" charset="-122"/>
              </a:rPr>
              <a:t>12-13a】</a:t>
            </a:r>
          </a:p>
          <a:p>
            <a:pPr algn="l">
              <a:lnSpc>
                <a:spcPct val="100000"/>
              </a:lnSpc>
            </a:pPr>
            <a:r>
              <a:rPr lang="en-US" altLang="zh-CN" sz="3400" b="1" spc="100" dirty="0">
                <a:ea typeface="黑体" panose="02010609060101010101" pitchFamily="49" charset="-122"/>
              </a:rPr>
              <a:t>12 </a:t>
            </a:r>
            <a:r>
              <a:rPr lang="zh-CN" altLang="en-US" sz="3400" b="1" spc="100" dirty="0">
                <a:ea typeface="黑体" panose="02010609060101010101" pitchFamily="49" charset="-122"/>
              </a:rPr>
              <a:t>这不是说我已经得着了，已经完全了，我乃是竭力追求，或者可以得着基督耶稣所以得着我的（“所以得着我的”或作“所要我得的”）。</a:t>
            </a:r>
          </a:p>
          <a:p>
            <a:pPr algn="l">
              <a:lnSpc>
                <a:spcPct val="100000"/>
              </a:lnSpc>
            </a:pPr>
            <a:r>
              <a:rPr lang="en-US" altLang="zh-CN" sz="3400" b="1" spc="100" dirty="0">
                <a:ea typeface="黑体" panose="02010609060101010101" pitchFamily="49" charset="-122"/>
              </a:rPr>
              <a:t>Not that I have already obtained all this, or have already been made perfect, but I press on to take hold of that for which Christ Jesus took hold of me.</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弟兄们，我不是以为自己已经得着了</a:t>
            </a:r>
            <a:r>
              <a:rPr lang="en-US" altLang="zh-CN" sz="3400" b="1" spc="100" dirty="0">
                <a:ea typeface="黑体" panose="02010609060101010101" pitchFamily="49" charset="-122"/>
              </a:rPr>
              <a:t>……</a:t>
            </a:r>
          </a:p>
          <a:p>
            <a:pPr algn="l">
              <a:lnSpc>
                <a:spcPct val="100000"/>
              </a:lnSpc>
            </a:pPr>
            <a:r>
              <a:rPr lang="en-US" altLang="zh-CN" sz="3400" b="1" spc="100" dirty="0">
                <a:ea typeface="黑体" panose="02010609060101010101" pitchFamily="49" charset="-122"/>
              </a:rPr>
              <a:t>Brothers, I do not consider myself yet to have taken hold of it….</a:t>
            </a:r>
          </a:p>
        </p:txBody>
      </p:sp>
    </p:spTree>
    <p:extLst>
      <p:ext uri="{BB962C8B-B14F-4D97-AF65-F5344CB8AC3E}">
        <p14:creationId xmlns:p14="http://schemas.microsoft.com/office/powerpoint/2010/main" val="16359514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3:12</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这</a:t>
            </a:r>
            <a:r>
              <a:rPr lang="zh-CN" altLang="en-US" sz="3400" b="1" spc="100" dirty="0">
                <a:ea typeface="黑体" panose="02010609060101010101" pitchFamily="49" charset="-122"/>
              </a:rPr>
              <a:t>不是说我已经得着了，已经完全了，我乃是竭力追求，或者可以得着基督耶稣所以得着我的（“所以得着我的”或作“所要我得的”）。</a:t>
            </a:r>
          </a:p>
          <a:p>
            <a:pPr algn="l">
              <a:lnSpc>
                <a:spcPct val="100000"/>
              </a:lnSpc>
            </a:pPr>
            <a:r>
              <a:rPr lang="en-US" altLang="zh-CN" sz="3400" b="1" spc="100" dirty="0">
                <a:ea typeface="黑体" panose="02010609060101010101" pitchFamily="49" charset="-122"/>
              </a:rPr>
              <a:t>Not that I have already obtained all this, or have already been made perfect, but I press on to take hold of that for which Christ Jesus took hold of me.</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1532792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3:14】</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向着标竿直跑，要得　神在基督耶稣里从上面召我来得的奖赏。</a:t>
            </a:r>
          </a:p>
          <a:p>
            <a:pPr algn="l">
              <a:lnSpc>
                <a:spcPct val="100000"/>
              </a:lnSpc>
            </a:pPr>
            <a:r>
              <a:rPr lang="en-US" altLang="zh-CN" sz="3400" b="1" spc="100" dirty="0">
                <a:ea typeface="黑体" panose="02010609060101010101" pitchFamily="49" charset="-122"/>
              </a:rPr>
              <a:t>I press on toward the goal to win the prize for which God has called me heavenward in Christ Jesus.</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0787324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3:13-14</a:t>
            </a:r>
            <a:r>
              <a:rPr lang="zh-CN" altLang="en-US" sz="3400" b="1" spc="100" dirty="0">
                <a:ea typeface="黑体" panose="02010609060101010101" pitchFamily="49" charset="-122"/>
              </a:rPr>
              <a:t>，</a:t>
            </a:r>
            <a:r>
              <a:rPr lang="en-US" altLang="zh-CN" sz="3400" b="1" spc="100" dirty="0">
                <a:ea typeface="黑体" panose="02010609060101010101" pitchFamily="49" charset="-122"/>
              </a:rPr>
              <a:t>17-21】</a:t>
            </a:r>
          </a:p>
          <a:p>
            <a:pPr algn="l">
              <a:lnSpc>
                <a:spcPct val="100000"/>
              </a:lnSpc>
            </a:pPr>
            <a:r>
              <a:rPr lang="en-US" altLang="zh-CN" sz="3400" b="1" spc="100" dirty="0">
                <a:ea typeface="黑体" panose="02010609060101010101" pitchFamily="49" charset="-122"/>
              </a:rPr>
              <a:t>13 </a:t>
            </a:r>
            <a:r>
              <a:rPr lang="zh-CN" altLang="en-US" sz="3400" b="1" spc="100" dirty="0">
                <a:ea typeface="黑体" panose="02010609060101010101" pitchFamily="49" charset="-122"/>
              </a:rPr>
              <a:t>弟兄们，我不是以为自己已经得着了，我只有一件事，就是忘记背后，努力面前的，</a:t>
            </a:r>
          </a:p>
          <a:p>
            <a:pPr algn="l">
              <a:lnSpc>
                <a:spcPct val="100000"/>
              </a:lnSpc>
            </a:pPr>
            <a:r>
              <a:rPr lang="en-US" altLang="zh-CN" sz="3400" b="1" spc="100" dirty="0">
                <a:ea typeface="黑体" panose="02010609060101010101" pitchFamily="49" charset="-122"/>
              </a:rPr>
              <a:t>Brothers, I do not consider myself yet to have taken hold of it. But one thing I do: Forgetting what is behind and straining toward what is ahead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2909359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3:13-14</a:t>
            </a:r>
            <a:r>
              <a:rPr lang="zh-CN" altLang="en-US" sz="3400" b="1" spc="100" dirty="0">
                <a:ea typeface="黑体" panose="02010609060101010101" pitchFamily="49" charset="-122"/>
              </a:rPr>
              <a:t>，</a:t>
            </a:r>
            <a:r>
              <a:rPr lang="en-US" altLang="zh-CN" sz="3400" b="1" spc="100" dirty="0">
                <a:ea typeface="黑体" panose="02010609060101010101" pitchFamily="49" charset="-122"/>
              </a:rPr>
              <a:t>17-21】</a:t>
            </a:r>
          </a:p>
          <a:p>
            <a:pPr algn="l">
              <a:lnSpc>
                <a:spcPct val="100000"/>
              </a:lnSpc>
            </a:pPr>
            <a:r>
              <a:rPr lang="en-US" altLang="zh-CN" sz="3400" b="1" spc="100" dirty="0" smtClean="0">
                <a:ea typeface="黑体" panose="02010609060101010101" pitchFamily="49" charset="-122"/>
              </a:rPr>
              <a:t>14 </a:t>
            </a:r>
            <a:r>
              <a:rPr lang="zh-CN" altLang="en-US" sz="3400" b="1" spc="100" dirty="0">
                <a:ea typeface="黑体" panose="02010609060101010101" pitchFamily="49" charset="-122"/>
              </a:rPr>
              <a:t>向着标竿直跑，要得　神在基督耶稣里从上面召我来得的奖赏。</a:t>
            </a:r>
          </a:p>
          <a:p>
            <a:pPr algn="l">
              <a:lnSpc>
                <a:spcPct val="100000"/>
              </a:lnSpc>
            </a:pPr>
            <a:r>
              <a:rPr lang="en-US" altLang="zh-CN" sz="3400" b="1" spc="100" dirty="0">
                <a:ea typeface="黑体" panose="02010609060101010101" pitchFamily="49" charset="-122"/>
              </a:rPr>
              <a:t>I press on toward the goal to win the prize for which God has called me heavenward in Christ Jesus</a:t>
            </a:r>
            <a:r>
              <a:rPr lang="en-US" altLang="zh-CN" sz="3400" b="1" spc="100" dirty="0" smtClean="0">
                <a:ea typeface="黑体" panose="02010609060101010101" pitchFamily="49" charset="-122"/>
              </a:rPr>
              <a:t>.</a:t>
            </a:r>
          </a:p>
          <a:p>
            <a:pPr algn="l">
              <a:lnSpc>
                <a:spcPct val="100000"/>
              </a:lnSpc>
            </a:pPr>
            <a:r>
              <a:rPr lang="en-US" altLang="zh-CN" sz="8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17 </a:t>
            </a:r>
            <a:r>
              <a:rPr lang="zh-CN" altLang="en-US" sz="3400" b="1" spc="100" dirty="0">
                <a:ea typeface="黑体" panose="02010609060101010101" pitchFamily="49" charset="-122"/>
              </a:rPr>
              <a:t>弟兄们，你们要一同效法我，也当留意看那些照我们榜样行的人。</a:t>
            </a:r>
          </a:p>
          <a:p>
            <a:pPr algn="l">
              <a:lnSpc>
                <a:spcPct val="100000"/>
              </a:lnSpc>
            </a:pPr>
            <a:r>
              <a:rPr lang="en-US" altLang="zh-CN" sz="3400" b="1" spc="100" dirty="0">
                <a:ea typeface="黑体" panose="02010609060101010101" pitchFamily="49" charset="-122"/>
              </a:rPr>
              <a:t>Join with others in following my example, brothers, and take note of those who live according to the pattern we gave you</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4336374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3:13-14</a:t>
            </a:r>
            <a:r>
              <a:rPr lang="zh-CN" altLang="en-US" sz="3400" b="1" spc="100" dirty="0">
                <a:ea typeface="黑体" panose="02010609060101010101" pitchFamily="49" charset="-122"/>
              </a:rPr>
              <a:t>，</a:t>
            </a:r>
            <a:r>
              <a:rPr lang="en-US" altLang="zh-CN" sz="3400" b="1" spc="100" dirty="0">
                <a:ea typeface="黑体" panose="02010609060101010101" pitchFamily="49" charset="-122"/>
              </a:rPr>
              <a:t>17-21】</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因为有许多人行事是基督十字架的仇敌。我屡次告诉你们，现在又流泪地告诉你们：</a:t>
            </a:r>
          </a:p>
          <a:p>
            <a:pPr algn="l">
              <a:lnSpc>
                <a:spcPct val="100000"/>
              </a:lnSpc>
            </a:pPr>
            <a:r>
              <a:rPr lang="en-US" altLang="zh-CN" sz="3400" b="1" spc="100" dirty="0">
                <a:ea typeface="黑体" panose="02010609060101010101" pitchFamily="49" charset="-122"/>
              </a:rPr>
              <a:t>For, as I have often told you before and now say again even with tears, many live as enemies of the cross of Christ.</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他们的结局就是沉沦，他们的神就是自己的肚腹，他们以自己的羞辱为荣耀，专以地上的事为念。</a:t>
            </a:r>
          </a:p>
          <a:p>
            <a:pPr algn="l">
              <a:lnSpc>
                <a:spcPct val="100000"/>
              </a:lnSpc>
            </a:pPr>
            <a:r>
              <a:rPr lang="en-US" altLang="zh-CN" sz="3400" b="1" spc="100" dirty="0">
                <a:ea typeface="黑体" panose="02010609060101010101" pitchFamily="49" charset="-122"/>
              </a:rPr>
              <a:t>Their destiny is destruction, their god is their stomach, and their glory is in their shame. Their mind is on earthly things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8517410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3:13-14</a:t>
            </a:r>
            <a:r>
              <a:rPr lang="zh-CN" altLang="en-US" sz="3400" b="1" spc="100" dirty="0">
                <a:ea typeface="黑体" panose="02010609060101010101" pitchFamily="49" charset="-122"/>
              </a:rPr>
              <a:t>，</a:t>
            </a:r>
            <a:r>
              <a:rPr lang="en-US" altLang="zh-CN" sz="3400" b="1" spc="100" dirty="0">
                <a:ea typeface="黑体" panose="02010609060101010101" pitchFamily="49" charset="-122"/>
              </a:rPr>
              <a:t>17-21】</a:t>
            </a:r>
          </a:p>
          <a:p>
            <a:pPr algn="l">
              <a:lnSpc>
                <a:spcPct val="100000"/>
              </a:lnSpc>
            </a:pPr>
            <a:r>
              <a:rPr lang="en-US" altLang="zh-CN" sz="3400" b="1" spc="100" dirty="0" smtClean="0">
                <a:ea typeface="黑体" panose="02010609060101010101" pitchFamily="49" charset="-122"/>
              </a:rPr>
              <a:t>20 </a:t>
            </a:r>
            <a:r>
              <a:rPr lang="zh-CN" altLang="en-US" sz="3400" b="1" spc="100" dirty="0" smtClean="0">
                <a:ea typeface="黑体" panose="02010609060101010101" pitchFamily="49" charset="-122"/>
              </a:rPr>
              <a:t>我们却是天上的国民，并且等候救主，就是主耶稣基督从天上降临。</a:t>
            </a:r>
          </a:p>
          <a:p>
            <a:pPr algn="l">
              <a:lnSpc>
                <a:spcPct val="100000"/>
              </a:lnSpc>
            </a:pPr>
            <a:r>
              <a:rPr lang="en-US" altLang="zh-CN" sz="3400" b="1" spc="100" dirty="0" smtClean="0">
                <a:ea typeface="黑体" panose="02010609060101010101" pitchFamily="49" charset="-122"/>
              </a:rPr>
              <a:t>But </a:t>
            </a:r>
            <a:r>
              <a:rPr lang="en-US" altLang="zh-CN" sz="3400" b="1" spc="100" dirty="0">
                <a:ea typeface="黑体" panose="02010609060101010101" pitchFamily="49" charset="-122"/>
              </a:rPr>
              <a:t>our citizenship is in heaven. And we eagerly await a Savior from there, the Lord Jesus Christ</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3979673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3:13-14</a:t>
            </a:r>
            <a:r>
              <a:rPr lang="zh-CN" altLang="en-US" sz="3400" b="1" spc="100" dirty="0">
                <a:ea typeface="黑体" panose="02010609060101010101" pitchFamily="49" charset="-122"/>
              </a:rPr>
              <a:t>，</a:t>
            </a:r>
            <a:r>
              <a:rPr lang="en-US" altLang="zh-CN" sz="3400" b="1" spc="100" dirty="0">
                <a:ea typeface="黑体" panose="02010609060101010101" pitchFamily="49" charset="-122"/>
              </a:rPr>
              <a:t>17-21】</a:t>
            </a:r>
          </a:p>
          <a:p>
            <a:pPr algn="l">
              <a:lnSpc>
                <a:spcPct val="100000"/>
              </a:lnSpc>
            </a:pPr>
            <a:r>
              <a:rPr lang="en-US" altLang="zh-CN" sz="3400" b="1" spc="100" dirty="0" smtClean="0">
                <a:ea typeface="黑体" panose="02010609060101010101" pitchFamily="49" charset="-122"/>
              </a:rPr>
              <a:t>21 </a:t>
            </a:r>
            <a:r>
              <a:rPr lang="zh-CN" altLang="en-US" sz="3400" b="1" spc="100" dirty="0" smtClean="0">
                <a:ea typeface="黑体" panose="02010609060101010101" pitchFamily="49" charset="-122"/>
              </a:rPr>
              <a:t>祂要按着那能叫万有归服自己的大能，将我们这卑贱的身体改变形状，和祂自己荣耀的身体相似。 </a:t>
            </a:r>
          </a:p>
          <a:p>
            <a:pPr algn="l">
              <a:lnSpc>
                <a:spcPct val="100000"/>
              </a:lnSpc>
            </a:pPr>
            <a:r>
              <a:rPr lang="en-US" altLang="zh-CN" sz="3400" b="1" spc="100" dirty="0" smtClean="0">
                <a:ea typeface="黑体" panose="02010609060101010101" pitchFamily="49" charset="-122"/>
              </a:rPr>
              <a:t>who</a:t>
            </a:r>
            <a:r>
              <a:rPr lang="en-US" altLang="zh-CN" sz="3400" b="1" spc="100" dirty="0">
                <a:ea typeface="黑体" panose="02010609060101010101" pitchFamily="49" charset="-122"/>
              </a:rPr>
              <a:t>, by the power that enables him to bring everything under his control, will transform our lowly bodies so that they will be like his glorious body.</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023687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启示录</a:t>
            </a:r>
            <a:r>
              <a:rPr lang="en-US" altLang="zh-CN" sz="3400" b="1" spc="100" dirty="0">
                <a:ea typeface="黑体" panose="02010609060101010101" pitchFamily="49" charset="-122"/>
              </a:rPr>
              <a:t>Revelation 3:14-19】</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你要写信给老底嘉教会的使者说，那为阿们的，为诚信真实见证的，在神创造万物之上为元首的，说：</a:t>
            </a:r>
          </a:p>
          <a:p>
            <a:pPr algn="l">
              <a:lnSpc>
                <a:spcPct val="100000"/>
              </a:lnSpc>
            </a:pPr>
            <a:r>
              <a:rPr lang="en-US" altLang="zh-CN" sz="3400" b="1" spc="100" dirty="0">
                <a:ea typeface="黑体" panose="02010609060101010101" pitchFamily="49" charset="-122"/>
              </a:rPr>
              <a:t>To the angel of the church in Laodicea write: These are the words of the Amen, the faithful and true witness, the ruler of God's creation.</a:t>
            </a:r>
          </a:p>
          <a:p>
            <a:pPr algn="l">
              <a:lnSpc>
                <a:spcPct val="100000"/>
              </a:lnSpc>
            </a:pPr>
            <a:r>
              <a:rPr lang="en-US" altLang="zh-CN" sz="3400" b="1" spc="100" dirty="0">
                <a:ea typeface="黑体" panose="02010609060101010101" pitchFamily="49" charset="-122"/>
              </a:rPr>
              <a:t>15 </a:t>
            </a:r>
            <a:r>
              <a:rPr lang="zh-CN" altLang="en-US" sz="3400" b="1" spc="100" dirty="0">
                <a:ea typeface="黑体" panose="02010609060101010101" pitchFamily="49" charset="-122"/>
              </a:rPr>
              <a:t>我知道你的行为，你也不冷也不热，我巴不得你或冷或热</a:t>
            </a:r>
            <a:r>
              <a:rPr lang="zh-CN" altLang="en-US" sz="3400" b="1" spc="100" dirty="0" smtClean="0">
                <a:ea typeface="黑体" panose="02010609060101010101" pitchFamily="49" charset="-122"/>
              </a:rPr>
              <a:t>。 </a:t>
            </a:r>
            <a:r>
              <a:rPr lang="en-US" altLang="zh-CN" sz="3400" b="1" spc="100" dirty="0" smtClean="0">
                <a:ea typeface="黑体" panose="02010609060101010101" pitchFamily="49" charset="-122"/>
              </a:rPr>
              <a:t>I </a:t>
            </a:r>
            <a:r>
              <a:rPr lang="en-US" altLang="zh-CN" sz="3400" b="1" spc="100" dirty="0">
                <a:ea typeface="黑体" panose="02010609060101010101" pitchFamily="49" charset="-122"/>
              </a:rPr>
              <a:t>know your deeds, that you are neither cold nor hot. I wish you were either one or the other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93254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启示录</a:t>
            </a:r>
            <a:r>
              <a:rPr lang="en-US" altLang="zh-CN" sz="3400" b="1" spc="100" dirty="0">
                <a:ea typeface="黑体" panose="02010609060101010101" pitchFamily="49" charset="-122"/>
              </a:rPr>
              <a:t>Revelation 3:14-19】</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你既如温水，也不冷也不热，所以我必从我口中把你吐出去</a:t>
            </a:r>
            <a:r>
              <a:rPr lang="zh-CN" altLang="en-US" sz="3400" b="1" spc="100" dirty="0" smtClean="0">
                <a:ea typeface="黑体" panose="02010609060101010101" pitchFamily="49" charset="-122"/>
              </a:rPr>
              <a:t>。 </a:t>
            </a:r>
            <a:r>
              <a:rPr lang="en-US" altLang="zh-CN" sz="3400" b="1" spc="100" dirty="0" smtClean="0">
                <a:ea typeface="黑体" panose="02010609060101010101" pitchFamily="49" charset="-122"/>
              </a:rPr>
              <a:t>So</a:t>
            </a:r>
            <a:r>
              <a:rPr lang="en-US" altLang="zh-CN" sz="3400" b="1" spc="100" dirty="0">
                <a:ea typeface="黑体" panose="02010609060101010101" pitchFamily="49" charset="-122"/>
              </a:rPr>
              <a:t>, because you are lukewarm--neither hot nor cold--I am about to spit you out of my mouth.</a:t>
            </a:r>
          </a:p>
          <a:p>
            <a:pPr algn="l">
              <a:lnSpc>
                <a:spcPct val="100000"/>
              </a:lnSpc>
            </a:pPr>
            <a:r>
              <a:rPr lang="en-US" altLang="zh-CN" sz="3400" b="1" spc="100" dirty="0">
                <a:ea typeface="黑体" panose="02010609060101010101" pitchFamily="49" charset="-122"/>
              </a:rPr>
              <a:t>17 </a:t>
            </a:r>
            <a:r>
              <a:rPr lang="zh-CN" altLang="en-US" sz="3400" b="1" spc="100" dirty="0">
                <a:ea typeface="黑体" panose="02010609060101010101" pitchFamily="49" charset="-122"/>
              </a:rPr>
              <a:t>你说：我是富足，已经发了财，一样都不缺；却不知道你是那困苦、可怜、贫穷、瞎眼、赤身的。</a:t>
            </a:r>
          </a:p>
          <a:p>
            <a:pPr algn="l">
              <a:lnSpc>
                <a:spcPct val="100000"/>
              </a:lnSpc>
            </a:pPr>
            <a:r>
              <a:rPr lang="en-US" altLang="zh-CN" sz="3400" b="1" spc="100" dirty="0">
                <a:ea typeface="黑体" panose="02010609060101010101" pitchFamily="49" charset="-122"/>
              </a:rPr>
              <a:t>You say, 'I am rich; I have acquired wealth and do not need a thing.' But you do not realize that you are wretched, pitiful, poor, blind and naked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179296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启示录</a:t>
            </a:r>
            <a:r>
              <a:rPr lang="en-US" altLang="zh-CN" sz="3400" b="1" spc="100" dirty="0">
                <a:ea typeface="黑体" panose="02010609060101010101" pitchFamily="49" charset="-122"/>
              </a:rPr>
              <a:t>Revelation 3:14-19】</a:t>
            </a:r>
          </a:p>
          <a:p>
            <a:pPr algn="l">
              <a:lnSpc>
                <a:spcPct val="100000"/>
              </a:lnSpc>
            </a:pPr>
            <a:r>
              <a:rPr lang="en-US" altLang="zh-CN" sz="3400" b="1" spc="100" dirty="0" smtClean="0">
                <a:ea typeface="黑体" panose="02010609060101010101" pitchFamily="49" charset="-122"/>
              </a:rPr>
              <a:t>18 </a:t>
            </a:r>
            <a:r>
              <a:rPr lang="zh-CN" altLang="en-US" sz="3400" b="1" spc="100" dirty="0">
                <a:ea typeface="黑体" panose="02010609060101010101" pitchFamily="49" charset="-122"/>
              </a:rPr>
              <a:t>我劝你向我买火炼的金子，叫你富足；又买白衣穿上，叫你赤身的羞耻不露出来；又买眼药擦你的眼睛，使你能看见。</a:t>
            </a:r>
          </a:p>
          <a:p>
            <a:pPr algn="l">
              <a:lnSpc>
                <a:spcPct val="100000"/>
              </a:lnSpc>
            </a:pPr>
            <a:r>
              <a:rPr lang="en-US" altLang="zh-CN" sz="3400" b="1" spc="100" dirty="0">
                <a:ea typeface="黑体" panose="02010609060101010101" pitchFamily="49" charset="-122"/>
              </a:rPr>
              <a:t>I counsel you to buy from me gold refined in the fire, so you can become rich; and white clothes to wear, so you can cover your shameful nakedness; and salve to put on your eyes, so you can see</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04246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启示录</a:t>
            </a:r>
            <a:r>
              <a:rPr lang="en-US" altLang="zh-CN" sz="3400" b="1" spc="100" dirty="0">
                <a:ea typeface="黑体" panose="02010609060101010101" pitchFamily="49" charset="-122"/>
              </a:rPr>
              <a:t>Revelation 3:14-19】</a:t>
            </a:r>
          </a:p>
          <a:p>
            <a:pPr algn="l">
              <a:lnSpc>
                <a:spcPct val="100000"/>
              </a:lnSpc>
            </a:pPr>
            <a:r>
              <a:rPr lang="en-US" altLang="zh-CN" sz="3400" b="1" spc="100" dirty="0" smtClean="0">
                <a:ea typeface="黑体" panose="02010609060101010101" pitchFamily="49" charset="-122"/>
              </a:rPr>
              <a:t>19 </a:t>
            </a:r>
            <a:r>
              <a:rPr lang="zh-CN" altLang="en-US" sz="3400" b="1" spc="100" dirty="0">
                <a:ea typeface="黑体" panose="02010609060101010101" pitchFamily="49" charset="-122"/>
              </a:rPr>
              <a:t>凡我所疼爱的，我就责备管教他，所以你要发热心，也要悔改。</a:t>
            </a:r>
          </a:p>
          <a:p>
            <a:pPr algn="l">
              <a:lnSpc>
                <a:spcPct val="100000"/>
              </a:lnSpc>
            </a:pPr>
            <a:r>
              <a:rPr lang="en-US" altLang="zh-CN" sz="3400" b="1" spc="100" dirty="0">
                <a:ea typeface="黑体" panose="02010609060101010101" pitchFamily="49" charset="-122"/>
              </a:rPr>
              <a:t>Those whom I love I rebuke and discipline. So be earnest, and repent.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821538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3:12</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这</a:t>
            </a:r>
            <a:r>
              <a:rPr lang="zh-CN" altLang="en-US" sz="3400" b="1" spc="100" dirty="0">
                <a:ea typeface="黑体" panose="02010609060101010101" pitchFamily="49" charset="-122"/>
              </a:rPr>
              <a:t>不是说我已经得着了，已经完全了，我乃是竭力追求，或者可以得着基督耶稣所以得着我的（“所以得着我的”或作“所要我得的”）。</a:t>
            </a:r>
          </a:p>
          <a:p>
            <a:pPr algn="l">
              <a:lnSpc>
                <a:spcPct val="100000"/>
              </a:lnSpc>
            </a:pPr>
            <a:r>
              <a:rPr lang="en-US" altLang="zh-CN" sz="3400" b="1" spc="100" dirty="0">
                <a:ea typeface="黑体" panose="02010609060101010101" pitchFamily="49" charset="-122"/>
              </a:rPr>
              <a:t>Not that I have already obtained all this, or have already been made perfect, but I press on to take hold of that for which Christ Jesus took hold of me.</a:t>
            </a:r>
          </a:p>
        </p:txBody>
      </p:sp>
    </p:spTree>
    <p:extLst>
      <p:ext uri="{BB962C8B-B14F-4D97-AF65-F5344CB8AC3E}">
        <p14:creationId xmlns:p14="http://schemas.microsoft.com/office/powerpoint/2010/main" val="3181970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腓利比书</a:t>
            </a:r>
            <a:r>
              <a:rPr lang="en-US" altLang="zh-CN" sz="3400" b="1" spc="100" dirty="0">
                <a:ea typeface="黑体" panose="02010609060101010101" pitchFamily="49" charset="-122"/>
              </a:rPr>
              <a:t>Philippians 3:13b</a:t>
            </a:r>
            <a:r>
              <a:rPr lang="en-US" altLang="zh-CN" sz="3400" b="1" spc="100" dirty="0" smtClean="0">
                <a:ea typeface="黑体" panose="02010609060101010101" pitchFamily="49" charset="-122"/>
              </a:rPr>
              <a:t>】</a:t>
            </a:r>
          </a:p>
          <a:p>
            <a:pPr algn="l">
              <a:lnSpc>
                <a:spcPct val="100000"/>
              </a:lnSpc>
            </a:pPr>
            <a:r>
              <a:rPr lang="en-US" altLang="zh-CN" sz="3400" b="1" spc="100" dirty="0" smtClean="0">
                <a:ea typeface="黑体" panose="02010609060101010101" pitchFamily="49" charset="-122"/>
              </a:rPr>
              <a:t>……</a:t>
            </a:r>
            <a:r>
              <a:rPr lang="zh-CN" altLang="en-US" sz="3400" b="1" spc="100" dirty="0">
                <a:ea typeface="黑体" panose="02010609060101010101" pitchFamily="49" charset="-122"/>
              </a:rPr>
              <a:t>我只有一件事，就是忘记背后，努力面前的，</a:t>
            </a:r>
          </a:p>
          <a:p>
            <a:pPr algn="l">
              <a:lnSpc>
                <a:spcPct val="100000"/>
              </a:lnSpc>
            </a:pPr>
            <a:r>
              <a:rPr lang="en-US" altLang="zh-CN" sz="3400" b="1" spc="100" dirty="0">
                <a:ea typeface="黑体" panose="02010609060101010101" pitchFamily="49" charset="-122"/>
              </a:rPr>
              <a:t>….But one thing I do: Forgetting what is behind and straining toward what is ahead,</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37994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3911</TotalTime>
  <Words>2464</Words>
  <Application>Microsoft Office PowerPoint</Application>
  <PresentationFormat>全屏显示(4:3)</PresentationFormat>
  <Paragraphs>166</Paragraphs>
  <Slides>36</Slides>
  <Notes>36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36</vt:i4>
      </vt:variant>
    </vt:vector>
  </HeadingPairs>
  <TitlesOfParts>
    <vt:vector size="43"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462</cp:revision>
  <dcterms:created xsi:type="dcterms:W3CDTF">2014-02-25T17:54:08Z</dcterms:created>
  <dcterms:modified xsi:type="dcterms:W3CDTF">2017-12-31T05:13:15Z</dcterms:modified>
</cp:coreProperties>
</file>