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2"/>
  </p:notesMasterIdLst>
  <p:handoutMasterIdLst>
    <p:handoutMasterId r:id="rId33"/>
  </p:handoutMasterIdLst>
  <p:sldIdLst>
    <p:sldId id="469" r:id="rId2"/>
    <p:sldId id="1010" r:id="rId3"/>
    <p:sldId id="1011" r:id="rId4"/>
    <p:sldId id="1012" r:id="rId5"/>
    <p:sldId id="1013" r:id="rId6"/>
    <p:sldId id="1014" r:id="rId7"/>
    <p:sldId id="986" r:id="rId8"/>
    <p:sldId id="987" r:id="rId9"/>
    <p:sldId id="1015" r:id="rId10"/>
    <p:sldId id="1016" r:id="rId11"/>
    <p:sldId id="1017" r:id="rId12"/>
    <p:sldId id="1018" r:id="rId13"/>
    <p:sldId id="1019" r:id="rId14"/>
    <p:sldId id="1020" r:id="rId15"/>
    <p:sldId id="1021" r:id="rId16"/>
    <p:sldId id="1022" r:id="rId17"/>
    <p:sldId id="970" r:id="rId18"/>
    <p:sldId id="1023" r:id="rId19"/>
    <p:sldId id="1024" r:id="rId20"/>
    <p:sldId id="1025" r:id="rId21"/>
    <p:sldId id="1026" r:id="rId22"/>
    <p:sldId id="988" r:id="rId23"/>
    <p:sldId id="1027" r:id="rId24"/>
    <p:sldId id="1028" r:id="rId25"/>
    <p:sldId id="1029" r:id="rId26"/>
    <p:sldId id="989" r:id="rId27"/>
    <p:sldId id="990" r:id="rId28"/>
    <p:sldId id="1030" r:id="rId29"/>
    <p:sldId id="991" r:id="rId30"/>
    <p:sldId id="1031" r:id="rId3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8" d="100"/>
          <a:sy n="78" d="100"/>
        </p:scale>
        <p:origin x="62" y="10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2018/1/5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2018/1/5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15569521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9080833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33538266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22449885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17323166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9374537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37883408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22886975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18</a:t>
            </a:fld>
            <a:endParaRPr lang="en-US" altLang="zh-CN" dirty="0" smtClean="0">
              <a:solidFill>
                <a:prstClr val="black"/>
              </a:solidFill>
            </a:endParaRPr>
          </a:p>
        </p:txBody>
      </p:sp>
    </p:spTree>
    <p:extLst>
      <p:ext uri="{BB962C8B-B14F-4D97-AF65-F5344CB8AC3E}">
        <p14:creationId xmlns:p14="http://schemas.microsoft.com/office/powerpoint/2010/main" val="34801176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dirty="0" smtClean="0">
              <a:solidFill>
                <a:prstClr val="black"/>
              </a:solidFill>
            </a:endParaRPr>
          </a:p>
        </p:txBody>
      </p:sp>
    </p:spTree>
    <p:extLst>
      <p:ext uri="{BB962C8B-B14F-4D97-AF65-F5344CB8AC3E}">
        <p14:creationId xmlns:p14="http://schemas.microsoft.com/office/powerpoint/2010/main" val="276508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35697217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20</a:t>
            </a:fld>
            <a:endParaRPr lang="en-US" altLang="zh-CN" dirty="0" smtClean="0">
              <a:solidFill>
                <a:prstClr val="black"/>
              </a:solidFill>
            </a:endParaRPr>
          </a:p>
        </p:txBody>
      </p:sp>
    </p:spTree>
    <p:extLst>
      <p:ext uri="{BB962C8B-B14F-4D97-AF65-F5344CB8AC3E}">
        <p14:creationId xmlns:p14="http://schemas.microsoft.com/office/powerpoint/2010/main" val="12745773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21</a:t>
            </a:fld>
            <a:endParaRPr lang="en-US" altLang="zh-CN" dirty="0" smtClean="0">
              <a:solidFill>
                <a:prstClr val="black"/>
              </a:solidFill>
            </a:endParaRPr>
          </a:p>
        </p:txBody>
      </p:sp>
    </p:spTree>
    <p:extLst>
      <p:ext uri="{BB962C8B-B14F-4D97-AF65-F5344CB8AC3E}">
        <p14:creationId xmlns:p14="http://schemas.microsoft.com/office/powerpoint/2010/main" val="39295852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22</a:t>
            </a:fld>
            <a:endParaRPr lang="en-US" altLang="zh-CN" dirty="0" smtClean="0">
              <a:solidFill>
                <a:prstClr val="black"/>
              </a:solidFill>
            </a:endParaRPr>
          </a:p>
        </p:txBody>
      </p:sp>
    </p:spTree>
    <p:extLst>
      <p:ext uri="{BB962C8B-B14F-4D97-AF65-F5344CB8AC3E}">
        <p14:creationId xmlns:p14="http://schemas.microsoft.com/office/powerpoint/2010/main" val="2979460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23</a:t>
            </a:fld>
            <a:endParaRPr lang="en-US" altLang="zh-CN" dirty="0" smtClean="0">
              <a:solidFill>
                <a:prstClr val="black"/>
              </a:solidFill>
            </a:endParaRPr>
          </a:p>
        </p:txBody>
      </p:sp>
    </p:spTree>
    <p:extLst>
      <p:ext uri="{BB962C8B-B14F-4D97-AF65-F5344CB8AC3E}">
        <p14:creationId xmlns:p14="http://schemas.microsoft.com/office/powerpoint/2010/main" val="84338053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24</a:t>
            </a:fld>
            <a:endParaRPr lang="en-US" altLang="zh-CN" dirty="0" smtClean="0">
              <a:solidFill>
                <a:prstClr val="black"/>
              </a:solidFill>
            </a:endParaRPr>
          </a:p>
        </p:txBody>
      </p:sp>
    </p:spTree>
    <p:extLst>
      <p:ext uri="{BB962C8B-B14F-4D97-AF65-F5344CB8AC3E}">
        <p14:creationId xmlns:p14="http://schemas.microsoft.com/office/powerpoint/2010/main" val="28206488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25</a:t>
            </a:fld>
            <a:endParaRPr lang="en-US" altLang="zh-CN" dirty="0" smtClean="0">
              <a:solidFill>
                <a:prstClr val="black"/>
              </a:solidFill>
            </a:endParaRPr>
          </a:p>
        </p:txBody>
      </p:sp>
    </p:spTree>
    <p:extLst>
      <p:ext uri="{BB962C8B-B14F-4D97-AF65-F5344CB8AC3E}">
        <p14:creationId xmlns:p14="http://schemas.microsoft.com/office/powerpoint/2010/main" val="6278627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26</a:t>
            </a:fld>
            <a:endParaRPr lang="en-US" altLang="zh-CN" dirty="0" smtClean="0">
              <a:solidFill>
                <a:prstClr val="black"/>
              </a:solidFill>
            </a:endParaRPr>
          </a:p>
        </p:txBody>
      </p:sp>
    </p:spTree>
    <p:extLst>
      <p:ext uri="{BB962C8B-B14F-4D97-AF65-F5344CB8AC3E}">
        <p14:creationId xmlns:p14="http://schemas.microsoft.com/office/powerpoint/2010/main" val="10439097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27</a:t>
            </a:fld>
            <a:endParaRPr lang="en-US" altLang="zh-CN" dirty="0" smtClean="0">
              <a:solidFill>
                <a:prstClr val="black"/>
              </a:solidFill>
            </a:endParaRPr>
          </a:p>
        </p:txBody>
      </p:sp>
    </p:spTree>
    <p:extLst>
      <p:ext uri="{BB962C8B-B14F-4D97-AF65-F5344CB8AC3E}">
        <p14:creationId xmlns:p14="http://schemas.microsoft.com/office/powerpoint/2010/main" val="134543162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28</a:t>
            </a:fld>
            <a:endParaRPr lang="en-US" altLang="zh-CN" dirty="0" smtClean="0">
              <a:solidFill>
                <a:prstClr val="black"/>
              </a:solidFill>
            </a:endParaRPr>
          </a:p>
        </p:txBody>
      </p:sp>
    </p:spTree>
    <p:extLst>
      <p:ext uri="{BB962C8B-B14F-4D97-AF65-F5344CB8AC3E}">
        <p14:creationId xmlns:p14="http://schemas.microsoft.com/office/powerpoint/2010/main" val="37131647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29</a:t>
            </a:fld>
            <a:endParaRPr lang="en-US" altLang="zh-CN" dirty="0" smtClean="0">
              <a:solidFill>
                <a:prstClr val="black"/>
              </a:solidFill>
            </a:endParaRPr>
          </a:p>
        </p:txBody>
      </p:sp>
    </p:spTree>
    <p:extLst>
      <p:ext uri="{BB962C8B-B14F-4D97-AF65-F5344CB8AC3E}">
        <p14:creationId xmlns:p14="http://schemas.microsoft.com/office/powerpoint/2010/main" val="4155995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72776067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30</a:t>
            </a:fld>
            <a:endParaRPr lang="en-US" altLang="zh-CN" dirty="0" smtClean="0">
              <a:solidFill>
                <a:prstClr val="black"/>
              </a:solidFill>
            </a:endParaRPr>
          </a:p>
        </p:txBody>
      </p:sp>
    </p:spTree>
    <p:extLst>
      <p:ext uri="{BB962C8B-B14F-4D97-AF65-F5344CB8AC3E}">
        <p14:creationId xmlns:p14="http://schemas.microsoft.com/office/powerpoint/2010/main" val="3864902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4082085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4565624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3549350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270801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8443986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1212851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6658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2255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12764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60781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2018/1/5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17126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88765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2018/1/5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189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2018/1/5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024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2018/1/5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62260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34085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2018/1/5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290815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2018/1/5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25849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 </a:t>
            </a:r>
            <a:r>
              <a:rPr lang="en-US" altLang="zh-CN" sz="3400" b="1" spc="100" dirty="0">
                <a:ea typeface="黑体" panose="02010609060101010101" pitchFamily="49" charset="-122"/>
              </a:rPr>
              <a:t>Matthew 13:44-46】</a:t>
            </a:r>
          </a:p>
          <a:p>
            <a:pPr algn="l">
              <a:lnSpc>
                <a:spcPct val="100000"/>
              </a:lnSpc>
            </a:pPr>
            <a:r>
              <a:rPr lang="en-US" altLang="zh-CN" sz="3400" b="1" spc="100" dirty="0" smtClean="0">
                <a:ea typeface="黑体" panose="02010609060101010101" pitchFamily="49" charset="-122"/>
              </a:rPr>
              <a:t>44 “</a:t>
            </a:r>
            <a:r>
              <a:rPr lang="zh-CN" altLang="en-US" sz="3400" b="1" spc="100" dirty="0" smtClean="0">
                <a:ea typeface="黑体" panose="02010609060101010101" pitchFamily="49" charset="-122"/>
              </a:rPr>
              <a:t>天国好像宝贝藏在地里，人遇见了就把它藏起来，欢欢喜喜地去变卖一切所有的，买这块地。” </a:t>
            </a:r>
          </a:p>
          <a:p>
            <a:pPr algn="l">
              <a:lnSpc>
                <a:spcPct val="100000"/>
              </a:lnSpc>
            </a:pPr>
            <a:r>
              <a:rPr lang="en-US" altLang="zh-CN" sz="3400" b="1" spc="100" dirty="0" smtClean="0">
                <a:ea typeface="黑体" panose="02010609060101010101" pitchFamily="49" charset="-122"/>
              </a:rPr>
              <a:t>The kingdom of heaven is like treasure hidden in a field. When a man found it, he hid it again, and then in his joy went and sold all he had and bought that field.</a:t>
            </a:r>
          </a:p>
          <a:p>
            <a:pPr algn="l">
              <a:lnSpc>
                <a:spcPct val="100000"/>
              </a:lnSpc>
            </a:pPr>
            <a:r>
              <a:rPr lang="en-US" altLang="zh-CN" sz="3400" b="1" spc="100" dirty="0" smtClean="0">
                <a:ea typeface="黑体" panose="02010609060101010101" pitchFamily="49" charset="-122"/>
              </a:rPr>
              <a:t>45 “</a:t>
            </a:r>
            <a:r>
              <a:rPr lang="zh-CN" altLang="en-US" sz="3400" b="1" spc="100" dirty="0" smtClean="0">
                <a:ea typeface="黑体" panose="02010609060101010101" pitchFamily="49" charset="-122"/>
              </a:rPr>
              <a:t>天国又好像买卖人寻找好珠子，</a:t>
            </a:r>
          </a:p>
          <a:p>
            <a:pPr algn="l">
              <a:lnSpc>
                <a:spcPct val="100000"/>
              </a:lnSpc>
            </a:pPr>
            <a:r>
              <a:rPr lang="en-US" altLang="zh-CN" sz="3400" b="1" spc="100" dirty="0" smtClean="0">
                <a:ea typeface="黑体" panose="02010609060101010101" pitchFamily="49" charset="-122"/>
              </a:rPr>
              <a:t>Again, the kingdom of heaven is like a merchant looking for fine pearls.</a:t>
            </a: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 </a:t>
            </a:r>
            <a:r>
              <a:rPr lang="en-US" altLang="zh-CN" sz="3400" b="1" spc="100" dirty="0">
                <a:ea typeface="黑体" panose="02010609060101010101" pitchFamily="49" charset="-122"/>
              </a:rPr>
              <a:t>Luke </a:t>
            </a:r>
            <a:r>
              <a:rPr lang="en-US" altLang="zh-CN" sz="3400" b="1" spc="100" dirty="0" smtClean="0">
                <a:ea typeface="黑体" panose="02010609060101010101" pitchFamily="49" charset="-122"/>
              </a:rPr>
              <a:t>14:25-33】</a:t>
            </a:r>
            <a:endParaRPr lang="en-US" altLang="zh-CN" sz="3400" b="1" spc="100" dirty="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29 </a:t>
            </a:r>
            <a:r>
              <a:rPr lang="zh-CN" altLang="en-US" sz="3400" b="1" spc="100" dirty="0">
                <a:ea typeface="黑体" panose="02010609060101010101" pitchFamily="49" charset="-122"/>
              </a:rPr>
              <a:t>恐怕安了地基，不能成功，看见的人都笑话他，</a:t>
            </a:r>
          </a:p>
          <a:p>
            <a:pPr algn="l">
              <a:lnSpc>
                <a:spcPct val="100000"/>
              </a:lnSpc>
            </a:pPr>
            <a:r>
              <a:rPr lang="en-US" altLang="zh-CN" sz="3400" b="1" spc="100" dirty="0">
                <a:ea typeface="黑体" panose="02010609060101010101" pitchFamily="49" charset="-122"/>
              </a:rPr>
              <a:t>For if he lays the foundation and is not able to finish it, everyone who sees it will ridicule him,</a:t>
            </a:r>
          </a:p>
          <a:p>
            <a:pPr algn="l">
              <a:lnSpc>
                <a:spcPct val="100000"/>
              </a:lnSpc>
            </a:pPr>
            <a:r>
              <a:rPr lang="en-US" altLang="zh-CN" sz="3400" b="1" spc="100" dirty="0">
                <a:ea typeface="黑体" panose="02010609060101010101" pitchFamily="49" charset="-122"/>
              </a:rPr>
              <a:t>30 </a:t>
            </a:r>
            <a:r>
              <a:rPr lang="zh-CN" altLang="en-US" sz="3400" b="1" spc="100" dirty="0">
                <a:ea typeface="黑体" panose="02010609060101010101" pitchFamily="49" charset="-122"/>
              </a:rPr>
              <a:t>说：‘这个人开了工，却不能完工。’</a:t>
            </a:r>
          </a:p>
          <a:p>
            <a:pPr algn="l">
              <a:lnSpc>
                <a:spcPct val="100000"/>
              </a:lnSpc>
            </a:pPr>
            <a:r>
              <a:rPr lang="en-US" altLang="zh-CN" sz="3400" b="1" spc="100" dirty="0">
                <a:ea typeface="黑体" panose="02010609060101010101" pitchFamily="49" charset="-122"/>
              </a:rPr>
              <a:t>saying, 'This fellow began to build and was not able to finish</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449300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 </a:t>
            </a:r>
            <a:r>
              <a:rPr lang="en-US" altLang="zh-CN" sz="3400" b="1" spc="100" dirty="0">
                <a:ea typeface="黑体" panose="02010609060101010101" pitchFamily="49" charset="-122"/>
              </a:rPr>
              <a:t>Luke </a:t>
            </a:r>
            <a:r>
              <a:rPr lang="en-US" altLang="zh-CN" sz="3400" b="1" spc="100" dirty="0" smtClean="0">
                <a:ea typeface="黑体" panose="02010609060101010101" pitchFamily="49" charset="-122"/>
              </a:rPr>
              <a:t>14:25-33】</a:t>
            </a:r>
            <a:endParaRPr lang="en-US" altLang="zh-CN" sz="3400" b="1" spc="100" dirty="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31 </a:t>
            </a:r>
            <a:r>
              <a:rPr lang="zh-CN" altLang="en-US" sz="3400" b="1" spc="100" dirty="0">
                <a:ea typeface="黑体" panose="02010609060101010101" pitchFamily="49" charset="-122"/>
              </a:rPr>
              <a:t>或是一个王出去和别的王打仗，岂不先坐下酌量，能用一万兵去敌那领二万兵来攻打他的吗？</a:t>
            </a:r>
          </a:p>
          <a:p>
            <a:pPr algn="l">
              <a:lnSpc>
                <a:spcPct val="100000"/>
              </a:lnSpc>
            </a:pPr>
            <a:r>
              <a:rPr lang="en-US" altLang="zh-CN" sz="3400" b="1" spc="100" dirty="0">
                <a:ea typeface="黑体" panose="02010609060101010101" pitchFamily="49" charset="-122"/>
              </a:rPr>
              <a:t>Or suppose a king is about to go to war against another king. Will he not first sit down and consider whether he is able with ten thousand men to oppose the one coming against him with twenty thousand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8620555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 </a:t>
            </a:r>
            <a:r>
              <a:rPr lang="en-US" altLang="zh-CN" sz="3400" b="1" spc="100" dirty="0">
                <a:ea typeface="黑体" panose="02010609060101010101" pitchFamily="49" charset="-122"/>
              </a:rPr>
              <a:t>Luke </a:t>
            </a:r>
            <a:r>
              <a:rPr lang="en-US" altLang="zh-CN" sz="3400" b="1" spc="100" dirty="0" smtClean="0">
                <a:ea typeface="黑体" panose="02010609060101010101" pitchFamily="49" charset="-122"/>
              </a:rPr>
              <a:t>14:25-33】</a:t>
            </a:r>
            <a:endParaRPr lang="en-US" altLang="zh-CN" sz="3400" b="1" spc="100" dirty="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32 </a:t>
            </a:r>
            <a:r>
              <a:rPr lang="zh-CN" altLang="en-US" sz="3400" b="1" spc="100" dirty="0">
                <a:ea typeface="黑体" panose="02010609060101010101" pitchFamily="49" charset="-122"/>
              </a:rPr>
              <a:t>若是不能，就趁敌人还远的时候，派使者去求和息的条款。</a:t>
            </a:r>
          </a:p>
          <a:p>
            <a:pPr algn="l">
              <a:lnSpc>
                <a:spcPct val="100000"/>
              </a:lnSpc>
            </a:pPr>
            <a:r>
              <a:rPr lang="en-US" altLang="zh-CN" sz="3400" b="1" spc="100" dirty="0">
                <a:ea typeface="黑体" panose="02010609060101010101" pitchFamily="49" charset="-122"/>
              </a:rPr>
              <a:t>If he is not able, he will send a delegation while the other is still a long way off and will ask for terms of peace.</a:t>
            </a:r>
          </a:p>
          <a:p>
            <a:pPr algn="l">
              <a:lnSpc>
                <a:spcPct val="100000"/>
              </a:lnSpc>
            </a:pPr>
            <a:r>
              <a:rPr lang="en-US" altLang="zh-CN" sz="3400" b="1" spc="100" dirty="0">
                <a:ea typeface="黑体" panose="02010609060101010101" pitchFamily="49" charset="-122"/>
              </a:rPr>
              <a:t>33 </a:t>
            </a:r>
            <a:r>
              <a:rPr lang="zh-CN" altLang="en-US" sz="3400" b="1" spc="100" dirty="0">
                <a:ea typeface="黑体" panose="02010609060101010101" pitchFamily="49" charset="-122"/>
              </a:rPr>
              <a:t>这样，你们无论什么人，若不撇下一切所有的，就不能作我的门徒。” </a:t>
            </a:r>
          </a:p>
          <a:p>
            <a:pPr algn="l">
              <a:lnSpc>
                <a:spcPct val="100000"/>
              </a:lnSpc>
            </a:pPr>
            <a:r>
              <a:rPr lang="en-US" altLang="zh-CN" sz="3400" b="1" spc="100" dirty="0">
                <a:ea typeface="黑体" panose="02010609060101010101" pitchFamily="49" charset="-122"/>
              </a:rPr>
              <a:t>In the same way, any of you who does not give up everything he has cannot be my disciple.</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2294623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 </a:t>
            </a:r>
            <a:r>
              <a:rPr lang="en-US" altLang="zh-CN" sz="3400" b="1" spc="100" dirty="0">
                <a:ea typeface="黑体" panose="02010609060101010101" pitchFamily="49" charset="-122"/>
              </a:rPr>
              <a:t>Luke 18:26-30】</a:t>
            </a:r>
          </a:p>
          <a:p>
            <a:pPr algn="l">
              <a:lnSpc>
                <a:spcPct val="100000"/>
              </a:lnSpc>
            </a:pPr>
            <a:r>
              <a:rPr lang="en-US" altLang="zh-CN" sz="3400" b="1" spc="100" dirty="0">
                <a:ea typeface="黑体" panose="02010609060101010101" pitchFamily="49" charset="-122"/>
              </a:rPr>
              <a:t>26 </a:t>
            </a:r>
            <a:r>
              <a:rPr lang="zh-CN" altLang="en-US" sz="3400" b="1" spc="100" dirty="0">
                <a:ea typeface="黑体" panose="02010609060101010101" pitchFamily="49" charset="-122"/>
              </a:rPr>
              <a:t>听见的人说：“这样，谁能得救呢？” </a:t>
            </a:r>
          </a:p>
          <a:p>
            <a:pPr algn="l">
              <a:lnSpc>
                <a:spcPct val="100000"/>
              </a:lnSpc>
            </a:pPr>
            <a:r>
              <a:rPr lang="en-US" altLang="zh-CN" sz="3400" b="1" spc="100" dirty="0">
                <a:ea typeface="黑体" panose="02010609060101010101" pitchFamily="49" charset="-122"/>
              </a:rPr>
              <a:t>Those who heard this asked, "Who then can be saved?"</a:t>
            </a:r>
          </a:p>
          <a:p>
            <a:pPr algn="l">
              <a:lnSpc>
                <a:spcPct val="100000"/>
              </a:lnSpc>
            </a:pPr>
            <a:r>
              <a:rPr lang="en-US" altLang="zh-CN" sz="3400" b="1" spc="100" dirty="0">
                <a:ea typeface="黑体" panose="02010609060101010101" pitchFamily="49" charset="-122"/>
              </a:rPr>
              <a:t>27 </a:t>
            </a:r>
            <a:r>
              <a:rPr lang="zh-CN" altLang="en-US" sz="3400" b="1" spc="100" dirty="0">
                <a:ea typeface="黑体" panose="02010609060101010101" pitchFamily="49" charset="-122"/>
              </a:rPr>
              <a:t>耶稣说：“在人所不能的事，在　神却能。” </a:t>
            </a:r>
          </a:p>
          <a:p>
            <a:pPr algn="l">
              <a:lnSpc>
                <a:spcPct val="100000"/>
              </a:lnSpc>
            </a:pPr>
            <a:r>
              <a:rPr lang="en-US" altLang="zh-CN" sz="3400" b="1" spc="100" dirty="0">
                <a:ea typeface="黑体" panose="02010609060101010101" pitchFamily="49" charset="-122"/>
              </a:rPr>
              <a:t>Jesus replied, "What is impossible with men is possible with God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6290110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 </a:t>
            </a:r>
            <a:r>
              <a:rPr lang="en-US" altLang="zh-CN" sz="3400" b="1" spc="100" dirty="0">
                <a:ea typeface="黑体" panose="02010609060101010101" pitchFamily="49" charset="-122"/>
              </a:rPr>
              <a:t>Luke 18:26-30】</a:t>
            </a:r>
          </a:p>
          <a:p>
            <a:pPr algn="l">
              <a:lnSpc>
                <a:spcPct val="100000"/>
              </a:lnSpc>
            </a:pPr>
            <a:r>
              <a:rPr lang="en-US" altLang="zh-CN" sz="3400" b="1" spc="100" dirty="0" smtClean="0">
                <a:ea typeface="黑体" panose="02010609060101010101" pitchFamily="49" charset="-122"/>
              </a:rPr>
              <a:t>28 </a:t>
            </a:r>
            <a:r>
              <a:rPr lang="zh-CN" altLang="en-US" sz="3400" b="1" spc="100" dirty="0">
                <a:ea typeface="黑体" panose="02010609060101010101" pitchFamily="49" charset="-122"/>
              </a:rPr>
              <a:t>彼得说：“看哪，我们已经撇下自己所有的跟从你了。” </a:t>
            </a:r>
          </a:p>
          <a:p>
            <a:pPr algn="l">
              <a:lnSpc>
                <a:spcPct val="100000"/>
              </a:lnSpc>
            </a:pPr>
            <a:r>
              <a:rPr lang="en-US" altLang="zh-CN" sz="3400" b="1" spc="100" dirty="0">
                <a:ea typeface="黑体" panose="02010609060101010101" pitchFamily="49" charset="-122"/>
              </a:rPr>
              <a:t>Peter said to him, "We have left all we had to follow you!"</a:t>
            </a:r>
          </a:p>
          <a:p>
            <a:pPr algn="l">
              <a:lnSpc>
                <a:spcPct val="100000"/>
              </a:lnSpc>
            </a:pPr>
            <a:r>
              <a:rPr lang="en-US" altLang="zh-CN" sz="3400" b="1" spc="100" dirty="0">
                <a:ea typeface="黑体" panose="02010609060101010101" pitchFamily="49" charset="-122"/>
              </a:rPr>
              <a:t>29 </a:t>
            </a:r>
            <a:r>
              <a:rPr lang="zh-CN" altLang="en-US" sz="3400" b="1" spc="100" dirty="0">
                <a:ea typeface="黑体" panose="02010609060101010101" pitchFamily="49" charset="-122"/>
              </a:rPr>
              <a:t>耶稣说：“我实在告诉你们：人为神的国撇下房屋，或是妻子、弟兄、父母、儿女，</a:t>
            </a:r>
          </a:p>
          <a:p>
            <a:pPr algn="l">
              <a:lnSpc>
                <a:spcPct val="100000"/>
              </a:lnSpc>
            </a:pPr>
            <a:r>
              <a:rPr lang="en-US" altLang="zh-CN" sz="3400" b="1" spc="100" dirty="0">
                <a:ea typeface="黑体" panose="02010609060101010101" pitchFamily="49" charset="-122"/>
              </a:rPr>
              <a:t>I tell you the truth, Jesus said to them, "no one who has left home or wife or brothers or parents or children for the sake of the kingdom of God </a:t>
            </a:r>
          </a:p>
          <a:p>
            <a:pPr algn="l">
              <a:lnSpc>
                <a:spcPct val="100000"/>
              </a:lnSpc>
            </a:pPr>
            <a:r>
              <a:rPr lang="en-US" altLang="zh-CN" sz="3400" b="1" spc="100" dirty="0">
                <a:ea typeface="黑体" panose="02010609060101010101" pitchFamily="49" charset="-122"/>
              </a:rPr>
              <a:t>30 </a:t>
            </a:r>
            <a:r>
              <a:rPr lang="zh-CN" altLang="en-US" sz="3400" b="1" spc="100" dirty="0">
                <a:ea typeface="黑体" panose="02010609060101010101" pitchFamily="49" charset="-122"/>
              </a:rPr>
              <a:t>没有在今世不得百倍，在来世不得永生的。” </a:t>
            </a:r>
          </a:p>
          <a:p>
            <a:pPr algn="l">
              <a:lnSpc>
                <a:spcPct val="100000"/>
              </a:lnSpc>
            </a:pPr>
            <a:r>
              <a:rPr lang="en-US" altLang="zh-CN" sz="3400" b="1" spc="100" dirty="0">
                <a:ea typeface="黑体" panose="02010609060101010101" pitchFamily="49" charset="-122"/>
              </a:rPr>
              <a:t>will fail to receive many times as much in this age and, in the age to come, eternal life."</a:t>
            </a:r>
          </a:p>
        </p:txBody>
      </p:sp>
    </p:spTree>
    <p:extLst>
      <p:ext uri="{BB962C8B-B14F-4D97-AF65-F5344CB8AC3E}">
        <p14:creationId xmlns:p14="http://schemas.microsoft.com/office/powerpoint/2010/main" val="33086588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 </a:t>
            </a:r>
            <a:r>
              <a:rPr lang="en-US" altLang="zh-CN" sz="3400" b="1" spc="100" dirty="0">
                <a:ea typeface="黑体" panose="02010609060101010101" pitchFamily="49" charset="-122"/>
              </a:rPr>
              <a:t>Luke 18:26-30】</a:t>
            </a:r>
          </a:p>
          <a:p>
            <a:pPr algn="l">
              <a:lnSpc>
                <a:spcPct val="100000"/>
              </a:lnSpc>
            </a:pPr>
            <a:r>
              <a:rPr lang="en-US" altLang="zh-CN" sz="3400" b="1" spc="100" dirty="0" smtClean="0">
                <a:ea typeface="黑体" panose="02010609060101010101" pitchFamily="49" charset="-122"/>
              </a:rPr>
              <a:t>30 </a:t>
            </a:r>
            <a:r>
              <a:rPr lang="zh-CN" altLang="en-US" sz="3400" b="1" spc="100" dirty="0">
                <a:ea typeface="黑体" panose="02010609060101010101" pitchFamily="49" charset="-122"/>
              </a:rPr>
              <a:t>没有在今世不得百倍，在来世不得永生的。” </a:t>
            </a:r>
          </a:p>
          <a:p>
            <a:pPr algn="l">
              <a:lnSpc>
                <a:spcPct val="100000"/>
              </a:lnSpc>
            </a:pPr>
            <a:r>
              <a:rPr lang="en-US" altLang="zh-CN" sz="3400" b="1" spc="100" dirty="0">
                <a:ea typeface="黑体" panose="02010609060101010101" pitchFamily="49" charset="-122"/>
              </a:rPr>
              <a:t>will fail to receive many times as much in this age and, in the age to come, eternal life."</a:t>
            </a:r>
          </a:p>
        </p:txBody>
      </p:sp>
    </p:spTree>
    <p:extLst>
      <p:ext uri="{BB962C8B-B14F-4D97-AF65-F5344CB8AC3E}">
        <p14:creationId xmlns:p14="http://schemas.microsoft.com/office/powerpoint/2010/main" val="3690529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13:44</a:t>
            </a:r>
            <a:r>
              <a:rPr lang="en-US" altLang="zh-CN" sz="3400" b="1" spc="100" dirty="0" smtClean="0">
                <a:ea typeface="黑体" panose="02010609060101010101" pitchFamily="49" charset="-122"/>
              </a:rPr>
              <a:t>】</a:t>
            </a:r>
          </a:p>
          <a:p>
            <a:pPr algn="l">
              <a:lnSpc>
                <a:spcPct val="100000"/>
              </a:lnSpc>
            </a:pPr>
            <a:r>
              <a:rPr lang="en-US" altLang="zh-CN" sz="3400" b="1" spc="100" dirty="0" smtClean="0">
                <a:ea typeface="黑体" panose="02010609060101010101" pitchFamily="49" charset="-122"/>
              </a:rPr>
              <a:t>“</a:t>
            </a:r>
            <a:r>
              <a:rPr lang="zh-CN" altLang="en-US" sz="3400" b="1" spc="100" dirty="0">
                <a:ea typeface="黑体" panose="02010609060101010101" pitchFamily="49" charset="-122"/>
              </a:rPr>
              <a:t>天国好像宝贝藏在地里，人遇见了就把它藏起来，</a:t>
            </a:r>
            <a:r>
              <a:rPr lang="zh-CN" altLang="en-US" sz="4000" b="1" u="sng" spc="100" dirty="0">
                <a:solidFill>
                  <a:srgbClr val="FFFF00"/>
                </a:solidFill>
                <a:ea typeface="黑体" panose="02010609060101010101" pitchFamily="49" charset="-122"/>
              </a:rPr>
              <a:t>欢欢喜喜</a:t>
            </a:r>
            <a:r>
              <a:rPr lang="zh-CN" altLang="en-US" sz="3400" b="1" spc="100" dirty="0">
                <a:ea typeface="黑体" panose="02010609060101010101" pitchFamily="49" charset="-122"/>
              </a:rPr>
              <a:t>地去变卖一切所有的，买这块地。</a:t>
            </a:r>
            <a:r>
              <a:rPr lang="zh-CN" altLang="en-US" sz="3400" b="1" spc="100" dirty="0" smtClean="0">
                <a:ea typeface="黑体" panose="02010609060101010101" pitchFamily="49" charset="-122"/>
              </a:rPr>
              <a:t>”</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The </a:t>
            </a:r>
            <a:r>
              <a:rPr lang="en-US" altLang="zh-CN" sz="3400" b="1" spc="100" dirty="0">
                <a:ea typeface="黑体" panose="02010609060101010101" pitchFamily="49" charset="-122"/>
              </a:rPr>
              <a:t>kingdom of heaven is like treasure hidden in a field. When a man found it, he hid it again, and then </a:t>
            </a:r>
            <a:r>
              <a:rPr lang="en-US" altLang="zh-CN" sz="4400" b="1" u="sng" spc="100" dirty="0">
                <a:solidFill>
                  <a:srgbClr val="FFFF00"/>
                </a:solidFill>
                <a:ea typeface="黑体" panose="02010609060101010101" pitchFamily="49" charset="-122"/>
              </a:rPr>
              <a:t>in his joy </a:t>
            </a:r>
            <a:r>
              <a:rPr lang="en-US" altLang="zh-CN" sz="3400" b="1" spc="100" dirty="0">
                <a:ea typeface="黑体" panose="02010609060101010101" pitchFamily="49" charset="-122"/>
              </a:rPr>
              <a:t>went and sold all he had and bought that field.</a:t>
            </a:r>
          </a:p>
        </p:txBody>
      </p:sp>
    </p:spTree>
    <p:extLst>
      <p:ext uri="{BB962C8B-B14F-4D97-AF65-F5344CB8AC3E}">
        <p14:creationId xmlns:p14="http://schemas.microsoft.com/office/powerpoint/2010/main" val="11738982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19:2-9】</a:t>
            </a:r>
          </a:p>
          <a:p>
            <a:pPr algn="l">
              <a:lnSpc>
                <a:spcPct val="100000"/>
              </a:lnSpc>
            </a:pPr>
            <a:r>
              <a:rPr lang="en-US" altLang="zh-CN" sz="3400" b="1" spc="100" dirty="0">
                <a:ea typeface="黑体" panose="02010609060101010101" pitchFamily="49" charset="-122"/>
              </a:rPr>
              <a:t>2 </a:t>
            </a:r>
            <a:r>
              <a:rPr lang="zh-CN" altLang="en-US" sz="3400" b="1" spc="100" dirty="0">
                <a:ea typeface="黑体" panose="02010609060101010101" pitchFamily="49" charset="-122"/>
              </a:rPr>
              <a:t>有一个人名叫撒该，作税吏长，是个财主。</a:t>
            </a:r>
          </a:p>
          <a:p>
            <a:pPr algn="l">
              <a:lnSpc>
                <a:spcPct val="100000"/>
              </a:lnSpc>
            </a:pPr>
            <a:r>
              <a:rPr lang="en-US" altLang="zh-CN" sz="3400" b="1" spc="100" dirty="0">
                <a:ea typeface="黑体" panose="02010609060101010101" pitchFamily="49" charset="-122"/>
              </a:rPr>
              <a:t>A man was there by the name of Zacchaeus; he was a chief tax collector and was wealthy.</a:t>
            </a:r>
          </a:p>
          <a:p>
            <a:pPr algn="l">
              <a:lnSpc>
                <a:spcPct val="100000"/>
              </a:lnSpc>
            </a:pPr>
            <a:r>
              <a:rPr lang="en-US" altLang="zh-CN" sz="3400" b="1" spc="100" dirty="0">
                <a:ea typeface="黑体" panose="02010609060101010101" pitchFamily="49" charset="-122"/>
              </a:rPr>
              <a:t>3 </a:t>
            </a:r>
            <a:r>
              <a:rPr lang="zh-CN" altLang="en-US" sz="3400" b="1" spc="100" dirty="0">
                <a:ea typeface="黑体" panose="02010609060101010101" pitchFamily="49" charset="-122"/>
              </a:rPr>
              <a:t>他要看看耶稣是怎样的人，只因人多，他的身量又矮，所以不得看见。</a:t>
            </a:r>
          </a:p>
          <a:p>
            <a:pPr algn="l">
              <a:lnSpc>
                <a:spcPct val="100000"/>
              </a:lnSpc>
            </a:pPr>
            <a:r>
              <a:rPr lang="en-US" altLang="zh-CN" sz="3400" b="1" spc="100" dirty="0">
                <a:ea typeface="黑体" panose="02010609060101010101" pitchFamily="49" charset="-122"/>
              </a:rPr>
              <a:t>He wanted to see who Jesus was, but being a short man he could not, because of the crowd.</a:t>
            </a:r>
          </a:p>
          <a:p>
            <a:pPr algn="l">
              <a:lnSpc>
                <a:spcPct val="100000"/>
              </a:lnSpc>
            </a:pP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6932542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19:2-9】</a:t>
            </a:r>
          </a:p>
          <a:p>
            <a:pPr algn="l">
              <a:lnSpc>
                <a:spcPct val="100000"/>
              </a:lnSpc>
            </a:pPr>
            <a:r>
              <a:rPr lang="en-US" altLang="zh-CN" sz="3400" b="1" spc="100" dirty="0" smtClean="0">
                <a:ea typeface="黑体" panose="02010609060101010101" pitchFamily="49" charset="-122"/>
              </a:rPr>
              <a:t>4 </a:t>
            </a:r>
            <a:r>
              <a:rPr lang="zh-CN" altLang="en-US" sz="3400" b="1" spc="100" dirty="0">
                <a:ea typeface="黑体" panose="02010609060101010101" pitchFamily="49" charset="-122"/>
              </a:rPr>
              <a:t>就跑到前头，爬上桑树，要看耶稣，因为耶稣必从那里经过。</a:t>
            </a:r>
          </a:p>
          <a:p>
            <a:pPr algn="l">
              <a:lnSpc>
                <a:spcPct val="100000"/>
              </a:lnSpc>
            </a:pPr>
            <a:r>
              <a:rPr lang="en-US" altLang="zh-CN" sz="3400" b="1" spc="100" dirty="0">
                <a:ea typeface="黑体" panose="02010609060101010101" pitchFamily="49" charset="-122"/>
              </a:rPr>
              <a:t>So he ran ahead and climbed a sycamore-fig tree to see him, since Jesus was coming that way.</a:t>
            </a:r>
          </a:p>
          <a:p>
            <a:pPr algn="l">
              <a:lnSpc>
                <a:spcPct val="100000"/>
              </a:lnSpc>
            </a:pPr>
            <a:r>
              <a:rPr lang="en-US" altLang="zh-CN" sz="3400" b="1" spc="100" dirty="0">
                <a:ea typeface="黑体" panose="02010609060101010101" pitchFamily="49" charset="-122"/>
              </a:rPr>
              <a:t>5 </a:t>
            </a:r>
            <a:r>
              <a:rPr lang="zh-CN" altLang="en-US" sz="3400" b="1" spc="100" dirty="0">
                <a:ea typeface="黑体" panose="02010609060101010101" pitchFamily="49" charset="-122"/>
              </a:rPr>
              <a:t>耶稣到了那里，抬头一看，对他说：“撒该，快下来！今天我必住在你家里。” </a:t>
            </a:r>
          </a:p>
          <a:p>
            <a:pPr algn="l">
              <a:lnSpc>
                <a:spcPct val="100000"/>
              </a:lnSpc>
            </a:pPr>
            <a:r>
              <a:rPr lang="en-US" altLang="zh-CN" sz="3400" b="1" spc="100" dirty="0">
                <a:ea typeface="黑体" panose="02010609060101010101" pitchFamily="49" charset="-122"/>
              </a:rPr>
              <a:t>When Jesus reached the spot, he looked up and said to him, "Zacchaeus, come down immediately. I must stay at your house today</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9815201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19:2-9】</a:t>
            </a:r>
          </a:p>
          <a:p>
            <a:pPr algn="l">
              <a:lnSpc>
                <a:spcPct val="100000"/>
              </a:lnSpc>
            </a:pPr>
            <a:r>
              <a:rPr lang="en-US" altLang="zh-CN" sz="3400" b="1" spc="100" dirty="0" smtClean="0">
                <a:ea typeface="黑体" panose="02010609060101010101" pitchFamily="49" charset="-122"/>
              </a:rPr>
              <a:t>6 </a:t>
            </a:r>
            <a:r>
              <a:rPr lang="zh-CN" altLang="en-US" sz="3400" b="1" spc="100" dirty="0">
                <a:ea typeface="黑体" panose="02010609060101010101" pitchFamily="49" charset="-122"/>
              </a:rPr>
              <a:t>他就急忙下来，欢欢喜喜地接待耶稣。</a:t>
            </a:r>
          </a:p>
          <a:p>
            <a:pPr algn="l">
              <a:lnSpc>
                <a:spcPct val="100000"/>
              </a:lnSpc>
            </a:pPr>
            <a:r>
              <a:rPr lang="en-US" altLang="zh-CN" sz="3400" b="1" spc="100" dirty="0">
                <a:ea typeface="黑体" panose="02010609060101010101" pitchFamily="49" charset="-122"/>
              </a:rPr>
              <a:t>So he came down at once and welcomed him gladly.</a:t>
            </a:r>
          </a:p>
          <a:p>
            <a:pPr algn="l">
              <a:lnSpc>
                <a:spcPct val="100000"/>
              </a:lnSpc>
            </a:pPr>
            <a:r>
              <a:rPr lang="en-US" altLang="zh-CN" sz="3400" b="1" spc="100" dirty="0">
                <a:ea typeface="黑体" panose="02010609060101010101" pitchFamily="49" charset="-122"/>
              </a:rPr>
              <a:t>7 </a:t>
            </a:r>
            <a:r>
              <a:rPr lang="zh-CN" altLang="en-US" sz="3400" b="1" spc="100" dirty="0">
                <a:ea typeface="黑体" panose="02010609060101010101" pitchFamily="49" charset="-122"/>
              </a:rPr>
              <a:t>众人看见，都私下议论说：“他竟到罪人家里去住宿。” </a:t>
            </a:r>
          </a:p>
          <a:p>
            <a:pPr algn="l">
              <a:lnSpc>
                <a:spcPct val="100000"/>
              </a:lnSpc>
            </a:pPr>
            <a:r>
              <a:rPr lang="en-US" altLang="zh-CN" sz="3400" b="1" spc="100" dirty="0">
                <a:ea typeface="黑体" panose="02010609060101010101" pitchFamily="49" charset="-122"/>
              </a:rPr>
              <a:t>All the people saw this and began to mutter, "He has gone to be the guest of a 'sinner.' </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9315277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 </a:t>
            </a:r>
            <a:r>
              <a:rPr lang="en-US" altLang="zh-CN" sz="3400" b="1" spc="100" dirty="0">
                <a:ea typeface="黑体" panose="02010609060101010101" pitchFamily="49" charset="-122"/>
              </a:rPr>
              <a:t>Matthew 13:44-46】</a:t>
            </a:r>
          </a:p>
          <a:p>
            <a:pPr algn="l">
              <a:lnSpc>
                <a:spcPct val="100000"/>
              </a:lnSpc>
            </a:pPr>
            <a:r>
              <a:rPr lang="en-US" altLang="zh-CN" sz="3400" b="1" spc="100" dirty="0" smtClean="0">
                <a:ea typeface="黑体" panose="02010609060101010101" pitchFamily="49" charset="-122"/>
              </a:rPr>
              <a:t>46 </a:t>
            </a:r>
            <a:r>
              <a:rPr lang="zh-CN" altLang="en-US" sz="3400" b="1" spc="100" dirty="0">
                <a:ea typeface="黑体" panose="02010609060101010101" pitchFamily="49" charset="-122"/>
              </a:rPr>
              <a:t>遇见一颗重价的珠子，就去变卖他一切所有的，买了这颗珠子。” </a:t>
            </a:r>
          </a:p>
          <a:p>
            <a:pPr algn="l">
              <a:lnSpc>
                <a:spcPct val="100000"/>
              </a:lnSpc>
            </a:pPr>
            <a:r>
              <a:rPr lang="en-US" altLang="zh-CN" sz="3400" b="1" spc="100" dirty="0">
                <a:ea typeface="黑体" panose="02010609060101010101" pitchFamily="49" charset="-122"/>
              </a:rPr>
              <a:t>When he found one of great value, he went away and sold everything he had and bought it.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7982679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19:2-9】</a:t>
            </a:r>
          </a:p>
          <a:p>
            <a:pPr algn="l">
              <a:lnSpc>
                <a:spcPct val="100000"/>
              </a:lnSpc>
            </a:pPr>
            <a:r>
              <a:rPr lang="en-US" altLang="zh-CN" sz="3400" b="1" spc="100" dirty="0" smtClean="0">
                <a:ea typeface="黑体" panose="02010609060101010101" pitchFamily="49" charset="-122"/>
              </a:rPr>
              <a:t>8 </a:t>
            </a:r>
            <a:r>
              <a:rPr lang="zh-CN" altLang="en-US" sz="3400" b="1" spc="100" dirty="0">
                <a:ea typeface="黑体" panose="02010609060101010101" pitchFamily="49" charset="-122"/>
              </a:rPr>
              <a:t>撒该站着对主说：“主啊，我把所有的一半给穷人，我若讹诈了谁，就还他四倍。” </a:t>
            </a:r>
          </a:p>
          <a:p>
            <a:pPr algn="l">
              <a:lnSpc>
                <a:spcPct val="100000"/>
              </a:lnSpc>
            </a:pPr>
            <a:r>
              <a:rPr lang="en-US" altLang="zh-CN" sz="3400" b="1" spc="100" dirty="0">
                <a:ea typeface="黑体" panose="02010609060101010101" pitchFamily="49" charset="-122"/>
              </a:rPr>
              <a:t>But Zacchaeus stood up and said to the Lord, "Look, Lord! Here and now I give half of my possessions to the poor, and if I have cheated anybody out of anything, I will pay back four times the amount</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3784587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19:2-9】</a:t>
            </a:r>
          </a:p>
          <a:p>
            <a:pPr algn="l">
              <a:lnSpc>
                <a:spcPct val="100000"/>
              </a:lnSpc>
            </a:pPr>
            <a:r>
              <a:rPr lang="en-US" altLang="zh-CN" sz="3400" b="1" spc="100" dirty="0" smtClean="0">
                <a:ea typeface="黑体" panose="02010609060101010101" pitchFamily="49" charset="-122"/>
              </a:rPr>
              <a:t>9 </a:t>
            </a:r>
            <a:r>
              <a:rPr lang="zh-CN" altLang="en-US" sz="3400" b="1" spc="100" dirty="0">
                <a:ea typeface="黑体" panose="02010609060101010101" pitchFamily="49" charset="-122"/>
              </a:rPr>
              <a:t>耶稣说：“今天救恩到了这家，因为他也是亚伯拉罕的子孙。</a:t>
            </a:r>
          </a:p>
          <a:p>
            <a:pPr algn="l">
              <a:lnSpc>
                <a:spcPct val="100000"/>
              </a:lnSpc>
            </a:pPr>
            <a:r>
              <a:rPr lang="en-US" altLang="zh-CN" sz="3400" b="1" spc="100" dirty="0">
                <a:ea typeface="黑体" panose="02010609060101010101" pitchFamily="49" charset="-122"/>
              </a:rPr>
              <a:t>Jesus said to him, "Today salvation has come to this house, because this man, too, is a son of Abraham.</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6077273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12:16-21】</a:t>
            </a:r>
          </a:p>
          <a:p>
            <a:pPr algn="l">
              <a:lnSpc>
                <a:spcPct val="100000"/>
              </a:lnSpc>
            </a:pPr>
            <a:r>
              <a:rPr lang="en-US" altLang="zh-CN" sz="3400" b="1" spc="100" dirty="0">
                <a:ea typeface="黑体" panose="02010609060101010101" pitchFamily="49" charset="-122"/>
              </a:rPr>
              <a:t>16 </a:t>
            </a:r>
            <a:r>
              <a:rPr lang="zh-CN" altLang="en-US" sz="3400" b="1" spc="100" dirty="0">
                <a:ea typeface="黑体" panose="02010609060101010101" pitchFamily="49" charset="-122"/>
              </a:rPr>
              <a:t>就用比喻对他们说：“有一个财主，田产丰盛，</a:t>
            </a:r>
          </a:p>
          <a:p>
            <a:pPr algn="l">
              <a:lnSpc>
                <a:spcPct val="100000"/>
              </a:lnSpc>
            </a:pPr>
            <a:r>
              <a:rPr lang="en-US" altLang="zh-CN" sz="3400" b="1" spc="100" dirty="0">
                <a:ea typeface="黑体" panose="02010609060101010101" pitchFamily="49" charset="-122"/>
              </a:rPr>
              <a:t>And he told them this parable: "The ground of a certain rich man produced a good crop.</a:t>
            </a:r>
          </a:p>
          <a:p>
            <a:pPr algn="l">
              <a:lnSpc>
                <a:spcPct val="100000"/>
              </a:lnSpc>
            </a:pPr>
            <a:r>
              <a:rPr lang="en-US" altLang="zh-CN" sz="3400" b="1" spc="100" dirty="0">
                <a:ea typeface="黑体" panose="02010609060101010101" pitchFamily="49" charset="-122"/>
              </a:rPr>
              <a:t>17 </a:t>
            </a:r>
            <a:r>
              <a:rPr lang="zh-CN" altLang="en-US" sz="3400" b="1" spc="100" dirty="0">
                <a:ea typeface="黑体" panose="02010609060101010101" pitchFamily="49" charset="-122"/>
              </a:rPr>
              <a:t>自己心里思想说：‘我的出产没有地方收藏，怎么办呢？’</a:t>
            </a:r>
          </a:p>
          <a:p>
            <a:pPr algn="l">
              <a:lnSpc>
                <a:spcPct val="100000"/>
              </a:lnSpc>
            </a:pPr>
            <a:r>
              <a:rPr lang="en-US" altLang="zh-CN" sz="3400" b="1" spc="100" dirty="0">
                <a:ea typeface="黑体" panose="02010609060101010101" pitchFamily="49" charset="-122"/>
              </a:rPr>
              <a:t>He thought to himself, 'What shall I do? I have no place to store my crops</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41792968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12:16-21】</a:t>
            </a:r>
          </a:p>
          <a:p>
            <a:pPr algn="l">
              <a:lnSpc>
                <a:spcPct val="100000"/>
              </a:lnSpc>
            </a:pPr>
            <a:r>
              <a:rPr lang="en-US" altLang="zh-CN" sz="3400" b="1" spc="100" dirty="0" smtClean="0">
                <a:ea typeface="黑体" panose="02010609060101010101" pitchFamily="49" charset="-122"/>
              </a:rPr>
              <a:t>18 </a:t>
            </a:r>
            <a:r>
              <a:rPr lang="zh-CN" altLang="en-US" sz="3400" b="1" spc="100" dirty="0">
                <a:ea typeface="黑体" panose="02010609060101010101" pitchFamily="49" charset="-122"/>
              </a:rPr>
              <a:t>又说：‘我要这么办：要把我的仓房拆了，另盖更大的，在那里好收藏我一切的粮食和财物，</a:t>
            </a:r>
          </a:p>
          <a:p>
            <a:pPr algn="l">
              <a:lnSpc>
                <a:spcPct val="100000"/>
              </a:lnSpc>
            </a:pPr>
            <a:r>
              <a:rPr lang="en-US" altLang="zh-CN" sz="3400" b="1" spc="100" dirty="0">
                <a:ea typeface="黑体" panose="02010609060101010101" pitchFamily="49" charset="-122"/>
              </a:rPr>
              <a:t>Then he said, 'This is what I'll do. I will tear down my barns and build bigger ones, and there I will store all my grain and my goods</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4935269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12:16-21】</a:t>
            </a:r>
          </a:p>
          <a:p>
            <a:pPr algn="l">
              <a:lnSpc>
                <a:spcPct val="100000"/>
              </a:lnSpc>
            </a:pPr>
            <a:r>
              <a:rPr lang="en-US" altLang="zh-CN" sz="3400" b="1" spc="100" dirty="0" smtClean="0">
                <a:ea typeface="黑体" panose="02010609060101010101" pitchFamily="49" charset="-122"/>
              </a:rPr>
              <a:t>19 </a:t>
            </a:r>
            <a:r>
              <a:rPr lang="zh-CN" altLang="en-US" sz="3400" b="1" spc="100" dirty="0">
                <a:ea typeface="黑体" panose="02010609060101010101" pitchFamily="49" charset="-122"/>
              </a:rPr>
              <a:t>然后要对我的灵魂说：灵魂哪，你有许多财物积存，可作多年的费用，只管安安逸逸的吃喝快乐吧！’ </a:t>
            </a:r>
          </a:p>
          <a:p>
            <a:pPr algn="l">
              <a:lnSpc>
                <a:spcPct val="100000"/>
              </a:lnSpc>
            </a:pPr>
            <a:r>
              <a:rPr lang="en-US" altLang="zh-CN" sz="3400" b="1" spc="100" dirty="0">
                <a:ea typeface="黑体" panose="02010609060101010101" pitchFamily="49" charset="-122"/>
              </a:rPr>
              <a:t>And I'll say to myself, "You have plenty of good things laid up for many years. Take life easy; eat, drink and be merry." </a:t>
            </a:r>
          </a:p>
        </p:txBody>
      </p:sp>
    </p:spTree>
    <p:extLst>
      <p:ext uri="{BB962C8B-B14F-4D97-AF65-F5344CB8AC3E}">
        <p14:creationId xmlns:p14="http://schemas.microsoft.com/office/powerpoint/2010/main" val="24527358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12:16-21】</a:t>
            </a:r>
          </a:p>
          <a:p>
            <a:pPr algn="l">
              <a:lnSpc>
                <a:spcPct val="100000"/>
              </a:lnSpc>
            </a:pPr>
            <a:r>
              <a:rPr lang="en-US" altLang="zh-CN" sz="3400" b="1" spc="100" dirty="0" smtClean="0">
                <a:ea typeface="黑体" panose="02010609060101010101" pitchFamily="49" charset="-122"/>
              </a:rPr>
              <a:t>20 </a:t>
            </a:r>
            <a:r>
              <a:rPr lang="zh-CN" altLang="en-US" sz="3400" b="1" spc="100" dirty="0">
                <a:ea typeface="黑体" panose="02010609060101010101" pitchFamily="49" charset="-122"/>
              </a:rPr>
              <a:t>神却对他说：‘无知的人哪，今夜必要你的灵魂，你所预备的要归谁呢？’</a:t>
            </a:r>
          </a:p>
          <a:p>
            <a:pPr algn="l">
              <a:lnSpc>
                <a:spcPct val="100000"/>
              </a:lnSpc>
            </a:pPr>
            <a:r>
              <a:rPr lang="en-US" altLang="zh-CN" sz="3400" b="1" spc="100" dirty="0">
                <a:ea typeface="黑体" panose="02010609060101010101" pitchFamily="49" charset="-122"/>
              </a:rPr>
              <a:t>But God said to him, 'You fool! This very night your life will be demanded from you. Then who will get what you have prepared for yourself?'</a:t>
            </a:r>
          </a:p>
          <a:p>
            <a:pPr algn="l">
              <a:lnSpc>
                <a:spcPct val="100000"/>
              </a:lnSpc>
            </a:pPr>
            <a:r>
              <a:rPr lang="en-US" altLang="zh-CN" sz="3400" b="1" spc="100" dirty="0">
                <a:ea typeface="黑体" panose="02010609060101010101" pitchFamily="49" charset="-122"/>
              </a:rPr>
              <a:t>21 </a:t>
            </a:r>
            <a:r>
              <a:rPr lang="zh-CN" altLang="en-US" sz="3400" b="1" spc="100" dirty="0">
                <a:ea typeface="黑体" panose="02010609060101010101" pitchFamily="49" charset="-122"/>
              </a:rPr>
              <a:t>凡为自己积财，在　神面前却不富足的，也是这样。” </a:t>
            </a:r>
          </a:p>
          <a:p>
            <a:pPr algn="l">
              <a:lnSpc>
                <a:spcPct val="100000"/>
              </a:lnSpc>
            </a:pPr>
            <a:r>
              <a:rPr lang="en-US" altLang="zh-CN" sz="3400" b="1" spc="100" dirty="0">
                <a:ea typeface="黑体" panose="02010609060101010101" pitchFamily="49" charset="-122"/>
              </a:rPr>
              <a:t>This is how it will be with anyone who stores up things for himself but is not rich toward God.</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7352862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16:26</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人</a:t>
            </a:r>
            <a:r>
              <a:rPr lang="zh-CN" altLang="en-US" sz="3400" b="1" spc="100" dirty="0">
                <a:ea typeface="黑体" panose="02010609060101010101" pitchFamily="49" charset="-122"/>
              </a:rPr>
              <a:t>若赚得全世界，赔上自己的生命，有什么益处呢？人还能拿什么换生命呢？</a:t>
            </a:r>
          </a:p>
          <a:p>
            <a:pPr algn="l">
              <a:lnSpc>
                <a:spcPct val="100000"/>
              </a:lnSpc>
            </a:pPr>
            <a:r>
              <a:rPr lang="en-US" altLang="zh-CN" sz="3400" b="1" spc="100" dirty="0">
                <a:ea typeface="黑体" panose="02010609060101010101" pitchFamily="49" charset="-122"/>
              </a:rPr>
              <a:t>What good will it be for a man if he gains the whole world, yet forfeits his soul? Or what can a man give in exchange for his soul?</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1042462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6:19-21】</a:t>
            </a:r>
          </a:p>
          <a:p>
            <a:pPr algn="l">
              <a:lnSpc>
                <a:spcPct val="100000"/>
              </a:lnSpc>
            </a:pPr>
            <a:r>
              <a:rPr lang="en-US" altLang="zh-CN" sz="3400" b="1" spc="100" dirty="0">
                <a:ea typeface="黑体" panose="02010609060101010101" pitchFamily="49" charset="-122"/>
              </a:rPr>
              <a:t>19 “</a:t>
            </a:r>
            <a:r>
              <a:rPr lang="zh-CN" altLang="en-US" sz="3400" b="1" spc="100" dirty="0">
                <a:ea typeface="黑体" panose="02010609060101010101" pitchFamily="49" charset="-122"/>
              </a:rPr>
              <a:t>不要为自己积攒财宝在地上，地上有虫子咬，能锈坏，也有贼挖窟窿来偷；</a:t>
            </a:r>
          </a:p>
          <a:p>
            <a:pPr algn="l">
              <a:lnSpc>
                <a:spcPct val="100000"/>
              </a:lnSpc>
            </a:pPr>
            <a:r>
              <a:rPr lang="en-US" altLang="zh-CN" sz="3400" b="1" spc="100" dirty="0">
                <a:ea typeface="黑体" panose="02010609060101010101" pitchFamily="49" charset="-122"/>
              </a:rPr>
              <a:t>Do not store up for yourselves treasures on earth, where moth and rust destroy, and where thieves break in and steal.</a:t>
            </a:r>
          </a:p>
          <a:p>
            <a:pPr algn="l">
              <a:lnSpc>
                <a:spcPct val="100000"/>
              </a:lnSpc>
            </a:pPr>
            <a:r>
              <a:rPr lang="en-US" altLang="zh-CN" sz="3400" b="1" spc="100" dirty="0">
                <a:ea typeface="黑体" panose="02010609060101010101" pitchFamily="49" charset="-122"/>
              </a:rPr>
              <a:t>20 </a:t>
            </a:r>
            <a:r>
              <a:rPr lang="zh-CN" altLang="en-US" sz="3400" b="1" spc="100" dirty="0">
                <a:ea typeface="黑体" panose="02010609060101010101" pitchFamily="49" charset="-122"/>
              </a:rPr>
              <a:t>只要积攒财宝在天上，天上没有虫子咬，不能锈坏，也没有贼挖窟窿来偷。</a:t>
            </a:r>
          </a:p>
          <a:p>
            <a:pPr algn="l">
              <a:lnSpc>
                <a:spcPct val="100000"/>
              </a:lnSpc>
            </a:pPr>
            <a:r>
              <a:rPr lang="en-US" altLang="zh-CN" sz="3400" b="1" spc="100" dirty="0">
                <a:ea typeface="黑体" panose="02010609060101010101" pitchFamily="49" charset="-122"/>
              </a:rPr>
              <a:t>But store up for yourselves treasures in heaven, where moth and rust do not destroy, and where thieves do not break in and steal</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8215387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6:19-21】</a:t>
            </a:r>
          </a:p>
          <a:p>
            <a:pPr algn="l">
              <a:lnSpc>
                <a:spcPct val="100000"/>
              </a:lnSpc>
            </a:pPr>
            <a:r>
              <a:rPr lang="en-US" altLang="zh-CN" sz="3400" b="1" spc="100" dirty="0" smtClean="0">
                <a:ea typeface="黑体" panose="02010609060101010101" pitchFamily="49" charset="-122"/>
              </a:rPr>
              <a:t>21 </a:t>
            </a:r>
            <a:r>
              <a:rPr lang="zh-CN" altLang="en-US" sz="3400" b="1" spc="100" dirty="0">
                <a:ea typeface="黑体" panose="02010609060101010101" pitchFamily="49" charset="-122"/>
              </a:rPr>
              <a:t>因为你的财宝在哪里，你的心也在那里。” </a:t>
            </a:r>
          </a:p>
          <a:p>
            <a:pPr algn="l">
              <a:lnSpc>
                <a:spcPct val="100000"/>
              </a:lnSpc>
            </a:pPr>
            <a:r>
              <a:rPr lang="en-US" altLang="zh-CN" sz="3400" b="1" spc="100" dirty="0">
                <a:ea typeface="黑体" panose="02010609060101010101" pitchFamily="49" charset="-122"/>
              </a:rPr>
              <a:t>For where your treasure is, there your heart will be also.</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26635805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 </a:t>
            </a:r>
            <a:r>
              <a:rPr lang="en-US" altLang="zh-CN" sz="3400" b="1" spc="100" dirty="0">
                <a:ea typeface="黑体" panose="02010609060101010101" pitchFamily="49" charset="-122"/>
              </a:rPr>
              <a:t>Philippians 3:7-8】</a:t>
            </a:r>
          </a:p>
          <a:p>
            <a:pPr algn="l">
              <a:lnSpc>
                <a:spcPct val="100000"/>
              </a:lnSpc>
            </a:pPr>
            <a:r>
              <a:rPr lang="en-US" altLang="zh-CN" sz="3400" b="1" spc="100" dirty="0">
                <a:ea typeface="黑体" panose="02010609060101010101" pitchFamily="49" charset="-122"/>
              </a:rPr>
              <a:t>7 </a:t>
            </a:r>
            <a:r>
              <a:rPr lang="zh-CN" altLang="en-US" sz="3400" b="1" spc="100" dirty="0">
                <a:ea typeface="黑体" panose="02010609060101010101" pitchFamily="49" charset="-122"/>
              </a:rPr>
              <a:t>只是我先前以为与我有益的，我现在因基督都当作有损的。</a:t>
            </a:r>
          </a:p>
          <a:p>
            <a:pPr algn="l">
              <a:lnSpc>
                <a:spcPct val="100000"/>
              </a:lnSpc>
            </a:pPr>
            <a:r>
              <a:rPr lang="en-US" altLang="zh-CN" sz="3400" b="1" spc="100" dirty="0">
                <a:ea typeface="黑体" panose="02010609060101010101" pitchFamily="49" charset="-122"/>
              </a:rPr>
              <a:t>But whatever was to my profit I now consider loss for the sake of Christ</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1819702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10:17-22】</a:t>
            </a:r>
          </a:p>
          <a:p>
            <a:pPr algn="l">
              <a:lnSpc>
                <a:spcPct val="100000"/>
              </a:lnSpc>
            </a:pPr>
            <a:r>
              <a:rPr lang="en-US" altLang="zh-CN" sz="3400" b="1" spc="100" dirty="0">
                <a:ea typeface="黑体" panose="02010609060101010101" pitchFamily="49" charset="-122"/>
              </a:rPr>
              <a:t>17 </a:t>
            </a:r>
            <a:r>
              <a:rPr lang="zh-CN" altLang="en-US" sz="3400" b="1" spc="100" dirty="0">
                <a:ea typeface="黑体" panose="02010609060101010101" pitchFamily="49" charset="-122"/>
              </a:rPr>
              <a:t>耶稣出来行路的时候，有一个人跑来，跪在他面前，问他说：“良善的夫子，我当作什么事，才可以承受永生？” </a:t>
            </a:r>
          </a:p>
          <a:p>
            <a:pPr algn="l">
              <a:lnSpc>
                <a:spcPct val="100000"/>
              </a:lnSpc>
            </a:pPr>
            <a:r>
              <a:rPr lang="en-US" altLang="zh-CN" sz="3400" b="1" spc="100" dirty="0">
                <a:ea typeface="黑体" panose="02010609060101010101" pitchFamily="49" charset="-122"/>
              </a:rPr>
              <a:t>As Jesus started on his way, a man ran up to him and fell on his knees before him. "Good teacher," he asked, "what must I do to inherit eternal life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2871618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 </a:t>
            </a:r>
            <a:r>
              <a:rPr lang="en-US" altLang="zh-CN" sz="3400" b="1" spc="100" dirty="0">
                <a:ea typeface="黑体" panose="02010609060101010101" pitchFamily="49" charset="-122"/>
              </a:rPr>
              <a:t>Philippians 3:7-8】</a:t>
            </a:r>
          </a:p>
          <a:p>
            <a:pPr algn="l">
              <a:lnSpc>
                <a:spcPct val="100000"/>
              </a:lnSpc>
            </a:pPr>
            <a:r>
              <a:rPr lang="en-US" altLang="zh-CN" sz="3400" b="1" spc="100" dirty="0" smtClean="0">
                <a:ea typeface="黑体" panose="02010609060101010101" pitchFamily="49" charset="-122"/>
              </a:rPr>
              <a:t>8 </a:t>
            </a:r>
            <a:r>
              <a:rPr lang="zh-CN" altLang="en-US" sz="3400" b="1" spc="100" dirty="0">
                <a:ea typeface="黑体" panose="02010609060101010101" pitchFamily="49" charset="-122"/>
              </a:rPr>
              <a:t>不但如此，我也将万事当作有损的，因我以认识我主基督耶稣为至宝。我为他已经丢弃万事，看作粪土，为要得着基督， </a:t>
            </a:r>
          </a:p>
          <a:p>
            <a:pPr algn="l">
              <a:lnSpc>
                <a:spcPct val="100000"/>
              </a:lnSpc>
            </a:pPr>
            <a:r>
              <a:rPr lang="en-US" altLang="zh-CN" sz="3400" b="1" spc="100" dirty="0">
                <a:ea typeface="黑体" panose="02010609060101010101" pitchFamily="49" charset="-122"/>
              </a:rPr>
              <a:t>What is more, I consider everything a loss compared to the surpassing greatness of knowing Christ Jesus my Lord, for whose sake I have lost all things. I consider them rubbish, that I may gain Christ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456588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10:17-22】</a:t>
            </a:r>
          </a:p>
          <a:p>
            <a:pPr algn="l">
              <a:lnSpc>
                <a:spcPct val="100000"/>
              </a:lnSpc>
            </a:pPr>
            <a:r>
              <a:rPr lang="en-US" altLang="zh-CN" sz="3400" b="1" spc="100" dirty="0" smtClean="0">
                <a:ea typeface="黑体" panose="02010609060101010101" pitchFamily="49" charset="-122"/>
              </a:rPr>
              <a:t>18 </a:t>
            </a:r>
            <a:r>
              <a:rPr lang="zh-CN" altLang="en-US" sz="3400" b="1" spc="100" dirty="0">
                <a:ea typeface="黑体" panose="02010609060101010101" pitchFamily="49" charset="-122"/>
              </a:rPr>
              <a:t>耶稣对他说：“你为什么称我是良善的？除了　神一位之外，再没有良善的。</a:t>
            </a:r>
          </a:p>
          <a:p>
            <a:pPr algn="l">
              <a:lnSpc>
                <a:spcPct val="100000"/>
              </a:lnSpc>
            </a:pPr>
            <a:r>
              <a:rPr lang="en-US" altLang="zh-CN" sz="3400" b="1" spc="100" dirty="0">
                <a:ea typeface="黑体" panose="02010609060101010101" pitchFamily="49" charset="-122"/>
              </a:rPr>
              <a:t>Why do you call me good? Jesus answered. "No one is good--except God alone.</a:t>
            </a:r>
          </a:p>
          <a:p>
            <a:pPr algn="l">
              <a:lnSpc>
                <a:spcPct val="100000"/>
              </a:lnSpc>
            </a:pPr>
            <a:r>
              <a:rPr lang="en-US" altLang="zh-CN" sz="3400" b="1" spc="100" dirty="0">
                <a:ea typeface="黑体" panose="02010609060101010101" pitchFamily="49" charset="-122"/>
              </a:rPr>
              <a:t>19 </a:t>
            </a:r>
            <a:r>
              <a:rPr lang="zh-CN" altLang="en-US" sz="3400" b="1" spc="100" dirty="0">
                <a:ea typeface="黑体" panose="02010609060101010101" pitchFamily="49" charset="-122"/>
              </a:rPr>
              <a:t>诫命你是晓得的：不可杀人，不可奸淫，不可偷盗，不可作假见证，不可亏负人，当孝敬父母。” </a:t>
            </a:r>
          </a:p>
          <a:p>
            <a:pPr algn="l">
              <a:lnSpc>
                <a:spcPct val="100000"/>
              </a:lnSpc>
            </a:pPr>
            <a:r>
              <a:rPr lang="en-US" altLang="zh-CN" sz="3400" b="1" spc="100" dirty="0">
                <a:ea typeface="黑体" panose="02010609060101010101" pitchFamily="49" charset="-122"/>
              </a:rPr>
              <a:t>You know the commandments: 'Do not murder, do not commit adultery, do not steal, do not give false testimony, do not defraud, honor your father and mother.' </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0139650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10:17-22】</a:t>
            </a:r>
          </a:p>
          <a:p>
            <a:pPr algn="l">
              <a:lnSpc>
                <a:spcPct val="100000"/>
              </a:lnSpc>
            </a:pPr>
            <a:r>
              <a:rPr lang="en-US" altLang="zh-CN" sz="3400" b="1" spc="100" dirty="0" smtClean="0">
                <a:ea typeface="黑体" panose="02010609060101010101" pitchFamily="49" charset="-122"/>
              </a:rPr>
              <a:t>20 </a:t>
            </a:r>
            <a:r>
              <a:rPr lang="zh-CN" altLang="en-US" sz="3400" b="1" spc="100" dirty="0">
                <a:ea typeface="黑体" panose="02010609060101010101" pitchFamily="49" charset="-122"/>
              </a:rPr>
              <a:t>他对耶稣说：“夫子，这一切我从小都遵守了。” </a:t>
            </a:r>
            <a:r>
              <a:rPr lang="en-US" altLang="zh-CN" sz="3400" b="1" spc="100" dirty="0" smtClean="0">
                <a:ea typeface="黑体" panose="02010609060101010101" pitchFamily="49" charset="-122"/>
              </a:rPr>
              <a:t>Teacher</a:t>
            </a:r>
            <a:r>
              <a:rPr lang="en-US" altLang="zh-CN" sz="3400" b="1" spc="100" dirty="0">
                <a:ea typeface="黑体" panose="02010609060101010101" pitchFamily="49" charset="-122"/>
              </a:rPr>
              <a:t>, he declared, "all these I have kept since I was a boy."</a:t>
            </a:r>
          </a:p>
          <a:p>
            <a:pPr algn="l">
              <a:lnSpc>
                <a:spcPct val="100000"/>
              </a:lnSpc>
            </a:pPr>
            <a:r>
              <a:rPr lang="en-US" altLang="zh-CN" sz="3400" b="1" spc="100" dirty="0">
                <a:ea typeface="黑体" panose="02010609060101010101" pitchFamily="49" charset="-122"/>
              </a:rPr>
              <a:t>21 </a:t>
            </a:r>
            <a:r>
              <a:rPr lang="zh-CN" altLang="en-US" sz="3400" b="1" spc="100" dirty="0">
                <a:ea typeface="黑体" panose="02010609060101010101" pitchFamily="49" charset="-122"/>
              </a:rPr>
              <a:t>耶稣看着他，就爱他，对他说：“你还缺少一件，去变卖你所有的分给穷人，就必有财宝在天上，你还要来跟从我。” </a:t>
            </a:r>
          </a:p>
          <a:p>
            <a:pPr algn="l">
              <a:lnSpc>
                <a:spcPct val="100000"/>
              </a:lnSpc>
            </a:pPr>
            <a:r>
              <a:rPr lang="en-US" altLang="zh-CN" sz="3400" b="1" spc="100" dirty="0">
                <a:ea typeface="黑体" panose="02010609060101010101" pitchFamily="49" charset="-122"/>
              </a:rPr>
              <a:t>Jesus looked at him and loved him. "One thing you lack," he said. "Go, sell everything you have and give to the poor, and you will have treasure in heaven. Then come, follow me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5472940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10:17-22】</a:t>
            </a:r>
          </a:p>
          <a:p>
            <a:pPr algn="l">
              <a:lnSpc>
                <a:spcPct val="100000"/>
              </a:lnSpc>
            </a:pPr>
            <a:r>
              <a:rPr lang="en-US" altLang="zh-CN" sz="3400" b="1" spc="100" dirty="0" smtClean="0">
                <a:ea typeface="黑体" panose="02010609060101010101" pitchFamily="49" charset="-122"/>
              </a:rPr>
              <a:t>22 </a:t>
            </a:r>
            <a:r>
              <a:rPr lang="zh-CN" altLang="en-US" sz="3400" b="1" spc="100" dirty="0">
                <a:ea typeface="黑体" panose="02010609060101010101" pitchFamily="49" charset="-122"/>
              </a:rPr>
              <a:t>他听见这话，脸上就变了色，忧忧愁愁地走了，因为他的产业很多。</a:t>
            </a:r>
          </a:p>
          <a:p>
            <a:pPr algn="l">
              <a:lnSpc>
                <a:spcPct val="100000"/>
              </a:lnSpc>
            </a:pPr>
            <a:r>
              <a:rPr lang="en-US" altLang="zh-CN" sz="3400" b="1" spc="100" dirty="0">
                <a:ea typeface="黑体" panose="02010609060101010101" pitchFamily="49" charset="-122"/>
              </a:rPr>
              <a:t>At this the man's face fell. He went away sad, because he had great wealth.</a:t>
            </a:r>
          </a:p>
        </p:txBody>
      </p:sp>
    </p:spTree>
    <p:extLst>
      <p:ext uri="{BB962C8B-B14F-4D97-AF65-F5344CB8AC3E}">
        <p14:creationId xmlns:p14="http://schemas.microsoft.com/office/powerpoint/2010/main" val="35693562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7:6</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不要</a:t>
            </a:r>
            <a:r>
              <a:rPr lang="zh-CN" altLang="en-US" sz="3400" b="1" spc="100" dirty="0">
                <a:ea typeface="黑体" panose="02010609060101010101" pitchFamily="49" charset="-122"/>
              </a:rPr>
              <a:t>把圣物给狗，也不要把你们的珍珠丢在猪前，恐怕它践踏了珍珠，转过来咬你们。</a:t>
            </a:r>
            <a:r>
              <a:rPr lang="zh-CN" altLang="en-US" sz="3400" b="1" spc="100" dirty="0" smtClean="0">
                <a:ea typeface="黑体" panose="02010609060101010101" pitchFamily="49" charset="-122"/>
              </a:rPr>
              <a:t>”</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Do </a:t>
            </a:r>
            <a:r>
              <a:rPr lang="en-US" altLang="zh-CN" sz="3400" b="1" spc="100" dirty="0">
                <a:ea typeface="黑体" panose="02010609060101010101" pitchFamily="49" charset="-122"/>
              </a:rPr>
              <a:t>not give dogs what is sacred; do not throw your pearls to pigs. If you do, they may trample them under their feet, and then turn and tear you to pieces.</a:t>
            </a:r>
          </a:p>
          <a:p>
            <a:pPr algn="l">
              <a:lnSpc>
                <a:spcPct val="100000"/>
              </a:lnSpc>
            </a:pP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7700358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 </a:t>
            </a:r>
            <a:r>
              <a:rPr lang="en-US" altLang="zh-CN" sz="3400" b="1" spc="100" dirty="0">
                <a:ea typeface="黑体" panose="02010609060101010101" pitchFamily="49" charset="-122"/>
              </a:rPr>
              <a:t>Luke </a:t>
            </a:r>
            <a:r>
              <a:rPr lang="en-US" altLang="zh-CN" sz="3400" b="1" spc="100" dirty="0" smtClean="0">
                <a:ea typeface="黑体" panose="02010609060101010101" pitchFamily="49" charset="-122"/>
              </a:rPr>
              <a:t>14:25-33】</a:t>
            </a:r>
            <a:endParaRPr lang="en-US" altLang="zh-CN" sz="3400" b="1" spc="100" dirty="0">
              <a:ea typeface="黑体" panose="02010609060101010101" pitchFamily="49" charset="-122"/>
            </a:endParaRPr>
          </a:p>
          <a:p>
            <a:pPr algn="l">
              <a:lnSpc>
                <a:spcPct val="100000"/>
              </a:lnSpc>
            </a:pPr>
            <a:r>
              <a:rPr lang="en-US" altLang="zh-CN" sz="3400" b="1" spc="100" dirty="0">
                <a:ea typeface="黑体" panose="02010609060101010101" pitchFamily="49" charset="-122"/>
              </a:rPr>
              <a:t>25 </a:t>
            </a:r>
            <a:r>
              <a:rPr lang="zh-CN" altLang="en-US" sz="3400" b="1" spc="100" dirty="0">
                <a:ea typeface="黑体" panose="02010609060101010101" pitchFamily="49" charset="-122"/>
              </a:rPr>
              <a:t>有极多的人和耶稣同行。他转过来对他们说</a:t>
            </a:r>
            <a:r>
              <a:rPr lang="zh-CN" altLang="en-US" sz="3400" b="1" spc="100" dirty="0" smtClean="0">
                <a:ea typeface="黑体" panose="02010609060101010101" pitchFamily="49" charset="-122"/>
              </a:rPr>
              <a:t>：</a:t>
            </a:r>
            <a:r>
              <a:rPr lang="en-US" altLang="zh-CN" sz="3400" b="1" spc="100" dirty="0" smtClean="0">
                <a:ea typeface="黑体" panose="02010609060101010101" pitchFamily="49" charset="-122"/>
              </a:rPr>
              <a:t>Large </a:t>
            </a:r>
            <a:r>
              <a:rPr lang="en-US" altLang="zh-CN" sz="3400" b="1" spc="100" dirty="0">
                <a:ea typeface="黑体" panose="02010609060101010101" pitchFamily="49" charset="-122"/>
              </a:rPr>
              <a:t>crowds were traveling with Jesus, and turning to them he said:</a:t>
            </a:r>
          </a:p>
          <a:p>
            <a:pPr algn="l">
              <a:lnSpc>
                <a:spcPct val="100000"/>
              </a:lnSpc>
            </a:pPr>
            <a:r>
              <a:rPr lang="en-US" altLang="zh-CN" sz="3400" b="1" spc="100" dirty="0">
                <a:ea typeface="黑体" panose="02010609060101010101" pitchFamily="49" charset="-122"/>
              </a:rPr>
              <a:t>26 “</a:t>
            </a:r>
            <a:r>
              <a:rPr lang="zh-CN" altLang="en-US" sz="3400" b="1" spc="100" dirty="0">
                <a:ea typeface="黑体" panose="02010609060101010101" pitchFamily="49" charset="-122"/>
              </a:rPr>
              <a:t>人到我这里来，若不爱我胜过爱自己的父母、妻子、儿女、弟兄、姐妹和自己的性命，就不能作我的门徒（“爱我胜过爱”原文作“恨”）；</a:t>
            </a:r>
            <a:r>
              <a:rPr lang="en-US" altLang="zh-CN" sz="3400" b="1" spc="100" dirty="0">
                <a:ea typeface="黑体" panose="02010609060101010101" pitchFamily="49" charset="-122"/>
              </a:rPr>
              <a:t>If anyone comes to me and does not hate his father and mother, his wife and children, his brothers and sisters--yes, even his own life--he cannot be my disciple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6359514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 </a:t>
            </a:r>
            <a:r>
              <a:rPr lang="en-US" altLang="zh-CN" sz="3400" b="1" spc="100" dirty="0">
                <a:ea typeface="黑体" panose="02010609060101010101" pitchFamily="49" charset="-122"/>
              </a:rPr>
              <a:t>Luke </a:t>
            </a:r>
            <a:r>
              <a:rPr lang="en-US" altLang="zh-CN" sz="3400" b="1" spc="100" dirty="0" smtClean="0">
                <a:ea typeface="黑体" panose="02010609060101010101" pitchFamily="49" charset="-122"/>
              </a:rPr>
              <a:t>14:25-33】</a:t>
            </a:r>
            <a:endParaRPr lang="en-US" altLang="zh-CN" sz="3400" b="1" spc="100" dirty="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27 </a:t>
            </a:r>
            <a:r>
              <a:rPr lang="zh-CN" altLang="en-US" sz="3400" b="1" spc="100" dirty="0">
                <a:ea typeface="黑体" panose="02010609060101010101" pitchFamily="49" charset="-122"/>
              </a:rPr>
              <a:t>凡不背着自己十字架跟从我的，也不能作我的门徒。</a:t>
            </a:r>
          </a:p>
          <a:p>
            <a:pPr algn="l">
              <a:lnSpc>
                <a:spcPct val="100000"/>
              </a:lnSpc>
            </a:pPr>
            <a:r>
              <a:rPr lang="en-US" altLang="zh-CN" sz="3400" b="1" spc="100" dirty="0">
                <a:ea typeface="黑体" panose="02010609060101010101" pitchFamily="49" charset="-122"/>
              </a:rPr>
              <a:t>And anyone who does not carry his cross and follow me cannot be my disciple.</a:t>
            </a:r>
          </a:p>
          <a:p>
            <a:pPr algn="l">
              <a:lnSpc>
                <a:spcPct val="100000"/>
              </a:lnSpc>
            </a:pPr>
            <a:r>
              <a:rPr lang="en-US" altLang="zh-CN" sz="3400" b="1" spc="100" dirty="0">
                <a:ea typeface="黑体" panose="02010609060101010101" pitchFamily="49" charset="-122"/>
              </a:rPr>
              <a:t>28 </a:t>
            </a:r>
            <a:r>
              <a:rPr lang="zh-CN" altLang="en-US" sz="3400" b="1" spc="100" dirty="0">
                <a:ea typeface="黑体" panose="02010609060101010101" pitchFamily="49" charset="-122"/>
              </a:rPr>
              <a:t>你们哪一个要盖一座楼，不先坐下算计花费，能盖成不能呢？</a:t>
            </a:r>
          </a:p>
          <a:p>
            <a:pPr algn="l">
              <a:lnSpc>
                <a:spcPct val="100000"/>
              </a:lnSpc>
            </a:pPr>
            <a:r>
              <a:rPr lang="en-US" altLang="zh-CN" sz="3400" b="1" spc="100" dirty="0">
                <a:ea typeface="黑体" panose="02010609060101010101" pitchFamily="49" charset="-122"/>
              </a:rPr>
              <a:t>Suppose one of you wants to build a tower. Will he not first sit down and estimate the cost to see if he has enough money to complete it</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5124938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3929</TotalTime>
  <Words>2169</Words>
  <Application>Microsoft Office PowerPoint</Application>
  <PresentationFormat>全屏显示(4:3)</PresentationFormat>
  <Paragraphs>149</Paragraphs>
  <Slides>30</Slides>
  <Notes>30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30</vt:i4>
      </vt:variant>
    </vt:vector>
  </HeadingPairs>
  <TitlesOfParts>
    <vt:vector size="37"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464</cp:revision>
  <dcterms:created xsi:type="dcterms:W3CDTF">2014-02-25T17:54:08Z</dcterms:created>
  <dcterms:modified xsi:type="dcterms:W3CDTF">2018-01-05T22:58:36Z</dcterms:modified>
</cp:coreProperties>
</file>