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3"/>
  </p:notesMasterIdLst>
  <p:handoutMasterIdLst>
    <p:handoutMasterId r:id="rId34"/>
  </p:handoutMasterIdLst>
  <p:sldIdLst>
    <p:sldId id="469" r:id="rId2"/>
    <p:sldId id="1032" r:id="rId3"/>
    <p:sldId id="1010" r:id="rId4"/>
    <p:sldId id="1033" r:id="rId5"/>
    <p:sldId id="1011" r:id="rId6"/>
    <p:sldId id="1012" r:id="rId7"/>
    <p:sldId id="1013" r:id="rId8"/>
    <p:sldId id="1014" r:id="rId9"/>
    <p:sldId id="1034" r:id="rId10"/>
    <p:sldId id="1035" r:id="rId11"/>
    <p:sldId id="1037" r:id="rId12"/>
    <p:sldId id="1038" r:id="rId13"/>
    <p:sldId id="1036" r:id="rId14"/>
    <p:sldId id="1039" r:id="rId15"/>
    <p:sldId id="1040" r:id="rId16"/>
    <p:sldId id="1041" r:id="rId17"/>
    <p:sldId id="986" r:id="rId18"/>
    <p:sldId id="987" r:id="rId19"/>
    <p:sldId id="1015" r:id="rId20"/>
    <p:sldId id="1016" r:id="rId21"/>
    <p:sldId id="1017" r:id="rId22"/>
    <p:sldId id="1018" r:id="rId23"/>
    <p:sldId id="1019" r:id="rId24"/>
    <p:sldId id="1020" r:id="rId25"/>
    <p:sldId id="1021" r:id="rId26"/>
    <p:sldId id="1022" r:id="rId27"/>
    <p:sldId id="970" r:id="rId28"/>
    <p:sldId id="1023" r:id="rId29"/>
    <p:sldId id="1024" r:id="rId30"/>
    <p:sldId id="1025" r:id="rId31"/>
    <p:sldId id="1026" r:id="rId3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8" d="100"/>
          <a:sy n="78" d="100"/>
        </p:scale>
        <p:origin x="62" y="10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2018/1/13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2018/1/13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13228328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33071089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4457937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30119411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34198197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32501488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6422553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270801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18</a:t>
            </a:fld>
            <a:endParaRPr lang="en-US" altLang="zh-CN" dirty="0" smtClean="0">
              <a:solidFill>
                <a:prstClr val="black"/>
              </a:solidFill>
            </a:endParaRPr>
          </a:p>
        </p:txBody>
      </p:sp>
    </p:spTree>
    <p:extLst>
      <p:ext uri="{BB962C8B-B14F-4D97-AF65-F5344CB8AC3E}">
        <p14:creationId xmlns:p14="http://schemas.microsoft.com/office/powerpoint/2010/main" val="8443986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19</a:t>
            </a:fld>
            <a:endParaRPr lang="en-US" altLang="zh-CN" dirty="0" smtClean="0">
              <a:solidFill>
                <a:prstClr val="black"/>
              </a:solidFill>
            </a:endParaRPr>
          </a:p>
        </p:txBody>
      </p:sp>
    </p:spTree>
    <p:extLst>
      <p:ext uri="{BB962C8B-B14F-4D97-AF65-F5344CB8AC3E}">
        <p14:creationId xmlns:p14="http://schemas.microsoft.com/office/powerpoint/2010/main" val="1212851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24967622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20</a:t>
            </a:fld>
            <a:endParaRPr lang="en-US" altLang="zh-CN" dirty="0" smtClean="0">
              <a:solidFill>
                <a:prstClr val="black"/>
              </a:solidFill>
            </a:endParaRPr>
          </a:p>
        </p:txBody>
      </p:sp>
    </p:spTree>
    <p:extLst>
      <p:ext uri="{BB962C8B-B14F-4D97-AF65-F5344CB8AC3E}">
        <p14:creationId xmlns:p14="http://schemas.microsoft.com/office/powerpoint/2010/main" val="15569521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21</a:t>
            </a:fld>
            <a:endParaRPr lang="en-US" altLang="zh-CN" dirty="0" smtClean="0">
              <a:solidFill>
                <a:prstClr val="black"/>
              </a:solidFill>
            </a:endParaRPr>
          </a:p>
        </p:txBody>
      </p:sp>
    </p:spTree>
    <p:extLst>
      <p:ext uri="{BB962C8B-B14F-4D97-AF65-F5344CB8AC3E}">
        <p14:creationId xmlns:p14="http://schemas.microsoft.com/office/powerpoint/2010/main" val="9080833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22</a:t>
            </a:fld>
            <a:endParaRPr lang="en-US" altLang="zh-CN" dirty="0" smtClean="0">
              <a:solidFill>
                <a:prstClr val="black"/>
              </a:solidFill>
            </a:endParaRPr>
          </a:p>
        </p:txBody>
      </p:sp>
    </p:spTree>
    <p:extLst>
      <p:ext uri="{BB962C8B-B14F-4D97-AF65-F5344CB8AC3E}">
        <p14:creationId xmlns:p14="http://schemas.microsoft.com/office/powerpoint/2010/main" val="33538266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23</a:t>
            </a:fld>
            <a:endParaRPr lang="en-US" altLang="zh-CN" dirty="0" smtClean="0">
              <a:solidFill>
                <a:prstClr val="black"/>
              </a:solidFill>
            </a:endParaRPr>
          </a:p>
        </p:txBody>
      </p:sp>
    </p:spTree>
    <p:extLst>
      <p:ext uri="{BB962C8B-B14F-4D97-AF65-F5344CB8AC3E}">
        <p14:creationId xmlns:p14="http://schemas.microsoft.com/office/powerpoint/2010/main" val="22449885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24</a:t>
            </a:fld>
            <a:endParaRPr lang="en-US" altLang="zh-CN" dirty="0" smtClean="0">
              <a:solidFill>
                <a:prstClr val="black"/>
              </a:solidFill>
            </a:endParaRPr>
          </a:p>
        </p:txBody>
      </p:sp>
    </p:spTree>
    <p:extLst>
      <p:ext uri="{BB962C8B-B14F-4D97-AF65-F5344CB8AC3E}">
        <p14:creationId xmlns:p14="http://schemas.microsoft.com/office/powerpoint/2010/main" val="17323166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25</a:t>
            </a:fld>
            <a:endParaRPr lang="en-US" altLang="zh-CN" dirty="0" smtClean="0">
              <a:solidFill>
                <a:prstClr val="black"/>
              </a:solidFill>
            </a:endParaRPr>
          </a:p>
        </p:txBody>
      </p:sp>
    </p:spTree>
    <p:extLst>
      <p:ext uri="{BB962C8B-B14F-4D97-AF65-F5344CB8AC3E}">
        <p14:creationId xmlns:p14="http://schemas.microsoft.com/office/powerpoint/2010/main" val="9374537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26</a:t>
            </a:fld>
            <a:endParaRPr lang="en-US" altLang="zh-CN" dirty="0" smtClean="0">
              <a:solidFill>
                <a:prstClr val="black"/>
              </a:solidFill>
            </a:endParaRPr>
          </a:p>
        </p:txBody>
      </p:sp>
    </p:spTree>
    <p:extLst>
      <p:ext uri="{BB962C8B-B14F-4D97-AF65-F5344CB8AC3E}">
        <p14:creationId xmlns:p14="http://schemas.microsoft.com/office/powerpoint/2010/main" val="37883408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27</a:t>
            </a:fld>
            <a:endParaRPr lang="en-US" altLang="zh-CN" dirty="0" smtClean="0">
              <a:solidFill>
                <a:prstClr val="black"/>
              </a:solidFill>
            </a:endParaRPr>
          </a:p>
        </p:txBody>
      </p:sp>
    </p:spTree>
    <p:extLst>
      <p:ext uri="{BB962C8B-B14F-4D97-AF65-F5344CB8AC3E}">
        <p14:creationId xmlns:p14="http://schemas.microsoft.com/office/powerpoint/2010/main" val="22886975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28</a:t>
            </a:fld>
            <a:endParaRPr lang="en-US" altLang="zh-CN" dirty="0" smtClean="0">
              <a:solidFill>
                <a:prstClr val="black"/>
              </a:solidFill>
            </a:endParaRPr>
          </a:p>
        </p:txBody>
      </p:sp>
    </p:spTree>
    <p:extLst>
      <p:ext uri="{BB962C8B-B14F-4D97-AF65-F5344CB8AC3E}">
        <p14:creationId xmlns:p14="http://schemas.microsoft.com/office/powerpoint/2010/main" val="34801176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29</a:t>
            </a:fld>
            <a:endParaRPr lang="en-US" altLang="zh-CN" dirty="0" smtClean="0">
              <a:solidFill>
                <a:prstClr val="black"/>
              </a:solidFill>
            </a:endParaRPr>
          </a:p>
        </p:txBody>
      </p:sp>
    </p:spTree>
    <p:extLst>
      <p:ext uri="{BB962C8B-B14F-4D97-AF65-F5344CB8AC3E}">
        <p14:creationId xmlns:p14="http://schemas.microsoft.com/office/powerpoint/2010/main" val="2765083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356972175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30</a:t>
            </a:fld>
            <a:endParaRPr lang="en-US" altLang="zh-CN" dirty="0" smtClean="0">
              <a:solidFill>
                <a:prstClr val="black"/>
              </a:solidFill>
            </a:endParaRPr>
          </a:p>
        </p:txBody>
      </p:sp>
    </p:spTree>
    <p:extLst>
      <p:ext uri="{BB962C8B-B14F-4D97-AF65-F5344CB8AC3E}">
        <p14:creationId xmlns:p14="http://schemas.microsoft.com/office/powerpoint/2010/main" val="127457737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31</a:t>
            </a:fld>
            <a:endParaRPr lang="en-US" altLang="zh-CN" dirty="0" smtClean="0">
              <a:solidFill>
                <a:prstClr val="black"/>
              </a:solidFill>
            </a:endParaRPr>
          </a:p>
        </p:txBody>
      </p:sp>
    </p:spTree>
    <p:extLst>
      <p:ext uri="{BB962C8B-B14F-4D97-AF65-F5344CB8AC3E}">
        <p14:creationId xmlns:p14="http://schemas.microsoft.com/office/powerpoint/2010/main" val="3929585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1300933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7277606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40820852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4565624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35493502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3740779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66587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22559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12764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60781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171267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2018/1/13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88765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2018/1/13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1898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2018/1/13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02464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2018/1/13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622609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2018/1/13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34085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2018/1/13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290815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2018/1/13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258493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 </a:t>
            </a:r>
            <a:r>
              <a:rPr lang="en-US" altLang="zh-CN" sz="3400" b="1" spc="100" dirty="0">
                <a:ea typeface="黑体" panose="02010609060101010101" pitchFamily="49" charset="-122"/>
              </a:rPr>
              <a:t>Matthew 13:47-50】</a:t>
            </a:r>
          </a:p>
          <a:p>
            <a:pPr algn="l">
              <a:lnSpc>
                <a:spcPct val="100000"/>
              </a:lnSpc>
            </a:pPr>
            <a:r>
              <a:rPr lang="en-US" altLang="zh-CN" sz="3400" b="1" spc="100" dirty="0">
                <a:ea typeface="黑体" panose="02010609060101010101" pitchFamily="49" charset="-122"/>
              </a:rPr>
              <a:t>47 “</a:t>
            </a:r>
            <a:r>
              <a:rPr lang="zh-CN" altLang="en-US" sz="3400" b="1" spc="100" dirty="0">
                <a:ea typeface="黑体" panose="02010609060101010101" pitchFamily="49" charset="-122"/>
              </a:rPr>
              <a:t>天国又好像网撒在海里，聚拢各样水族。</a:t>
            </a:r>
          </a:p>
          <a:p>
            <a:pPr algn="l">
              <a:lnSpc>
                <a:spcPct val="100000"/>
              </a:lnSpc>
            </a:pPr>
            <a:r>
              <a:rPr lang="en-US" altLang="zh-CN" sz="3400" b="1" spc="100" dirty="0">
                <a:ea typeface="黑体" panose="02010609060101010101" pitchFamily="49" charset="-122"/>
              </a:rPr>
              <a:t>Once again, the kingdom of heaven is like a net that was let down into the lake and caught all kinds of fish.</a:t>
            </a:r>
          </a:p>
          <a:p>
            <a:pPr algn="l">
              <a:lnSpc>
                <a:spcPct val="100000"/>
              </a:lnSpc>
            </a:pPr>
            <a:r>
              <a:rPr lang="en-US" altLang="zh-CN" sz="3400" b="1" spc="100" dirty="0">
                <a:ea typeface="黑体" panose="02010609060101010101" pitchFamily="49" charset="-122"/>
              </a:rPr>
              <a:t>48 </a:t>
            </a:r>
            <a:r>
              <a:rPr lang="zh-CN" altLang="en-US" sz="3400" b="1" spc="100" dirty="0">
                <a:ea typeface="黑体" panose="02010609060101010101" pitchFamily="49" charset="-122"/>
              </a:rPr>
              <a:t>网既满了，人就拉上岸来；坐下，拣好的收在器具里，将不好的丢弃了。</a:t>
            </a:r>
          </a:p>
          <a:p>
            <a:pPr algn="l">
              <a:lnSpc>
                <a:spcPct val="100000"/>
              </a:lnSpc>
            </a:pPr>
            <a:r>
              <a:rPr lang="en-US" altLang="zh-CN" sz="3400" b="1" spc="100" dirty="0">
                <a:ea typeface="黑体" panose="02010609060101010101" pitchFamily="49" charset="-122"/>
              </a:rPr>
              <a:t>When it was full, the fishermen pulled it up on the shore. Then they sat down and collected the good fish in baskets, but threw the bad away</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17:26-30】</a:t>
            </a:r>
          </a:p>
          <a:p>
            <a:pPr algn="l">
              <a:lnSpc>
                <a:spcPct val="100000"/>
              </a:lnSpc>
            </a:pPr>
            <a:r>
              <a:rPr lang="en-US" altLang="zh-CN" sz="3400" b="1" spc="100" dirty="0" smtClean="0">
                <a:ea typeface="黑体" panose="02010609060101010101" pitchFamily="49" charset="-122"/>
              </a:rPr>
              <a:t>30 </a:t>
            </a:r>
            <a:r>
              <a:rPr lang="zh-CN" altLang="en-US" sz="3400" b="1" spc="100" dirty="0">
                <a:ea typeface="黑体" panose="02010609060101010101" pitchFamily="49" charset="-122"/>
              </a:rPr>
              <a:t>人子显现的日子也要这样。</a:t>
            </a:r>
          </a:p>
          <a:p>
            <a:pPr algn="l">
              <a:lnSpc>
                <a:spcPct val="100000"/>
              </a:lnSpc>
            </a:pPr>
            <a:r>
              <a:rPr lang="en-US" altLang="zh-CN" sz="3400" b="1" spc="100" dirty="0">
                <a:ea typeface="黑体" panose="02010609060101010101" pitchFamily="49" charset="-122"/>
              </a:rPr>
              <a:t>It will be just like this on the day the Son of Man is revealed.</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6683715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 </a:t>
            </a:r>
            <a:r>
              <a:rPr lang="en-US" altLang="zh-CN" sz="3400" b="1" spc="100" dirty="0">
                <a:ea typeface="黑体" panose="02010609060101010101" pitchFamily="49" charset="-122"/>
              </a:rPr>
              <a:t>Matthew 13:47-50】</a:t>
            </a:r>
          </a:p>
          <a:p>
            <a:pPr algn="l">
              <a:lnSpc>
                <a:spcPct val="100000"/>
              </a:lnSpc>
            </a:pPr>
            <a:r>
              <a:rPr lang="en-US" altLang="zh-CN" sz="3400" b="1" spc="100" dirty="0">
                <a:ea typeface="黑体" panose="02010609060101010101" pitchFamily="49" charset="-122"/>
              </a:rPr>
              <a:t>47 “</a:t>
            </a:r>
            <a:r>
              <a:rPr lang="zh-CN" altLang="en-US" sz="3400" b="1" spc="100" dirty="0">
                <a:ea typeface="黑体" panose="02010609060101010101" pitchFamily="49" charset="-122"/>
              </a:rPr>
              <a:t>天国又好像网撒在海里，聚拢各样水族。</a:t>
            </a:r>
          </a:p>
          <a:p>
            <a:pPr algn="l">
              <a:lnSpc>
                <a:spcPct val="100000"/>
              </a:lnSpc>
            </a:pPr>
            <a:r>
              <a:rPr lang="en-US" altLang="zh-CN" sz="3400" b="1" spc="100" dirty="0">
                <a:ea typeface="黑体" panose="02010609060101010101" pitchFamily="49" charset="-122"/>
              </a:rPr>
              <a:t>Once again, the kingdom of heaven is like a net that was let down into the lake and caught all kinds of fish.</a:t>
            </a:r>
          </a:p>
          <a:p>
            <a:pPr algn="l">
              <a:lnSpc>
                <a:spcPct val="100000"/>
              </a:lnSpc>
            </a:pPr>
            <a:r>
              <a:rPr lang="en-US" altLang="zh-CN" sz="3400" b="1" spc="100" dirty="0">
                <a:ea typeface="黑体" panose="02010609060101010101" pitchFamily="49" charset="-122"/>
              </a:rPr>
              <a:t>48 </a:t>
            </a:r>
            <a:r>
              <a:rPr lang="zh-CN" altLang="en-US" sz="3400" b="1" spc="100" dirty="0">
                <a:ea typeface="黑体" panose="02010609060101010101" pitchFamily="49" charset="-122"/>
              </a:rPr>
              <a:t>网既满了，人就拉上岸来；坐下，拣好的收在器具里，将不好的丢弃了。</a:t>
            </a:r>
          </a:p>
          <a:p>
            <a:pPr algn="l">
              <a:lnSpc>
                <a:spcPct val="100000"/>
              </a:lnSpc>
            </a:pPr>
            <a:r>
              <a:rPr lang="en-US" altLang="zh-CN" sz="3400" b="1" spc="100" dirty="0">
                <a:ea typeface="黑体" panose="02010609060101010101" pitchFamily="49" charset="-122"/>
              </a:rPr>
              <a:t>When it was full, the fishermen pulled it up on the shore. Then they sat down and collected the good fish in baskets, but threw the bad away</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5357415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 </a:t>
            </a:r>
            <a:r>
              <a:rPr lang="en-US" altLang="zh-CN" sz="3400" b="1" spc="100" dirty="0">
                <a:ea typeface="黑体" panose="02010609060101010101" pitchFamily="49" charset="-122"/>
              </a:rPr>
              <a:t>Matthew 13:47-50】</a:t>
            </a:r>
          </a:p>
          <a:p>
            <a:pPr algn="l">
              <a:lnSpc>
                <a:spcPct val="100000"/>
              </a:lnSpc>
            </a:pPr>
            <a:r>
              <a:rPr lang="en-US" altLang="zh-CN" sz="3400" b="1" spc="100" dirty="0" smtClean="0">
                <a:ea typeface="黑体" panose="02010609060101010101" pitchFamily="49" charset="-122"/>
              </a:rPr>
              <a:t>49 </a:t>
            </a:r>
            <a:r>
              <a:rPr lang="zh-CN" altLang="en-US" sz="3400" b="1" spc="100" dirty="0">
                <a:ea typeface="黑体" panose="02010609060101010101" pitchFamily="49" charset="-122"/>
              </a:rPr>
              <a:t>世界的末了也要这样。天使要出来，从义人中把恶人分别出来，</a:t>
            </a:r>
          </a:p>
          <a:p>
            <a:pPr algn="l">
              <a:lnSpc>
                <a:spcPct val="100000"/>
              </a:lnSpc>
            </a:pPr>
            <a:r>
              <a:rPr lang="en-US" altLang="zh-CN" sz="3400" b="1" spc="100" dirty="0">
                <a:ea typeface="黑体" panose="02010609060101010101" pitchFamily="49" charset="-122"/>
              </a:rPr>
              <a:t>This is how it will be at the end of the age. The angels will come and separate the wicked from the righteous</a:t>
            </a:r>
          </a:p>
          <a:p>
            <a:pPr algn="l">
              <a:lnSpc>
                <a:spcPct val="100000"/>
              </a:lnSpc>
            </a:pPr>
            <a:r>
              <a:rPr lang="en-US" altLang="zh-CN" sz="3400" b="1" spc="100" dirty="0">
                <a:ea typeface="黑体" panose="02010609060101010101" pitchFamily="49" charset="-122"/>
              </a:rPr>
              <a:t>50 </a:t>
            </a:r>
            <a:r>
              <a:rPr lang="zh-CN" altLang="en-US" sz="3400" b="1" spc="100" dirty="0">
                <a:ea typeface="黑体" panose="02010609060101010101" pitchFamily="49" charset="-122"/>
              </a:rPr>
              <a:t>丢在火炉里，在那里必要哀哭切齿了。”</a:t>
            </a:r>
          </a:p>
          <a:p>
            <a:pPr algn="l">
              <a:lnSpc>
                <a:spcPct val="100000"/>
              </a:lnSpc>
            </a:pPr>
            <a:r>
              <a:rPr lang="en-US" altLang="zh-CN" sz="3400" b="1" spc="100" dirty="0">
                <a:ea typeface="黑体" panose="02010609060101010101" pitchFamily="49" charset="-122"/>
              </a:rPr>
              <a:t>and throw them into the fiery furnace, where there will be weeping and gnashing of teeth.</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9903373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13:39b-43】</a:t>
            </a:r>
          </a:p>
          <a:p>
            <a:pPr algn="l">
              <a:lnSpc>
                <a:spcPct val="100000"/>
              </a:lnSpc>
            </a:pPr>
            <a:r>
              <a:rPr lang="en-US" altLang="zh-CN" sz="3400" b="1" spc="100" dirty="0">
                <a:ea typeface="黑体" panose="02010609060101010101" pitchFamily="49" charset="-122"/>
              </a:rPr>
              <a:t>39b ……</a:t>
            </a:r>
            <a:r>
              <a:rPr lang="zh-CN" altLang="en-US" sz="3400" b="1" spc="100" dirty="0">
                <a:ea typeface="黑体" panose="02010609060101010101" pitchFamily="49" charset="-122"/>
              </a:rPr>
              <a:t>收割的时候就是世界的末了，收割的人就是天使。</a:t>
            </a:r>
          </a:p>
          <a:p>
            <a:pPr algn="l">
              <a:lnSpc>
                <a:spcPct val="100000"/>
              </a:lnSpc>
            </a:pPr>
            <a:r>
              <a:rPr lang="en-US" altLang="zh-CN" sz="3400" b="1" spc="100" dirty="0">
                <a:ea typeface="黑体" panose="02010609060101010101" pitchFamily="49" charset="-122"/>
              </a:rPr>
              <a:t>….The harvest is the end of the age, and the harvesters are angels.</a:t>
            </a:r>
          </a:p>
          <a:p>
            <a:pPr algn="l">
              <a:lnSpc>
                <a:spcPct val="100000"/>
              </a:lnSpc>
            </a:pPr>
            <a:r>
              <a:rPr lang="en-US" altLang="zh-CN" sz="3400" b="1" spc="100" dirty="0">
                <a:ea typeface="黑体" panose="02010609060101010101" pitchFamily="49" charset="-122"/>
              </a:rPr>
              <a:t>40 </a:t>
            </a:r>
            <a:r>
              <a:rPr lang="zh-CN" altLang="en-US" sz="3400" b="1" spc="100" dirty="0">
                <a:ea typeface="黑体" panose="02010609060101010101" pitchFamily="49" charset="-122"/>
              </a:rPr>
              <a:t>将稗子薅出来用火焚烧，世界的末了也要如此。</a:t>
            </a:r>
          </a:p>
          <a:p>
            <a:pPr algn="l">
              <a:lnSpc>
                <a:spcPct val="100000"/>
              </a:lnSpc>
            </a:pPr>
            <a:r>
              <a:rPr lang="en-US" altLang="zh-CN" sz="3400" b="1" spc="100" dirty="0">
                <a:ea typeface="黑体" panose="02010609060101010101" pitchFamily="49" charset="-122"/>
              </a:rPr>
              <a:t>As the weeds are pulled up and burned in the fire, so it will be at the end of the age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8888401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13:39b-43】</a:t>
            </a:r>
          </a:p>
          <a:p>
            <a:pPr algn="l">
              <a:lnSpc>
                <a:spcPct val="100000"/>
              </a:lnSpc>
            </a:pPr>
            <a:r>
              <a:rPr lang="en-US" altLang="zh-CN" sz="3400" b="1" spc="100" dirty="0" smtClean="0">
                <a:ea typeface="黑体" panose="02010609060101010101" pitchFamily="49" charset="-122"/>
              </a:rPr>
              <a:t>41 </a:t>
            </a:r>
            <a:r>
              <a:rPr lang="zh-CN" altLang="en-US" sz="3400" b="1" spc="100" dirty="0">
                <a:ea typeface="黑体" panose="02010609060101010101" pitchFamily="49" charset="-122"/>
              </a:rPr>
              <a:t>人子要差遣使者，把一切叫人跌倒的和作恶的，从他国里挑出来，</a:t>
            </a:r>
          </a:p>
          <a:p>
            <a:pPr algn="l">
              <a:lnSpc>
                <a:spcPct val="100000"/>
              </a:lnSpc>
            </a:pPr>
            <a:r>
              <a:rPr lang="en-US" altLang="zh-CN" sz="3400" b="1" spc="100" dirty="0">
                <a:ea typeface="黑体" panose="02010609060101010101" pitchFamily="49" charset="-122"/>
              </a:rPr>
              <a:t>The Son of Man will send out his angels, and they will weed out of his kingdom everything that causes sin and all who do evil.</a:t>
            </a:r>
          </a:p>
          <a:p>
            <a:pPr algn="l">
              <a:lnSpc>
                <a:spcPct val="100000"/>
              </a:lnSpc>
            </a:pPr>
            <a:r>
              <a:rPr lang="en-US" altLang="zh-CN" sz="3400" b="1" spc="100" dirty="0">
                <a:ea typeface="黑体" panose="02010609060101010101" pitchFamily="49" charset="-122"/>
              </a:rPr>
              <a:t>42 </a:t>
            </a:r>
            <a:r>
              <a:rPr lang="zh-CN" altLang="en-US" sz="3400" b="1" spc="100" dirty="0">
                <a:ea typeface="黑体" panose="02010609060101010101" pitchFamily="49" charset="-122"/>
              </a:rPr>
              <a:t>丢在火炉里，在那里必要哀哭切齿了。</a:t>
            </a:r>
          </a:p>
          <a:p>
            <a:pPr algn="l">
              <a:lnSpc>
                <a:spcPct val="100000"/>
              </a:lnSpc>
            </a:pPr>
            <a:r>
              <a:rPr lang="en-US" altLang="zh-CN" sz="3400" b="1" spc="100" dirty="0">
                <a:ea typeface="黑体" panose="02010609060101010101" pitchFamily="49" charset="-122"/>
              </a:rPr>
              <a:t>They will throw them into the fiery furnace, where there will be weeping and gnashing of teeth</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628658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13:39b-43】</a:t>
            </a:r>
          </a:p>
          <a:p>
            <a:pPr algn="l">
              <a:lnSpc>
                <a:spcPct val="100000"/>
              </a:lnSpc>
            </a:pPr>
            <a:r>
              <a:rPr lang="en-US" altLang="zh-CN" sz="3400" b="1" spc="100" dirty="0" smtClean="0">
                <a:ea typeface="黑体" panose="02010609060101010101" pitchFamily="49" charset="-122"/>
              </a:rPr>
              <a:t>43 </a:t>
            </a:r>
            <a:r>
              <a:rPr lang="zh-CN" altLang="en-US" sz="3400" b="1" spc="100" dirty="0">
                <a:ea typeface="黑体" panose="02010609060101010101" pitchFamily="49" charset="-122"/>
              </a:rPr>
              <a:t>那时，义人在他们父的国里，要发出光来，像太阳一样。有耳可听的，就应当听。” </a:t>
            </a:r>
          </a:p>
          <a:p>
            <a:pPr algn="l">
              <a:lnSpc>
                <a:spcPct val="100000"/>
              </a:lnSpc>
            </a:pPr>
            <a:r>
              <a:rPr lang="en-US" altLang="zh-CN" sz="3400" b="1" spc="100" dirty="0">
                <a:ea typeface="黑体" panose="02010609060101010101" pitchFamily="49" charset="-122"/>
              </a:rPr>
              <a:t>Then the righteous will shine like the sun in the kingdom of their Father. He who has ears, let him hear.</a:t>
            </a:r>
          </a:p>
        </p:txBody>
      </p:sp>
    </p:spTree>
    <p:extLst>
      <p:ext uri="{BB962C8B-B14F-4D97-AF65-F5344CB8AC3E}">
        <p14:creationId xmlns:p14="http://schemas.microsoft.com/office/powerpoint/2010/main" val="12266037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 </a:t>
            </a:r>
            <a:r>
              <a:rPr lang="en-US" altLang="zh-CN" sz="3400" b="1" spc="100" dirty="0">
                <a:ea typeface="黑体" panose="02010609060101010101" pitchFamily="49" charset="-122"/>
              </a:rPr>
              <a:t>Matthew 13:49-50】</a:t>
            </a:r>
          </a:p>
          <a:p>
            <a:pPr algn="l">
              <a:lnSpc>
                <a:spcPct val="100000"/>
              </a:lnSpc>
            </a:pPr>
            <a:r>
              <a:rPr lang="en-US" altLang="zh-CN" sz="3400" b="1" spc="100" dirty="0">
                <a:ea typeface="黑体" panose="02010609060101010101" pitchFamily="49" charset="-122"/>
              </a:rPr>
              <a:t>49 </a:t>
            </a:r>
            <a:r>
              <a:rPr lang="zh-CN" altLang="en-US" sz="3400" b="1" spc="100" dirty="0">
                <a:ea typeface="黑体" panose="02010609060101010101" pitchFamily="49" charset="-122"/>
              </a:rPr>
              <a:t>世界的末了也要这样。天使要出来，从义人中把恶人分别出来，</a:t>
            </a:r>
          </a:p>
          <a:p>
            <a:pPr algn="l">
              <a:lnSpc>
                <a:spcPct val="100000"/>
              </a:lnSpc>
            </a:pPr>
            <a:r>
              <a:rPr lang="en-US" altLang="zh-CN" sz="3400" b="1" spc="100" dirty="0">
                <a:ea typeface="黑体" panose="02010609060101010101" pitchFamily="49" charset="-122"/>
              </a:rPr>
              <a:t>This is how it will be at the end of the age. The angels will come and separate the wicked from the righteous</a:t>
            </a:r>
          </a:p>
          <a:p>
            <a:pPr algn="l">
              <a:lnSpc>
                <a:spcPct val="100000"/>
              </a:lnSpc>
            </a:pPr>
            <a:r>
              <a:rPr lang="en-US" altLang="zh-CN" sz="3400" b="1" spc="100" dirty="0">
                <a:ea typeface="黑体" panose="02010609060101010101" pitchFamily="49" charset="-122"/>
              </a:rPr>
              <a:t>50 </a:t>
            </a:r>
            <a:r>
              <a:rPr lang="zh-CN" altLang="en-US" sz="3400" b="1" spc="100" dirty="0">
                <a:ea typeface="黑体" panose="02010609060101010101" pitchFamily="49" charset="-122"/>
              </a:rPr>
              <a:t>丢在火炉里，在那里必要哀哭切齿了。”</a:t>
            </a:r>
          </a:p>
          <a:p>
            <a:pPr algn="l">
              <a:lnSpc>
                <a:spcPct val="100000"/>
              </a:lnSpc>
            </a:pPr>
            <a:r>
              <a:rPr lang="en-US" altLang="zh-CN" sz="3400" b="1" spc="100" dirty="0">
                <a:ea typeface="黑体" panose="02010609060101010101" pitchFamily="49" charset="-122"/>
              </a:rPr>
              <a:t>and throw them into the fiery furnace, where there will be weeping and gnashing of teeth.</a:t>
            </a:r>
          </a:p>
        </p:txBody>
      </p:sp>
    </p:spTree>
    <p:extLst>
      <p:ext uri="{BB962C8B-B14F-4D97-AF65-F5344CB8AC3E}">
        <p14:creationId xmlns:p14="http://schemas.microsoft.com/office/powerpoint/2010/main" val="1841605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a:t>
            </a:r>
            <a:r>
              <a:rPr lang="en-US" altLang="zh-CN" sz="3400" b="1" spc="100" dirty="0">
                <a:ea typeface="黑体" panose="02010609060101010101" pitchFamily="49" charset="-122"/>
              </a:rPr>
              <a:t>Mark 9:48</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在</a:t>
            </a:r>
            <a:r>
              <a:rPr lang="zh-CN" altLang="en-US" sz="3400" b="1" spc="100" dirty="0">
                <a:ea typeface="黑体" panose="02010609060101010101" pitchFamily="49" charset="-122"/>
              </a:rPr>
              <a:t>那里，虫是不死的，火是不灭的。</a:t>
            </a:r>
          </a:p>
          <a:p>
            <a:pPr algn="l">
              <a:lnSpc>
                <a:spcPct val="100000"/>
              </a:lnSpc>
            </a:pPr>
            <a:r>
              <a:rPr lang="en-US" altLang="zh-CN" sz="3400" b="1" spc="100" dirty="0">
                <a:ea typeface="黑体" panose="02010609060101010101" pitchFamily="49" charset="-122"/>
              </a:rPr>
              <a:t>where " 'their worm does not die, and the fire is not quenched.'</a:t>
            </a:r>
          </a:p>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22:13】</a:t>
            </a:r>
          </a:p>
          <a:p>
            <a:pPr algn="l">
              <a:lnSpc>
                <a:spcPct val="100000"/>
              </a:lnSpc>
            </a:pPr>
            <a:r>
              <a:rPr lang="zh-CN" altLang="en-US" sz="3400" b="1" spc="100" dirty="0">
                <a:ea typeface="黑体" panose="02010609060101010101" pitchFamily="49" charset="-122"/>
              </a:rPr>
              <a:t>于是王对使唤的人说：‘捆起他的手脚来，把他丢在外边的黑暗里，在那里必要哀哭切齿了。’</a:t>
            </a:r>
          </a:p>
          <a:p>
            <a:pPr algn="l">
              <a:lnSpc>
                <a:spcPct val="100000"/>
              </a:lnSpc>
            </a:pPr>
            <a:r>
              <a:rPr lang="en-US" altLang="zh-CN" sz="3400" b="1" spc="100" dirty="0">
                <a:ea typeface="黑体" panose="02010609060101010101" pitchFamily="49" charset="-122"/>
              </a:rPr>
              <a:t>Then the king told the attendants, 'Tie him hand and foot, and throw him outside, into the darkness, where there will be weeping and gnashing of teeth.'</a:t>
            </a:r>
          </a:p>
          <a:p>
            <a:pPr algn="l">
              <a:lnSpc>
                <a:spcPct val="100000"/>
              </a:lnSpc>
            </a:pP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7700358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10:28】</a:t>
            </a:r>
          </a:p>
          <a:p>
            <a:pPr algn="l">
              <a:lnSpc>
                <a:spcPct val="100000"/>
              </a:lnSpc>
            </a:pPr>
            <a:r>
              <a:rPr lang="zh-CN" altLang="en-US" sz="3400" b="1" spc="100" dirty="0">
                <a:ea typeface="黑体" panose="02010609060101010101" pitchFamily="49" charset="-122"/>
              </a:rPr>
              <a:t>那杀身体不能杀灵魂的，不要怕他们；惟有能把身体和灵魂都灭在地狱里的，正要怕他。</a:t>
            </a:r>
          </a:p>
          <a:p>
            <a:pPr algn="l">
              <a:lnSpc>
                <a:spcPct val="100000"/>
              </a:lnSpc>
            </a:pPr>
            <a:r>
              <a:rPr lang="en-US" altLang="zh-CN" sz="3400" b="1" spc="100" dirty="0">
                <a:ea typeface="黑体" panose="02010609060101010101" pitchFamily="49" charset="-122"/>
              </a:rPr>
              <a:t>Do not be afraid of those who kill the body but cannot kill the soul. Rather, be afraid of the One who can destroy both soul and body in hell.</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6359514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25:46</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这些</a:t>
            </a:r>
            <a:r>
              <a:rPr lang="zh-CN" altLang="en-US" sz="3400" b="1" spc="100" dirty="0">
                <a:ea typeface="黑体" panose="02010609060101010101" pitchFamily="49" charset="-122"/>
              </a:rPr>
              <a:t>人要往永刑里去，那些义人要往永生里去。”</a:t>
            </a:r>
          </a:p>
          <a:p>
            <a:pPr algn="l">
              <a:lnSpc>
                <a:spcPct val="100000"/>
              </a:lnSpc>
            </a:pPr>
            <a:r>
              <a:rPr lang="en-US" altLang="zh-CN" sz="3400" b="1" spc="100" dirty="0">
                <a:ea typeface="黑体" panose="02010609060101010101" pitchFamily="49" charset="-122"/>
              </a:rPr>
              <a:t>Then they will go away to eternal punishment, but the righteous to eternal life.</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5124938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 </a:t>
            </a:r>
            <a:r>
              <a:rPr lang="en-US" altLang="zh-CN" sz="3400" b="1" spc="100" dirty="0">
                <a:ea typeface="黑体" panose="02010609060101010101" pitchFamily="49" charset="-122"/>
              </a:rPr>
              <a:t>Matthew 13:47-50】</a:t>
            </a:r>
          </a:p>
          <a:p>
            <a:pPr algn="l">
              <a:lnSpc>
                <a:spcPct val="100000"/>
              </a:lnSpc>
            </a:pPr>
            <a:r>
              <a:rPr lang="en-US" altLang="zh-CN" sz="3400" b="1" spc="100" dirty="0" smtClean="0">
                <a:ea typeface="黑体" panose="02010609060101010101" pitchFamily="49" charset="-122"/>
              </a:rPr>
              <a:t>49 </a:t>
            </a:r>
            <a:r>
              <a:rPr lang="zh-CN" altLang="en-US" sz="3400" b="1" spc="100" dirty="0">
                <a:ea typeface="黑体" panose="02010609060101010101" pitchFamily="49" charset="-122"/>
              </a:rPr>
              <a:t>世界的末了也要这样。天使要出来，从义人中把恶人分别出来，</a:t>
            </a:r>
          </a:p>
          <a:p>
            <a:pPr algn="l">
              <a:lnSpc>
                <a:spcPct val="100000"/>
              </a:lnSpc>
            </a:pPr>
            <a:r>
              <a:rPr lang="en-US" altLang="zh-CN" sz="3400" b="1" spc="100" dirty="0">
                <a:ea typeface="黑体" panose="02010609060101010101" pitchFamily="49" charset="-122"/>
              </a:rPr>
              <a:t>This is how it will be at the end of the age. The angels will come and separate the wicked from the righteous</a:t>
            </a:r>
          </a:p>
          <a:p>
            <a:pPr algn="l">
              <a:lnSpc>
                <a:spcPct val="100000"/>
              </a:lnSpc>
            </a:pPr>
            <a:r>
              <a:rPr lang="en-US" altLang="zh-CN" sz="3400" b="1" spc="100" dirty="0">
                <a:ea typeface="黑体" panose="02010609060101010101" pitchFamily="49" charset="-122"/>
              </a:rPr>
              <a:t>50 </a:t>
            </a:r>
            <a:r>
              <a:rPr lang="zh-CN" altLang="en-US" sz="3400" b="1" spc="100" dirty="0">
                <a:ea typeface="黑体" panose="02010609060101010101" pitchFamily="49" charset="-122"/>
              </a:rPr>
              <a:t>丢在火炉里，在那里必要哀哭切齿了。”</a:t>
            </a:r>
          </a:p>
          <a:p>
            <a:pPr algn="l">
              <a:lnSpc>
                <a:spcPct val="100000"/>
              </a:lnSpc>
            </a:pPr>
            <a:r>
              <a:rPr lang="en-US" altLang="zh-CN" sz="3400" b="1" spc="100" dirty="0">
                <a:ea typeface="黑体" panose="02010609060101010101" pitchFamily="49" charset="-122"/>
              </a:rPr>
              <a:t>and throw them into the fiery furnace, where there will be weeping and gnashing of teeth.</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9999751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约翰福音</a:t>
            </a:r>
            <a:r>
              <a:rPr lang="en-US" altLang="zh-CN" sz="3400" b="1" spc="100" dirty="0">
                <a:ea typeface="黑体" panose="02010609060101010101" pitchFamily="49" charset="-122"/>
              </a:rPr>
              <a:t>John 5:22-29】</a:t>
            </a:r>
          </a:p>
          <a:p>
            <a:pPr algn="l">
              <a:lnSpc>
                <a:spcPct val="100000"/>
              </a:lnSpc>
            </a:pPr>
            <a:r>
              <a:rPr lang="en-US" altLang="zh-CN" sz="3400" b="1" spc="100" dirty="0">
                <a:ea typeface="黑体" panose="02010609060101010101" pitchFamily="49" charset="-122"/>
              </a:rPr>
              <a:t>22 </a:t>
            </a:r>
            <a:r>
              <a:rPr lang="zh-CN" altLang="en-US" sz="3400" b="1" spc="100" dirty="0">
                <a:ea typeface="黑体" panose="02010609060101010101" pitchFamily="49" charset="-122"/>
              </a:rPr>
              <a:t>父不审判什么人，乃将审判的事全交与子</a:t>
            </a:r>
            <a:r>
              <a:rPr lang="zh-CN" altLang="en-US" sz="3400" b="1" spc="100" dirty="0" smtClean="0">
                <a:ea typeface="黑体" panose="02010609060101010101" pitchFamily="49" charset="-122"/>
              </a:rPr>
              <a:t>，</a:t>
            </a:r>
            <a:r>
              <a:rPr lang="en-US" altLang="zh-CN" sz="3400" b="1" spc="100" dirty="0" smtClean="0">
                <a:ea typeface="黑体" panose="02010609060101010101" pitchFamily="49" charset="-122"/>
              </a:rPr>
              <a:t>Moreover</a:t>
            </a:r>
            <a:r>
              <a:rPr lang="en-US" altLang="zh-CN" sz="3400" b="1" spc="100" dirty="0">
                <a:ea typeface="黑体" panose="02010609060101010101" pitchFamily="49" charset="-122"/>
              </a:rPr>
              <a:t>, the Father judges no one, but has entrusted all judgment to the Son</a:t>
            </a:r>
            <a:r>
              <a:rPr lang="en-US" altLang="zh-CN" sz="3400" b="1" spc="100" dirty="0" smtClean="0">
                <a:ea typeface="黑体" panose="02010609060101010101" pitchFamily="49" charset="-122"/>
              </a:rPr>
              <a:t>,</a:t>
            </a:r>
          </a:p>
          <a:p>
            <a:pPr algn="l">
              <a:lnSpc>
                <a:spcPct val="100000"/>
              </a:lnSpc>
            </a:pPr>
            <a:endParaRPr lang="en-US" altLang="zh-CN" sz="800" b="1" spc="100" dirty="0">
              <a:ea typeface="黑体" panose="02010609060101010101" pitchFamily="49" charset="-122"/>
            </a:endParaRPr>
          </a:p>
          <a:p>
            <a:pPr algn="l">
              <a:lnSpc>
                <a:spcPct val="100000"/>
              </a:lnSpc>
            </a:pPr>
            <a:r>
              <a:rPr lang="en-US" altLang="zh-CN" sz="3400" b="1" spc="100" dirty="0">
                <a:ea typeface="黑体" panose="02010609060101010101" pitchFamily="49" charset="-122"/>
              </a:rPr>
              <a:t>23 </a:t>
            </a:r>
            <a:r>
              <a:rPr lang="zh-CN" altLang="en-US" sz="3400" b="1" spc="100" dirty="0">
                <a:ea typeface="黑体" panose="02010609060101010101" pitchFamily="49" charset="-122"/>
              </a:rPr>
              <a:t>叫人都尊敬子如同尊敬父一样。不尊敬子的，就是不尊敬差子来的父。</a:t>
            </a:r>
          </a:p>
          <a:p>
            <a:pPr algn="l">
              <a:lnSpc>
                <a:spcPct val="100000"/>
              </a:lnSpc>
            </a:pPr>
            <a:r>
              <a:rPr lang="en-US" altLang="zh-CN" sz="3400" b="1" spc="100" dirty="0">
                <a:ea typeface="黑体" panose="02010609060101010101" pitchFamily="49" charset="-122"/>
              </a:rPr>
              <a:t>that all may honor the Son just as they honor the Father. He who does not honor the Son does not honor the Father, who sent him</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449300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约翰福音</a:t>
            </a:r>
            <a:r>
              <a:rPr lang="en-US" altLang="zh-CN" sz="3400" b="1" spc="100" dirty="0">
                <a:ea typeface="黑体" panose="02010609060101010101" pitchFamily="49" charset="-122"/>
              </a:rPr>
              <a:t>John 5:22-29】</a:t>
            </a:r>
          </a:p>
          <a:p>
            <a:pPr algn="l">
              <a:lnSpc>
                <a:spcPct val="100000"/>
              </a:lnSpc>
            </a:pPr>
            <a:r>
              <a:rPr lang="en-US" altLang="zh-CN" sz="3400" b="1" spc="100" dirty="0" smtClean="0">
                <a:ea typeface="黑体" panose="02010609060101010101" pitchFamily="49" charset="-122"/>
              </a:rPr>
              <a:t>24 </a:t>
            </a:r>
            <a:r>
              <a:rPr lang="zh-CN" altLang="en-US" sz="3400" b="1" spc="100" dirty="0">
                <a:ea typeface="黑体" panose="02010609060101010101" pitchFamily="49" charset="-122"/>
              </a:rPr>
              <a:t>我实实在在地告诉你们：那听我话、又信差我来者的，就有永生，不至于定罪，是已经出死入生了。</a:t>
            </a:r>
          </a:p>
          <a:p>
            <a:pPr algn="l">
              <a:lnSpc>
                <a:spcPct val="100000"/>
              </a:lnSpc>
            </a:pPr>
            <a:r>
              <a:rPr lang="en-US" altLang="zh-CN" sz="3400" b="1" spc="100" dirty="0">
                <a:ea typeface="黑体" panose="02010609060101010101" pitchFamily="49" charset="-122"/>
              </a:rPr>
              <a:t>I tell you the truth, whoever hears my word and believes him who sent me has eternal life and will not be condemned; he has crossed over from death to life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8620555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约翰福音</a:t>
            </a:r>
            <a:r>
              <a:rPr lang="en-US" altLang="zh-CN" sz="3400" b="1" spc="100" dirty="0">
                <a:ea typeface="黑体" panose="02010609060101010101" pitchFamily="49" charset="-122"/>
              </a:rPr>
              <a:t>John 5:22-29】</a:t>
            </a:r>
          </a:p>
          <a:p>
            <a:pPr algn="l">
              <a:lnSpc>
                <a:spcPct val="100000"/>
              </a:lnSpc>
            </a:pPr>
            <a:r>
              <a:rPr lang="en-US" altLang="zh-CN" sz="3400" b="1" spc="100" dirty="0" smtClean="0">
                <a:ea typeface="黑体" panose="02010609060101010101" pitchFamily="49" charset="-122"/>
              </a:rPr>
              <a:t>25 </a:t>
            </a:r>
            <a:r>
              <a:rPr lang="zh-CN" altLang="en-US" sz="3400" b="1" spc="100" dirty="0">
                <a:ea typeface="黑体" panose="02010609060101010101" pitchFamily="49" charset="-122"/>
              </a:rPr>
              <a:t>我实实在在地告诉你们：时候将到，现在就是了，死人要听见　神儿子的声音，听见的人就要活了。</a:t>
            </a:r>
          </a:p>
          <a:p>
            <a:pPr algn="l">
              <a:lnSpc>
                <a:spcPct val="100000"/>
              </a:lnSpc>
            </a:pPr>
            <a:r>
              <a:rPr lang="en-US" altLang="zh-CN" sz="3400" b="1" spc="100" dirty="0">
                <a:ea typeface="黑体" panose="02010609060101010101" pitchFamily="49" charset="-122"/>
              </a:rPr>
              <a:t>I tell you the truth, a time is coming and has now come when the dead will hear the voice of the Son of God and those who hear will live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2294623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约翰福音</a:t>
            </a:r>
            <a:r>
              <a:rPr lang="en-US" altLang="zh-CN" sz="3400" b="1" spc="100" dirty="0">
                <a:ea typeface="黑体" panose="02010609060101010101" pitchFamily="49" charset="-122"/>
              </a:rPr>
              <a:t>John 5:22-29】</a:t>
            </a:r>
          </a:p>
          <a:p>
            <a:pPr algn="l">
              <a:lnSpc>
                <a:spcPct val="100000"/>
              </a:lnSpc>
            </a:pPr>
            <a:r>
              <a:rPr lang="en-US" altLang="zh-CN" sz="3400" b="1" spc="100" dirty="0" smtClean="0">
                <a:ea typeface="黑体" panose="02010609060101010101" pitchFamily="49" charset="-122"/>
              </a:rPr>
              <a:t>26 </a:t>
            </a:r>
            <a:r>
              <a:rPr lang="zh-CN" altLang="en-US" sz="3400" b="1" spc="100" dirty="0">
                <a:ea typeface="黑体" panose="02010609060101010101" pitchFamily="49" charset="-122"/>
              </a:rPr>
              <a:t>因为父怎样在自己有生命，就赐给他儿子也照样在自己有生命；</a:t>
            </a:r>
          </a:p>
          <a:p>
            <a:pPr algn="l">
              <a:lnSpc>
                <a:spcPct val="100000"/>
              </a:lnSpc>
            </a:pPr>
            <a:r>
              <a:rPr lang="en-US" altLang="zh-CN" sz="3400" b="1" spc="100" dirty="0">
                <a:ea typeface="黑体" panose="02010609060101010101" pitchFamily="49" charset="-122"/>
              </a:rPr>
              <a:t>For as the Father has life in himself, so he has granted the Son to have life in himself</a:t>
            </a:r>
            <a:r>
              <a:rPr lang="en-US" altLang="zh-CN" sz="3400" b="1" spc="100" dirty="0" smtClean="0">
                <a:ea typeface="黑体" panose="02010609060101010101" pitchFamily="49" charset="-122"/>
              </a:rPr>
              <a:t>.</a:t>
            </a:r>
          </a:p>
          <a:p>
            <a:pPr algn="l">
              <a:lnSpc>
                <a:spcPct val="100000"/>
              </a:lnSpc>
            </a:pPr>
            <a:endParaRPr lang="en-US" altLang="zh-CN" sz="800" b="1" spc="100" dirty="0">
              <a:ea typeface="黑体" panose="02010609060101010101" pitchFamily="49" charset="-122"/>
            </a:endParaRPr>
          </a:p>
          <a:p>
            <a:pPr algn="l">
              <a:lnSpc>
                <a:spcPct val="100000"/>
              </a:lnSpc>
            </a:pPr>
            <a:r>
              <a:rPr lang="en-US" altLang="zh-CN" sz="3400" b="1" spc="100" dirty="0">
                <a:ea typeface="黑体" panose="02010609060101010101" pitchFamily="49" charset="-122"/>
              </a:rPr>
              <a:t>27 </a:t>
            </a:r>
            <a:r>
              <a:rPr lang="zh-CN" altLang="en-US" sz="3400" b="1" spc="100" dirty="0">
                <a:ea typeface="黑体" panose="02010609060101010101" pitchFamily="49" charset="-122"/>
              </a:rPr>
              <a:t>并且因为他是人子，就赐给他行审判的权柄。</a:t>
            </a:r>
          </a:p>
          <a:p>
            <a:pPr algn="l">
              <a:lnSpc>
                <a:spcPct val="100000"/>
              </a:lnSpc>
            </a:pPr>
            <a:r>
              <a:rPr lang="en-US" altLang="zh-CN" sz="3400" b="1" spc="100" dirty="0">
                <a:ea typeface="黑体" panose="02010609060101010101" pitchFamily="49" charset="-122"/>
              </a:rPr>
              <a:t>And he has given him authority to judge because he is the Son of Man</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6290110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约翰福音</a:t>
            </a:r>
            <a:r>
              <a:rPr lang="en-US" altLang="zh-CN" sz="3400" b="1" spc="100" dirty="0">
                <a:ea typeface="黑体" panose="02010609060101010101" pitchFamily="49" charset="-122"/>
              </a:rPr>
              <a:t>John 5:22-29】</a:t>
            </a:r>
          </a:p>
          <a:p>
            <a:pPr algn="l">
              <a:lnSpc>
                <a:spcPct val="100000"/>
              </a:lnSpc>
            </a:pPr>
            <a:r>
              <a:rPr lang="en-US" altLang="zh-CN" sz="3400" b="1" spc="100" dirty="0" smtClean="0">
                <a:ea typeface="黑体" panose="02010609060101010101" pitchFamily="49" charset="-122"/>
              </a:rPr>
              <a:t>28 </a:t>
            </a:r>
            <a:r>
              <a:rPr lang="zh-CN" altLang="en-US" sz="3400" b="1" spc="100" dirty="0">
                <a:ea typeface="黑体" panose="02010609060101010101" pitchFamily="49" charset="-122"/>
              </a:rPr>
              <a:t>你们不要把这事看作希奇，时候要到，凡在坟墓里的，都要听见他的声音，就出来。</a:t>
            </a:r>
          </a:p>
          <a:p>
            <a:pPr algn="l">
              <a:lnSpc>
                <a:spcPct val="100000"/>
              </a:lnSpc>
            </a:pPr>
            <a:r>
              <a:rPr lang="en-US" altLang="zh-CN" sz="3400" b="1" spc="100" dirty="0">
                <a:ea typeface="黑体" panose="02010609060101010101" pitchFamily="49" charset="-122"/>
              </a:rPr>
              <a:t>Do not be amazed at this, for a time is coming when all who are in their graves will hear his voice</a:t>
            </a:r>
          </a:p>
          <a:p>
            <a:pPr algn="l">
              <a:lnSpc>
                <a:spcPct val="100000"/>
              </a:lnSpc>
            </a:pPr>
            <a:r>
              <a:rPr lang="en-US" altLang="zh-CN" sz="3400" b="1" spc="100" dirty="0">
                <a:ea typeface="黑体" panose="02010609060101010101" pitchFamily="49" charset="-122"/>
              </a:rPr>
              <a:t>29 </a:t>
            </a:r>
            <a:r>
              <a:rPr lang="zh-CN" altLang="en-US" sz="3400" b="1" spc="100" dirty="0">
                <a:ea typeface="黑体" panose="02010609060101010101" pitchFamily="49" charset="-122"/>
              </a:rPr>
              <a:t>行善的复活得生，作恶的复活定罪。</a:t>
            </a:r>
          </a:p>
          <a:p>
            <a:pPr algn="l">
              <a:lnSpc>
                <a:spcPct val="100000"/>
              </a:lnSpc>
            </a:pPr>
            <a:r>
              <a:rPr lang="en-US" altLang="zh-CN" sz="3400" b="1" spc="100" dirty="0">
                <a:ea typeface="黑体" panose="02010609060101010101" pitchFamily="49" charset="-122"/>
              </a:rPr>
              <a:t>and come out--those who have done good will rise to live, and those who have done evil will rise to be condemned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3086588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彼得后书</a:t>
            </a:r>
            <a:r>
              <a:rPr lang="en-US" altLang="zh-CN" sz="3400" b="1" spc="100" dirty="0">
                <a:ea typeface="黑体" panose="02010609060101010101" pitchFamily="49" charset="-122"/>
              </a:rPr>
              <a:t>2 Peter 3:3-13】</a:t>
            </a:r>
          </a:p>
          <a:p>
            <a:pPr algn="l">
              <a:lnSpc>
                <a:spcPct val="100000"/>
              </a:lnSpc>
            </a:pPr>
            <a:r>
              <a:rPr lang="en-US" altLang="zh-CN" sz="3400" b="1" spc="100" dirty="0">
                <a:ea typeface="黑体" panose="02010609060101010101" pitchFamily="49" charset="-122"/>
              </a:rPr>
              <a:t>3 </a:t>
            </a:r>
            <a:r>
              <a:rPr lang="zh-CN" altLang="en-US" sz="3400" b="1" spc="100" dirty="0">
                <a:ea typeface="黑体" panose="02010609060101010101" pitchFamily="49" charset="-122"/>
              </a:rPr>
              <a:t>第一要紧的，该知道在末世必有好讥诮的人，随从自己的私欲出来讥诮说：</a:t>
            </a:r>
          </a:p>
          <a:p>
            <a:pPr algn="l">
              <a:lnSpc>
                <a:spcPct val="100000"/>
              </a:lnSpc>
            </a:pPr>
            <a:r>
              <a:rPr lang="en-US" altLang="zh-CN" sz="3400" b="1" spc="100" dirty="0">
                <a:ea typeface="黑体" panose="02010609060101010101" pitchFamily="49" charset="-122"/>
              </a:rPr>
              <a:t>First of all, you must understand that in the last days scoffers will come, scoffing and following their own evil desires.</a:t>
            </a:r>
          </a:p>
          <a:p>
            <a:pPr algn="l">
              <a:lnSpc>
                <a:spcPct val="100000"/>
              </a:lnSpc>
            </a:pPr>
            <a:r>
              <a:rPr lang="en-US" altLang="zh-CN" sz="3400" b="1" spc="100" dirty="0">
                <a:ea typeface="黑体" panose="02010609060101010101" pitchFamily="49" charset="-122"/>
              </a:rPr>
              <a:t>4 “</a:t>
            </a:r>
            <a:r>
              <a:rPr lang="zh-CN" altLang="en-US" sz="3400" b="1" spc="100" dirty="0">
                <a:ea typeface="黑体" panose="02010609060101010101" pitchFamily="49" charset="-122"/>
              </a:rPr>
              <a:t>主要降临的应许在哪里呢？因为从列祖睡了以来，万物与起初创造的时候仍是一样。” </a:t>
            </a:r>
            <a:r>
              <a:rPr lang="en-US" altLang="zh-CN" sz="3400" b="1" spc="100" dirty="0" smtClean="0">
                <a:ea typeface="黑体" panose="02010609060101010101" pitchFamily="49" charset="-122"/>
              </a:rPr>
              <a:t>They </a:t>
            </a:r>
            <a:r>
              <a:rPr lang="en-US" altLang="zh-CN" sz="3400" b="1" spc="100" dirty="0">
                <a:ea typeface="黑体" panose="02010609060101010101" pitchFamily="49" charset="-122"/>
              </a:rPr>
              <a:t>will say, "Where is this 'coming' he promised? Ever since our fathers died, everything goes on as it has since the beginning of creation</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690529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彼得后书</a:t>
            </a:r>
            <a:r>
              <a:rPr lang="en-US" altLang="zh-CN" sz="3400" b="1" spc="100" dirty="0">
                <a:ea typeface="黑体" panose="02010609060101010101" pitchFamily="49" charset="-122"/>
              </a:rPr>
              <a:t>2 Peter 3:3-13】</a:t>
            </a:r>
          </a:p>
          <a:p>
            <a:pPr algn="l">
              <a:lnSpc>
                <a:spcPct val="100000"/>
              </a:lnSpc>
            </a:pPr>
            <a:r>
              <a:rPr lang="en-US" altLang="zh-CN" sz="3400" b="1" spc="100" dirty="0" smtClean="0">
                <a:ea typeface="黑体" panose="02010609060101010101" pitchFamily="49" charset="-122"/>
              </a:rPr>
              <a:t>5 </a:t>
            </a:r>
            <a:r>
              <a:rPr lang="zh-CN" altLang="en-US" sz="3400" b="1" spc="100" dirty="0">
                <a:ea typeface="黑体" panose="02010609060101010101" pitchFamily="49" charset="-122"/>
              </a:rPr>
              <a:t>他们故意忘记，从太古凭　神的命有了天，并从水而出、藉水而成的地。</a:t>
            </a:r>
          </a:p>
          <a:p>
            <a:pPr algn="l">
              <a:lnSpc>
                <a:spcPct val="100000"/>
              </a:lnSpc>
            </a:pPr>
            <a:r>
              <a:rPr lang="en-US" altLang="zh-CN" sz="3400" b="1" spc="100" dirty="0">
                <a:ea typeface="黑体" panose="02010609060101010101" pitchFamily="49" charset="-122"/>
              </a:rPr>
              <a:t>But they deliberately forget that long ago by God's word the heavens existed and the earth was formed out of water and by water</a:t>
            </a:r>
            <a:r>
              <a:rPr lang="en-US" altLang="zh-CN" sz="3400" b="1" spc="100" dirty="0" smtClean="0">
                <a:ea typeface="黑体" panose="02010609060101010101" pitchFamily="49" charset="-122"/>
              </a:rPr>
              <a:t>.</a:t>
            </a:r>
          </a:p>
          <a:p>
            <a:pPr algn="l">
              <a:lnSpc>
                <a:spcPct val="100000"/>
              </a:lnSpc>
            </a:pPr>
            <a:endParaRPr lang="en-US" altLang="zh-CN" sz="800" b="1" spc="100" dirty="0">
              <a:ea typeface="黑体" panose="02010609060101010101" pitchFamily="49" charset="-122"/>
            </a:endParaRPr>
          </a:p>
          <a:p>
            <a:pPr algn="l">
              <a:lnSpc>
                <a:spcPct val="100000"/>
              </a:lnSpc>
            </a:pPr>
            <a:r>
              <a:rPr lang="en-US" altLang="zh-CN" sz="3400" b="1" spc="100" dirty="0">
                <a:ea typeface="黑体" panose="02010609060101010101" pitchFamily="49" charset="-122"/>
              </a:rPr>
              <a:t>6 </a:t>
            </a:r>
            <a:r>
              <a:rPr lang="zh-CN" altLang="en-US" sz="3400" b="1" spc="100" dirty="0">
                <a:ea typeface="黑体" panose="02010609060101010101" pitchFamily="49" charset="-122"/>
              </a:rPr>
              <a:t>故此，当时的世界被水淹没就消灭了。</a:t>
            </a:r>
          </a:p>
          <a:p>
            <a:pPr algn="l">
              <a:lnSpc>
                <a:spcPct val="100000"/>
              </a:lnSpc>
            </a:pPr>
            <a:r>
              <a:rPr lang="en-US" altLang="zh-CN" sz="3400" b="1" spc="100" dirty="0">
                <a:ea typeface="黑体" panose="02010609060101010101" pitchFamily="49" charset="-122"/>
              </a:rPr>
              <a:t>By these waters also the world of that time was deluged and destroyed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1738982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彼得后书</a:t>
            </a:r>
            <a:r>
              <a:rPr lang="en-US" altLang="zh-CN" sz="3400" b="1" spc="100" dirty="0">
                <a:ea typeface="黑体" panose="02010609060101010101" pitchFamily="49" charset="-122"/>
              </a:rPr>
              <a:t>2 Peter 3:3-13】</a:t>
            </a:r>
          </a:p>
          <a:p>
            <a:pPr algn="l">
              <a:lnSpc>
                <a:spcPct val="100000"/>
              </a:lnSpc>
            </a:pPr>
            <a:r>
              <a:rPr lang="en-US" altLang="zh-CN" sz="3400" b="1" spc="100" dirty="0" smtClean="0">
                <a:ea typeface="黑体" panose="02010609060101010101" pitchFamily="49" charset="-122"/>
              </a:rPr>
              <a:t>7 </a:t>
            </a:r>
            <a:r>
              <a:rPr lang="zh-CN" altLang="en-US" sz="3400" b="1" spc="100" dirty="0">
                <a:ea typeface="黑体" panose="02010609060101010101" pitchFamily="49" charset="-122"/>
              </a:rPr>
              <a:t>但现在的天地还是凭着那命存留，直留到不敬虔之人受审判遭沉沦的日子，用火焚烧</a:t>
            </a:r>
            <a:r>
              <a:rPr lang="zh-CN" altLang="en-US" sz="3400" b="1" spc="100" dirty="0" smtClean="0">
                <a:ea typeface="黑体" panose="02010609060101010101" pitchFamily="49" charset="-122"/>
              </a:rPr>
              <a:t>。</a:t>
            </a:r>
            <a:r>
              <a:rPr lang="en-US" altLang="zh-CN" sz="3400" b="1" spc="100" dirty="0" smtClean="0">
                <a:ea typeface="黑体" panose="02010609060101010101" pitchFamily="49" charset="-122"/>
              </a:rPr>
              <a:t>By </a:t>
            </a:r>
            <a:r>
              <a:rPr lang="en-US" altLang="zh-CN" sz="3400" b="1" spc="100" dirty="0">
                <a:ea typeface="黑体" panose="02010609060101010101" pitchFamily="49" charset="-122"/>
              </a:rPr>
              <a:t>the same word the present heavens and earth are reserved for fire, being kept for the day of judgment and destruction of ungodly men.</a:t>
            </a:r>
          </a:p>
          <a:p>
            <a:pPr algn="l">
              <a:lnSpc>
                <a:spcPct val="100000"/>
              </a:lnSpc>
            </a:pPr>
            <a:r>
              <a:rPr lang="en-US" altLang="zh-CN" sz="3400" b="1" spc="100" dirty="0">
                <a:ea typeface="黑体" panose="02010609060101010101" pitchFamily="49" charset="-122"/>
              </a:rPr>
              <a:t>8 </a:t>
            </a:r>
            <a:r>
              <a:rPr lang="zh-CN" altLang="en-US" sz="3400" b="1" spc="100" dirty="0">
                <a:ea typeface="黑体" panose="02010609060101010101" pitchFamily="49" charset="-122"/>
              </a:rPr>
              <a:t>亲爱的弟兄啊，有一件事你们不可忘记，就是主看一日如千年，千年如一日。</a:t>
            </a:r>
          </a:p>
          <a:p>
            <a:pPr algn="l">
              <a:lnSpc>
                <a:spcPct val="100000"/>
              </a:lnSpc>
            </a:pPr>
            <a:r>
              <a:rPr lang="en-US" altLang="zh-CN" sz="3200" b="1" spc="100" dirty="0">
                <a:ea typeface="黑体" panose="02010609060101010101" pitchFamily="49" charset="-122"/>
              </a:rPr>
              <a:t>But do not forget this one thing, dear friends: With the Lord a day is like a thousand years, and a thousand years are like a day</a:t>
            </a:r>
            <a:r>
              <a:rPr lang="en-US" altLang="zh-CN" sz="32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69325424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彼得后书</a:t>
            </a:r>
            <a:r>
              <a:rPr lang="en-US" altLang="zh-CN" sz="3400" b="1" spc="100" dirty="0">
                <a:ea typeface="黑体" panose="02010609060101010101" pitchFamily="49" charset="-122"/>
              </a:rPr>
              <a:t>2 Peter 3:3-13】</a:t>
            </a:r>
          </a:p>
          <a:p>
            <a:pPr algn="l">
              <a:lnSpc>
                <a:spcPct val="100000"/>
              </a:lnSpc>
            </a:pPr>
            <a:r>
              <a:rPr lang="en-US" altLang="zh-CN" sz="3400" b="1" spc="100" dirty="0" smtClean="0">
                <a:ea typeface="黑体" panose="02010609060101010101" pitchFamily="49" charset="-122"/>
              </a:rPr>
              <a:t>9 </a:t>
            </a:r>
            <a:r>
              <a:rPr lang="zh-CN" altLang="en-US" sz="3400" b="1" spc="100" dirty="0">
                <a:ea typeface="黑体" panose="02010609060101010101" pitchFamily="49" charset="-122"/>
              </a:rPr>
              <a:t>主所应许的尚未成就，有人以为他是耽延，其实不是耽延，乃是宽容你们，不愿有一人沉沦，乃愿人人都悔改。</a:t>
            </a:r>
          </a:p>
          <a:p>
            <a:pPr algn="l">
              <a:lnSpc>
                <a:spcPct val="100000"/>
              </a:lnSpc>
            </a:pPr>
            <a:r>
              <a:rPr lang="en-US" altLang="zh-CN" sz="3400" b="1" spc="100" dirty="0">
                <a:ea typeface="黑体" panose="02010609060101010101" pitchFamily="49" charset="-122"/>
              </a:rPr>
              <a:t>The Lord is not slow in keeping his promise, as some understand slowness. He is patient with you, not wanting anyone to perish, but everyone to come to repentance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98152019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彼得后书</a:t>
            </a:r>
            <a:r>
              <a:rPr lang="en-US" altLang="zh-CN" sz="3400" b="1" spc="100" dirty="0">
                <a:ea typeface="黑体" panose="02010609060101010101" pitchFamily="49" charset="-122"/>
              </a:rPr>
              <a:t>2 Peter 3:3-13】</a:t>
            </a:r>
          </a:p>
          <a:p>
            <a:pPr algn="l">
              <a:lnSpc>
                <a:spcPct val="100000"/>
              </a:lnSpc>
            </a:pPr>
            <a:r>
              <a:rPr lang="en-US" altLang="zh-CN" sz="3400" b="1" spc="100" dirty="0" smtClean="0">
                <a:ea typeface="黑体" panose="02010609060101010101" pitchFamily="49" charset="-122"/>
              </a:rPr>
              <a:t>10 </a:t>
            </a:r>
            <a:r>
              <a:rPr lang="zh-CN" altLang="en-US" sz="3400" b="1" spc="100" dirty="0">
                <a:ea typeface="黑体" panose="02010609060101010101" pitchFamily="49" charset="-122"/>
              </a:rPr>
              <a:t>但主的日子要像贼来到一样，那日，天必大有响声废去，有形质的都要被烈火销化，地和其上的物都要烧尽了。</a:t>
            </a:r>
          </a:p>
          <a:p>
            <a:pPr algn="l">
              <a:lnSpc>
                <a:spcPct val="100000"/>
              </a:lnSpc>
            </a:pPr>
            <a:r>
              <a:rPr lang="en-US" altLang="zh-CN" sz="3400" b="1" spc="100" dirty="0">
                <a:ea typeface="黑体" panose="02010609060101010101" pitchFamily="49" charset="-122"/>
              </a:rPr>
              <a:t>But the day of the Lord will come like a thief. The heavens will disappear with a roar; the elements will be destroyed by fire, and the earth and everything in it will be laid bare</a:t>
            </a:r>
            <a:r>
              <a:rPr lang="en-US" altLang="zh-CN" sz="3400" b="1" spc="100" dirty="0" smtClean="0">
                <a:ea typeface="黑体" panose="02010609060101010101" pitchFamily="49" charset="-122"/>
              </a:rPr>
              <a:t>.</a:t>
            </a:r>
          </a:p>
        </p:txBody>
      </p:sp>
    </p:spTree>
    <p:extLst>
      <p:ext uri="{BB962C8B-B14F-4D97-AF65-F5344CB8AC3E}">
        <p14:creationId xmlns:p14="http://schemas.microsoft.com/office/powerpoint/2010/main" val="9315277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耶利米书</a:t>
            </a:r>
            <a:r>
              <a:rPr lang="en-US" altLang="zh-CN" sz="3400" b="1" spc="100" dirty="0">
                <a:ea typeface="黑体" panose="02010609060101010101" pitchFamily="49" charset="-122"/>
              </a:rPr>
              <a:t>Jeremiah 6:14-15】</a:t>
            </a:r>
          </a:p>
          <a:p>
            <a:pPr algn="l">
              <a:lnSpc>
                <a:spcPct val="100000"/>
              </a:lnSpc>
            </a:pPr>
            <a:r>
              <a:rPr lang="en-US" altLang="zh-CN" sz="3400" b="1" spc="100" dirty="0">
                <a:ea typeface="黑体" panose="02010609060101010101" pitchFamily="49" charset="-122"/>
              </a:rPr>
              <a:t>14 </a:t>
            </a:r>
            <a:r>
              <a:rPr lang="zh-CN" altLang="en-US" sz="3400" b="1" spc="100" dirty="0">
                <a:ea typeface="黑体" panose="02010609060101010101" pitchFamily="49" charset="-122"/>
              </a:rPr>
              <a:t>他们轻轻忽忽地医治我百姓的损伤，说：‘平安了！平安了！’其实没有平安。</a:t>
            </a:r>
          </a:p>
          <a:p>
            <a:pPr algn="l">
              <a:lnSpc>
                <a:spcPct val="100000"/>
              </a:lnSpc>
            </a:pPr>
            <a:r>
              <a:rPr lang="en-US" altLang="zh-CN" sz="3400" b="1" spc="100" dirty="0">
                <a:ea typeface="黑体" panose="02010609060101010101" pitchFamily="49" charset="-122"/>
              </a:rPr>
              <a:t>They dress the wound of my people as though it were not serious. 'Peace, peace,' they say, when there is no peace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7982679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彼得后书</a:t>
            </a:r>
            <a:r>
              <a:rPr lang="en-US" altLang="zh-CN" sz="3400" b="1" spc="100" dirty="0">
                <a:ea typeface="黑体" panose="02010609060101010101" pitchFamily="49" charset="-122"/>
              </a:rPr>
              <a:t>2 Peter 3:3-13】</a:t>
            </a:r>
          </a:p>
          <a:p>
            <a:pPr algn="l">
              <a:lnSpc>
                <a:spcPct val="100000"/>
              </a:lnSpc>
            </a:pPr>
            <a:r>
              <a:rPr lang="en-US" altLang="zh-CN" sz="3400" b="1" spc="100" dirty="0" smtClean="0">
                <a:ea typeface="黑体" panose="02010609060101010101" pitchFamily="49" charset="-122"/>
              </a:rPr>
              <a:t>11 </a:t>
            </a:r>
            <a:r>
              <a:rPr lang="zh-CN" altLang="en-US" sz="3400" b="1" spc="100" dirty="0">
                <a:ea typeface="黑体" panose="02010609060101010101" pitchFamily="49" charset="-122"/>
              </a:rPr>
              <a:t>这一切既然都要如此销化，你们为人该当怎样圣洁、怎样敬虔，</a:t>
            </a:r>
          </a:p>
          <a:p>
            <a:pPr algn="l">
              <a:lnSpc>
                <a:spcPct val="100000"/>
              </a:lnSpc>
            </a:pPr>
            <a:r>
              <a:rPr lang="en-US" altLang="zh-CN" sz="3400" b="1" spc="100" dirty="0">
                <a:ea typeface="黑体" panose="02010609060101010101" pitchFamily="49" charset="-122"/>
              </a:rPr>
              <a:t>Since everything will be destroyed in this way, what kind of people ought you to be? You ought to live holy and godly lives</a:t>
            </a:r>
          </a:p>
          <a:p>
            <a:pPr algn="l">
              <a:lnSpc>
                <a:spcPct val="100000"/>
              </a:lnSpc>
            </a:pPr>
            <a:r>
              <a:rPr lang="en-US" altLang="zh-CN" sz="3400" b="1" spc="100" dirty="0">
                <a:ea typeface="黑体" panose="02010609060101010101" pitchFamily="49" charset="-122"/>
              </a:rPr>
              <a:t>12 </a:t>
            </a:r>
            <a:r>
              <a:rPr lang="zh-CN" altLang="en-US" sz="3400" b="1" spc="100" dirty="0">
                <a:ea typeface="黑体" panose="02010609060101010101" pitchFamily="49" charset="-122"/>
              </a:rPr>
              <a:t>切切仰望　神的日子来到。在那日，天被火烧就销化了，有形质的都要被烈火熔化</a:t>
            </a:r>
            <a:r>
              <a:rPr lang="zh-CN" altLang="en-US" sz="3400" b="1" spc="100" dirty="0" smtClean="0">
                <a:ea typeface="黑体" panose="02010609060101010101" pitchFamily="49" charset="-122"/>
              </a:rPr>
              <a:t>。   </a:t>
            </a:r>
            <a:r>
              <a:rPr lang="en-US" altLang="zh-CN" sz="3200" b="1" spc="100" dirty="0" smtClean="0">
                <a:ea typeface="黑体" panose="02010609060101010101" pitchFamily="49" charset="-122"/>
              </a:rPr>
              <a:t>as </a:t>
            </a:r>
            <a:r>
              <a:rPr lang="en-US" altLang="zh-CN" sz="3200" b="1" spc="100" dirty="0">
                <a:ea typeface="黑体" panose="02010609060101010101" pitchFamily="49" charset="-122"/>
              </a:rPr>
              <a:t>you look forward to the day of God and speed its coming. That day will bring about the destruction of the heavens by fire, and the elements will melt in the heat</a:t>
            </a:r>
            <a:r>
              <a:rPr lang="en-US" altLang="zh-CN" sz="3200" b="1" spc="100" dirty="0" smtClean="0">
                <a:ea typeface="黑体" panose="02010609060101010101" pitchFamily="49" charset="-122"/>
              </a:rPr>
              <a:t>.</a:t>
            </a:r>
            <a:endParaRPr lang="en-US" altLang="zh-CN" sz="3200" b="1" spc="100" dirty="0">
              <a:ea typeface="黑体" panose="02010609060101010101" pitchFamily="49" charset="-122"/>
            </a:endParaRPr>
          </a:p>
        </p:txBody>
      </p:sp>
    </p:spTree>
    <p:extLst>
      <p:ext uri="{BB962C8B-B14F-4D97-AF65-F5344CB8AC3E}">
        <p14:creationId xmlns:p14="http://schemas.microsoft.com/office/powerpoint/2010/main" val="237845876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彼得后书</a:t>
            </a:r>
            <a:r>
              <a:rPr lang="en-US" altLang="zh-CN" sz="3400" b="1" spc="100" dirty="0">
                <a:ea typeface="黑体" panose="02010609060101010101" pitchFamily="49" charset="-122"/>
              </a:rPr>
              <a:t>2 Peter 3:3-13】</a:t>
            </a:r>
          </a:p>
          <a:p>
            <a:pPr algn="l">
              <a:lnSpc>
                <a:spcPct val="100000"/>
              </a:lnSpc>
            </a:pPr>
            <a:r>
              <a:rPr lang="en-US" altLang="zh-CN" sz="3400" b="1" spc="100" dirty="0">
                <a:ea typeface="黑体" panose="02010609060101010101" pitchFamily="49" charset="-122"/>
              </a:rPr>
              <a:t>13 </a:t>
            </a:r>
            <a:r>
              <a:rPr lang="zh-CN" altLang="en-US" sz="3400" b="1" spc="100" dirty="0">
                <a:ea typeface="黑体" panose="02010609060101010101" pitchFamily="49" charset="-122"/>
              </a:rPr>
              <a:t>但我们照他的应许，盼望新天新地，有义居在其中。</a:t>
            </a:r>
          </a:p>
          <a:p>
            <a:pPr algn="l">
              <a:lnSpc>
                <a:spcPct val="100000"/>
              </a:lnSpc>
            </a:pPr>
            <a:r>
              <a:rPr lang="en-US" altLang="zh-CN" sz="3400" b="1" spc="100" dirty="0">
                <a:ea typeface="黑体" panose="02010609060101010101" pitchFamily="49" charset="-122"/>
              </a:rPr>
              <a:t>But in keeping with his promise we are looking forward to a new heaven and a new earth, the home of righteousness.</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6077273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耶利米书</a:t>
            </a:r>
            <a:r>
              <a:rPr lang="en-US" altLang="zh-CN" sz="3400" b="1" spc="100" dirty="0">
                <a:ea typeface="黑体" panose="02010609060101010101" pitchFamily="49" charset="-122"/>
              </a:rPr>
              <a:t>Jeremiah 6:14-15】</a:t>
            </a:r>
          </a:p>
          <a:p>
            <a:pPr algn="l">
              <a:lnSpc>
                <a:spcPct val="100000"/>
              </a:lnSpc>
            </a:pPr>
            <a:r>
              <a:rPr lang="en-US" altLang="zh-CN" sz="3400" b="1" spc="100" dirty="0" smtClean="0">
                <a:ea typeface="黑体" panose="02010609060101010101" pitchFamily="49" charset="-122"/>
              </a:rPr>
              <a:t>15 </a:t>
            </a:r>
            <a:r>
              <a:rPr lang="zh-CN" altLang="en-US" sz="3400" b="1" spc="100" dirty="0">
                <a:ea typeface="黑体" panose="02010609060101010101" pitchFamily="49" charset="-122"/>
              </a:rPr>
              <a:t>他们行可憎的事，知道惭愧吗？不然，他们毫不惭愧，也不知羞耻。因此，他们必在仆倒的人中仆倒，我向他们讨罪的时候，他们必致跌倒。这是耶和华说的。”</a:t>
            </a:r>
          </a:p>
          <a:p>
            <a:pPr algn="l">
              <a:lnSpc>
                <a:spcPct val="100000"/>
              </a:lnSpc>
            </a:pPr>
            <a:r>
              <a:rPr lang="en-US" altLang="zh-CN" sz="3400" b="1" spc="100" dirty="0">
                <a:ea typeface="黑体" panose="02010609060101010101" pitchFamily="49" charset="-122"/>
              </a:rPr>
              <a:t>Are they ashamed of their loathsome conduct? No, they have no shame at all; they do not even know how to blush. So they will fall among the fallen; they will be brought down when I punish them," says the Lord .</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175319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 </a:t>
            </a:r>
            <a:r>
              <a:rPr lang="en-US" altLang="zh-CN" sz="3400" b="1" spc="100" dirty="0">
                <a:ea typeface="黑体" panose="02010609060101010101" pitchFamily="49" charset="-122"/>
              </a:rPr>
              <a:t>Matthew 13:47-48】</a:t>
            </a:r>
          </a:p>
          <a:p>
            <a:pPr algn="l">
              <a:lnSpc>
                <a:spcPct val="100000"/>
              </a:lnSpc>
            </a:pPr>
            <a:r>
              <a:rPr lang="en-US" altLang="zh-CN" sz="3400" b="1" spc="100" dirty="0">
                <a:ea typeface="黑体" panose="02010609060101010101" pitchFamily="49" charset="-122"/>
              </a:rPr>
              <a:t>47 “</a:t>
            </a:r>
            <a:r>
              <a:rPr lang="zh-CN" altLang="en-US" sz="3400" b="1" spc="100" dirty="0">
                <a:ea typeface="黑体" panose="02010609060101010101" pitchFamily="49" charset="-122"/>
              </a:rPr>
              <a:t>天国又好像网撒在海里，聚拢各样水族。</a:t>
            </a:r>
          </a:p>
          <a:p>
            <a:pPr algn="l">
              <a:lnSpc>
                <a:spcPct val="100000"/>
              </a:lnSpc>
            </a:pPr>
            <a:r>
              <a:rPr lang="en-US" altLang="zh-CN" sz="3400" b="1" spc="100" dirty="0">
                <a:ea typeface="黑体" panose="02010609060101010101" pitchFamily="49" charset="-122"/>
              </a:rPr>
              <a:t>Once again, the kingdom of heaven is like a net that was let down into the lake and caught all kinds of fish.</a:t>
            </a:r>
          </a:p>
          <a:p>
            <a:pPr algn="l">
              <a:lnSpc>
                <a:spcPct val="100000"/>
              </a:lnSpc>
            </a:pPr>
            <a:r>
              <a:rPr lang="en-US" altLang="zh-CN" sz="3400" b="1" spc="100" dirty="0">
                <a:ea typeface="黑体" panose="02010609060101010101" pitchFamily="49" charset="-122"/>
              </a:rPr>
              <a:t>48 </a:t>
            </a:r>
            <a:r>
              <a:rPr lang="zh-CN" altLang="en-US" sz="3400" b="1" spc="100" dirty="0">
                <a:ea typeface="黑体" panose="02010609060101010101" pitchFamily="49" charset="-122"/>
              </a:rPr>
              <a:t>网既满了，人就拉上岸来；坐下，拣好的收在器具里，将不好的丢弃了。</a:t>
            </a:r>
          </a:p>
          <a:p>
            <a:pPr algn="l">
              <a:lnSpc>
                <a:spcPct val="100000"/>
              </a:lnSpc>
            </a:pPr>
            <a:r>
              <a:rPr lang="en-US" altLang="zh-CN" sz="3400" b="1" spc="100" dirty="0">
                <a:ea typeface="黑体" panose="02010609060101010101" pitchFamily="49" charset="-122"/>
              </a:rPr>
              <a:t>When it was full, the fishermen pulled it up on the shore. Then they sat down and collected the good fish in baskets, but threw the bad away.</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2871618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7:13-14】</a:t>
            </a:r>
          </a:p>
          <a:p>
            <a:pPr algn="l">
              <a:lnSpc>
                <a:spcPct val="100000"/>
              </a:lnSpc>
            </a:pPr>
            <a:r>
              <a:rPr lang="en-US" altLang="zh-CN" sz="3400" b="1" spc="100" dirty="0">
                <a:ea typeface="黑体" panose="02010609060101010101" pitchFamily="49" charset="-122"/>
              </a:rPr>
              <a:t>13 “</a:t>
            </a:r>
            <a:r>
              <a:rPr lang="zh-CN" altLang="en-US" sz="3400" b="1" spc="100" dirty="0">
                <a:ea typeface="黑体" panose="02010609060101010101" pitchFamily="49" charset="-122"/>
              </a:rPr>
              <a:t>你们要进窄门。因为引到灭亡，那门是宽的，路是大的，进去的人也多；</a:t>
            </a:r>
          </a:p>
          <a:p>
            <a:pPr algn="l">
              <a:lnSpc>
                <a:spcPct val="100000"/>
              </a:lnSpc>
            </a:pPr>
            <a:r>
              <a:rPr lang="en-US" altLang="zh-CN" sz="3400" b="1" spc="100" dirty="0">
                <a:ea typeface="黑体" panose="02010609060101010101" pitchFamily="49" charset="-122"/>
              </a:rPr>
              <a:t>Enter through the narrow gate. For wide is the gate and broad is the road that leads to destruction, and many enter through it.</a:t>
            </a:r>
          </a:p>
          <a:p>
            <a:pPr algn="l">
              <a:lnSpc>
                <a:spcPct val="100000"/>
              </a:lnSpc>
            </a:pPr>
            <a:r>
              <a:rPr lang="en-US" altLang="zh-CN" sz="3400" b="1" spc="100" dirty="0">
                <a:ea typeface="黑体" panose="02010609060101010101" pitchFamily="49" charset="-122"/>
              </a:rPr>
              <a:t>14 </a:t>
            </a:r>
            <a:r>
              <a:rPr lang="zh-CN" altLang="en-US" sz="3400" b="1" spc="100" dirty="0">
                <a:ea typeface="黑体" panose="02010609060101010101" pitchFamily="49" charset="-122"/>
              </a:rPr>
              <a:t>引到永生，那门是窄的，路是小的，找着的人也少。”</a:t>
            </a:r>
          </a:p>
          <a:p>
            <a:pPr algn="l">
              <a:lnSpc>
                <a:spcPct val="100000"/>
              </a:lnSpc>
            </a:pPr>
            <a:r>
              <a:rPr lang="en-US" altLang="zh-CN" sz="3400" b="1" spc="100" dirty="0">
                <a:ea typeface="黑体" panose="02010609060101010101" pitchFamily="49" charset="-122"/>
              </a:rPr>
              <a:t>But small is the gate and narrow the road that leads to life, and only a few find it.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0139650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 </a:t>
            </a:r>
            <a:r>
              <a:rPr lang="en-US" altLang="zh-CN" sz="3400" b="1" spc="100" dirty="0">
                <a:ea typeface="黑体" panose="02010609060101010101" pitchFamily="49" charset="-122"/>
              </a:rPr>
              <a:t>Matthew 13:47</a:t>
            </a:r>
            <a:r>
              <a:rPr lang="en-US" altLang="zh-CN" sz="3400" b="1" spc="100" dirty="0" smtClean="0">
                <a:ea typeface="黑体" panose="02010609060101010101" pitchFamily="49" charset="-122"/>
              </a:rPr>
              <a:t>】</a:t>
            </a:r>
          </a:p>
          <a:p>
            <a:pPr algn="l">
              <a:lnSpc>
                <a:spcPct val="100000"/>
              </a:lnSpc>
            </a:pPr>
            <a:r>
              <a:rPr lang="en-US" altLang="zh-CN" sz="3400" b="1" spc="100" dirty="0" smtClean="0">
                <a:ea typeface="黑体" panose="02010609060101010101" pitchFamily="49" charset="-122"/>
              </a:rPr>
              <a:t>“</a:t>
            </a:r>
            <a:r>
              <a:rPr lang="zh-CN" altLang="en-US" sz="3400" b="1" spc="100" dirty="0">
                <a:ea typeface="黑体" panose="02010609060101010101" pitchFamily="49" charset="-122"/>
              </a:rPr>
              <a:t>天国又好像网撒在海里，聚拢各样水族。</a:t>
            </a:r>
          </a:p>
          <a:p>
            <a:pPr algn="l">
              <a:lnSpc>
                <a:spcPct val="100000"/>
              </a:lnSpc>
            </a:pPr>
            <a:r>
              <a:rPr lang="en-US" altLang="zh-CN" sz="3400" b="1" spc="100" dirty="0">
                <a:ea typeface="黑体" panose="02010609060101010101" pitchFamily="49" charset="-122"/>
              </a:rPr>
              <a:t>Once again, the kingdom of heaven is like a net that was let down into the lake and caught all kinds of fish.</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5472940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17:26-30】</a:t>
            </a:r>
          </a:p>
          <a:p>
            <a:pPr algn="l">
              <a:lnSpc>
                <a:spcPct val="100000"/>
              </a:lnSpc>
            </a:pPr>
            <a:r>
              <a:rPr lang="en-US" altLang="zh-CN" sz="3400" b="1" spc="100" dirty="0">
                <a:ea typeface="黑体" panose="02010609060101010101" pitchFamily="49" charset="-122"/>
              </a:rPr>
              <a:t>26 </a:t>
            </a:r>
            <a:r>
              <a:rPr lang="zh-CN" altLang="en-US" sz="3400" b="1" spc="100" dirty="0">
                <a:ea typeface="黑体" panose="02010609060101010101" pitchFamily="49" charset="-122"/>
              </a:rPr>
              <a:t>挪亚的日子怎样，人子的日子也要怎样。</a:t>
            </a:r>
          </a:p>
          <a:p>
            <a:pPr algn="l">
              <a:lnSpc>
                <a:spcPct val="100000"/>
              </a:lnSpc>
            </a:pPr>
            <a:r>
              <a:rPr lang="en-US" altLang="zh-CN" sz="3400" b="1" spc="100" dirty="0">
                <a:ea typeface="黑体" panose="02010609060101010101" pitchFamily="49" charset="-122"/>
              </a:rPr>
              <a:t>Just as it was in the days of Noah, so also will it be in the days of the Son of Man.</a:t>
            </a:r>
          </a:p>
          <a:p>
            <a:pPr algn="l">
              <a:lnSpc>
                <a:spcPct val="100000"/>
              </a:lnSpc>
            </a:pPr>
            <a:r>
              <a:rPr lang="en-US" altLang="zh-CN" sz="3400" b="1" spc="100" dirty="0">
                <a:ea typeface="黑体" panose="02010609060101010101" pitchFamily="49" charset="-122"/>
              </a:rPr>
              <a:t>27 </a:t>
            </a:r>
            <a:r>
              <a:rPr lang="zh-CN" altLang="en-US" sz="3400" b="1" spc="100" dirty="0">
                <a:ea typeface="黑体" panose="02010609060101010101" pitchFamily="49" charset="-122"/>
              </a:rPr>
              <a:t>那时候的人又吃又喝，又娶又嫁，到挪亚进方舟的那日，洪水就来，把他们全都灭了</a:t>
            </a:r>
            <a:r>
              <a:rPr lang="zh-CN" altLang="en-US" sz="3400" b="1" spc="100" dirty="0" smtClean="0">
                <a:ea typeface="黑体" panose="02010609060101010101" pitchFamily="49" charset="-122"/>
              </a:rPr>
              <a:t>。</a:t>
            </a: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People </a:t>
            </a:r>
            <a:r>
              <a:rPr lang="en-US" altLang="zh-CN" sz="3400" b="1" spc="100" dirty="0">
                <a:ea typeface="黑体" panose="02010609060101010101" pitchFamily="49" charset="-122"/>
              </a:rPr>
              <a:t>were eating, drinking, marrying and being given in marriage up to the day Noah entered the ark. Then the flood came and destroyed them all</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5693562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17:26-30】</a:t>
            </a:r>
          </a:p>
          <a:p>
            <a:pPr algn="l">
              <a:lnSpc>
                <a:spcPct val="100000"/>
              </a:lnSpc>
            </a:pPr>
            <a:r>
              <a:rPr lang="en-US" altLang="zh-CN" sz="3400" b="1" spc="100" dirty="0" smtClean="0">
                <a:ea typeface="黑体" panose="02010609060101010101" pitchFamily="49" charset="-122"/>
              </a:rPr>
              <a:t>28 </a:t>
            </a:r>
            <a:r>
              <a:rPr lang="zh-CN" altLang="en-US" sz="3400" b="1" spc="100" dirty="0">
                <a:ea typeface="黑体" panose="02010609060101010101" pitchFamily="49" charset="-122"/>
              </a:rPr>
              <a:t>又好像罗得的日子，人又吃又喝，又买又卖，又耕种又盖造。</a:t>
            </a:r>
          </a:p>
          <a:p>
            <a:pPr algn="l">
              <a:lnSpc>
                <a:spcPct val="100000"/>
              </a:lnSpc>
            </a:pPr>
            <a:r>
              <a:rPr lang="en-US" altLang="zh-CN" sz="3400" b="1" spc="100" dirty="0">
                <a:ea typeface="黑体" panose="02010609060101010101" pitchFamily="49" charset="-122"/>
              </a:rPr>
              <a:t>It was the same in the days of Lot. People were eating and drinking, buying and selling, planting and building.</a:t>
            </a:r>
          </a:p>
          <a:p>
            <a:pPr algn="l">
              <a:lnSpc>
                <a:spcPct val="100000"/>
              </a:lnSpc>
            </a:pPr>
            <a:r>
              <a:rPr lang="en-US" altLang="zh-CN" sz="3400" b="1" spc="100" dirty="0">
                <a:ea typeface="黑体" panose="02010609060101010101" pitchFamily="49" charset="-122"/>
              </a:rPr>
              <a:t>29 </a:t>
            </a:r>
            <a:r>
              <a:rPr lang="zh-CN" altLang="en-US" sz="3400" b="1" spc="100" dirty="0">
                <a:ea typeface="黑体" panose="02010609060101010101" pitchFamily="49" charset="-122"/>
              </a:rPr>
              <a:t>到罗得出所多玛的那日，就有火与硫磺从天上降下来，把他们全都灭了。</a:t>
            </a:r>
          </a:p>
          <a:p>
            <a:pPr algn="l">
              <a:lnSpc>
                <a:spcPct val="100000"/>
              </a:lnSpc>
            </a:pPr>
            <a:r>
              <a:rPr lang="en-US" altLang="zh-CN" sz="3400" b="1" spc="100" dirty="0">
                <a:ea typeface="黑体" panose="02010609060101010101" pitchFamily="49" charset="-122"/>
              </a:rPr>
              <a:t>But the day Lot left Sodom, fire and sulfur rained down from heaven and destroyed them all</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9364564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3948</TotalTime>
  <Words>2292</Words>
  <Application>Microsoft Office PowerPoint</Application>
  <PresentationFormat>全屏显示(4:3)</PresentationFormat>
  <Paragraphs>162</Paragraphs>
  <Slides>31</Slides>
  <Notes>31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31</vt:i4>
      </vt:variant>
    </vt:vector>
  </HeadingPairs>
  <TitlesOfParts>
    <vt:vector size="38"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467</cp:revision>
  <dcterms:created xsi:type="dcterms:W3CDTF">2014-02-25T17:54:08Z</dcterms:created>
  <dcterms:modified xsi:type="dcterms:W3CDTF">2018-01-14T05:58:53Z</dcterms:modified>
</cp:coreProperties>
</file>