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5"/>
  </p:notesMasterIdLst>
  <p:handoutMasterIdLst>
    <p:handoutMasterId r:id="rId26"/>
  </p:handoutMasterIdLst>
  <p:sldIdLst>
    <p:sldId id="469" r:id="rId2"/>
    <p:sldId id="1042" r:id="rId3"/>
    <p:sldId id="1043" r:id="rId4"/>
    <p:sldId id="1044" r:id="rId5"/>
    <p:sldId id="1045" r:id="rId6"/>
    <p:sldId id="1046" r:id="rId7"/>
    <p:sldId id="1047" r:id="rId8"/>
    <p:sldId id="1048" r:id="rId9"/>
    <p:sldId id="1049" r:id="rId10"/>
    <p:sldId id="1050" r:id="rId11"/>
    <p:sldId id="1051" r:id="rId12"/>
    <p:sldId id="1052" r:id="rId13"/>
    <p:sldId id="1053" r:id="rId14"/>
    <p:sldId id="1032" r:id="rId15"/>
    <p:sldId id="1054" r:id="rId16"/>
    <p:sldId id="1055" r:id="rId17"/>
    <p:sldId id="1056" r:id="rId18"/>
    <p:sldId id="1010" r:id="rId19"/>
    <p:sldId id="1033" r:id="rId20"/>
    <p:sldId id="1057" r:id="rId21"/>
    <p:sldId id="1058" r:id="rId22"/>
    <p:sldId id="1059" r:id="rId23"/>
    <p:sldId id="1060" r:id="rId24"/>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8" d="100"/>
          <a:sy n="78" d="100"/>
        </p:scale>
        <p:origin x="62" y="10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2018/1/20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2018/1/20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4005425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8483802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1951527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10620826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49676229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172168559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9938054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25891152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18</a:t>
            </a:fld>
            <a:endParaRPr lang="en-US" altLang="zh-CN" dirty="0" smtClean="0">
              <a:solidFill>
                <a:prstClr val="black"/>
              </a:solidFill>
            </a:endParaRPr>
          </a:p>
        </p:txBody>
      </p:sp>
    </p:spTree>
    <p:extLst>
      <p:ext uri="{BB962C8B-B14F-4D97-AF65-F5344CB8AC3E}">
        <p14:creationId xmlns:p14="http://schemas.microsoft.com/office/powerpoint/2010/main" val="356972175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19</a:t>
            </a:fld>
            <a:endParaRPr lang="en-US" altLang="zh-CN" dirty="0" smtClean="0">
              <a:solidFill>
                <a:prstClr val="black"/>
              </a:solidFill>
            </a:endParaRPr>
          </a:p>
        </p:txBody>
      </p:sp>
    </p:spTree>
    <p:extLst>
      <p:ext uri="{BB962C8B-B14F-4D97-AF65-F5344CB8AC3E}">
        <p14:creationId xmlns:p14="http://schemas.microsoft.com/office/powerpoint/2010/main" val="13009335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16199829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20</a:t>
            </a:fld>
            <a:endParaRPr lang="en-US" altLang="zh-CN" dirty="0" smtClean="0">
              <a:solidFill>
                <a:prstClr val="black"/>
              </a:solidFill>
            </a:endParaRPr>
          </a:p>
        </p:txBody>
      </p:sp>
    </p:spTree>
    <p:extLst>
      <p:ext uri="{BB962C8B-B14F-4D97-AF65-F5344CB8AC3E}">
        <p14:creationId xmlns:p14="http://schemas.microsoft.com/office/powerpoint/2010/main" val="9533657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21</a:t>
            </a:fld>
            <a:endParaRPr lang="en-US" altLang="zh-CN" dirty="0" smtClean="0">
              <a:solidFill>
                <a:prstClr val="black"/>
              </a:solidFill>
            </a:endParaRPr>
          </a:p>
        </p:txBody>
      </p:sp>
    </p:spTree>
    <p:extLst>
      <p:ext uri="{BB962C8B-B14F-4D97-AF65-F5344CB8AC3E}">
        <p14:creationId xmlns:p14="http://schemas.microsoft.com/office/powerpoint/2010/main" val="205345377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22</a:t>
            </a:fld>
            <a:endParaRPr lang="en-US" altLang="zh-CN" dirty="0" smtClean="0">
              <a:solidFill>
                <a:prstClr val="black"/>
              </a:solidFill>
            </a:endParaRPr>
          </a:p>
        </p:txBody>
      </p:sp>
    </p:spTree>
    <p:extLst>
      <p:ext uri="{BB962C8B-B14F-4D97-AF65-F5344CB8AC3E}">
        <p14:creationId xmlns:p14="http://schemas.microsoft.com/office/powerpoint/2010/main" val="361650536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23</a:t>
            </a:fld>
            <a:endParaRPr lang="en-US" altLang="zh-CN" dirty="0" smtClean="0">
              <a:solidFill>
                <a:prstClr val="black"/>
              </a:solidFill>
            </a:endParaRPr>
          </a:p>
        </p:txBody>
      </p:sp>
    </p:spTree>
    <p:extLst>
      <p:ext uri="{BB962C8B-B14F-4D97-AF65-F5344CB8AC3E}">
        <p14:creationId xmlns:p14="http://schemas.microsoft.com/office/powerpoint/2010/main" val="32317579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27851201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39853443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1134618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4050413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1567410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307736689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128176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2018/1/20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665872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2018/1/20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225593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2018/1/20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127645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2018/1/20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607810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2018/1/20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171267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2018/1/20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8876542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2018/1/20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18987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2018/1/20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024648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2018/1/20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622609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2018/1/20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340857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2018/1/20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2908156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2018/1/20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2584930"/>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13:53-58】</a:t>
            </a:r>
          </a:p>
          <a:p>
            <a:pPr algn="l">
              <a:lnSpc>
                <a:spcPct val="100000"/>
              </a:lnSpc>
            </a:pPr>
            <a:r>
              <a:rPr lang="en-US" altLang="zh-CN" sz="3400" b="1" spc="100" dirty="0">
                <a:ea typeface="黑体" panose="02010609060101010101" pitchFamily="49" charset="-122"/>
              </a:rPr>
              <a:t>53 </a:t>
            </a:r>
            <a:r>
              <a:rPr lang="zh-CN" altLang="en-US" sz="3400" b="1" spc="100" dirty="0">
                <a:ea typeface="黑体" panose="02010609060101010101" pitchFamily="49" charset="-122"/>
              </a:rPr>
              <a:t>耶稣说完了这些比喻，就离开那里，</a:t>
            </a:r>
          </a:p>
          <a:p>
            <a:pPr algn="l">
              <a:lnSpc>
                <a:spcPct val="100000"/>
              </a:lnSpc>
            </a:pPr>
            <a:r>
              <a:rPr lang="en-US" altLang="zh-CN" sz="3400" b="1" spc="100" dirty="0">
                <a:ea typeface="黑体" panose="02010609060101010101" pitchFamily="49" charset="-122"/>
              </a:rPr>
              <a:t>When Jesus had finished these parables, he moved on from there.</a:t>
            </a:r>
          </a:p>
          <a:p>
            <a:pPr algn="l">
              <a:lnSpc>
                <a:spcPct val="100000"/>
              </a:lnSpc>
            </a:pPr>
            <a:r>
              <a:rPr lang="en-US" altLang="zh-CN" sz="3400" b="1" spc="100" dirty="0">
                <a:ea typeface="黑体" panose="02010609060101010101" pitchFamily="49" charset="-122"/>
              </a:rPr>
              <a:t>54 </a:t>
            </a:r>
            <a:r>
              <a:rPr lang="zh-CN" altLang="en-US" sz="3400" b="1" spc="100" dirty="0">
                <a:ea typeface="黑体" panose="02010609060101010101" pitchFamily="49" charset="-122"/>
              </a:rPr>
              <a:t>来到自己的家乡，在会堂里教训人，甚至他们都希奇，说：“这人从哪里有这等智慧和异能呢？</a:t>
            </a:r>
          </a:p>
          <a:p>
            <a:pPr algn="l">
              <a:lnSpc>
                <a:spcPct val="100000"/>
              </a:lnSpc>
            </a:pPr>
            <a:r>
              <a:rPr lang="en-US" altLang="zh-CN" sz="3400" b="1" spc="100" dirty="0">
                <a:ea typeface="黑体" panose="02010609060101010101" pitchFamily="49" charset="-122"/>
              </a:rPr>
              <a:t>Coming to his hometown, he began teaching the people in their synagogue, and they were amazed. "Where did this man get this wisdom and these miraculous powers?" they asked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24 </a:t>
            </a:r>
            <a:r>
              <a:rPr lang="zh-CN" altLang="en-US" sz="3400" b="1" spc="100" dirty="0">
                <a:ea typeface="黑体" panose="02010609060101010101" pitchFamily="49" charset="-122"/>
              </a:rPr>
              <a:t>又说：“我实在告诉你们：没有先知在自己家乡被人悦纳的。</a:t>
            </a:r>
          </a:p>
          <a:p>
            <a:pPr algn="l">
              <a:lnSpc>
                <a:spcPct val="100000"/>
              </a:lnSpc>
            </a:pPr>
            <a:r>
              <a:rPr lang="en-US" altLang="zh-CN" sz="3400" b="1" spc="100" dirty="0">
                <a:ea typeface="黑体" panose="02010609060101010101" pitchFamily="49" charset="-122"/>
              </a:rPr>
              <a:t>I tell you the truth, he continued, "no prophet is accepted in his hometown.</a:t>
            </a:r>
          </a:p>
          <a:p>
            <a:pPr algn="l">
              <a:lnSpc>
                <a:spcPct val="100000"/>
              </a:lnSpc>
            </a:pPr>
            <a:r>
              <a:rPr lang="en-US" altLang="zh-CN" sz="3400" b="1" spc="100" dirty="0">
                <a:ea typeface="黑体" panose="02010609060101010101" pitchFamily="49" charset="-122"/>
              </a:rPr>
              <a:t>25 </a:t>
            </a:r>
            <a:r>
              <a:rPr lang="zh-CN" altLang="en-US" sz="3400" b="1" spc="100" dirty="0">
                <a:ea typeface="黑体" panose="02010609060101010101" pitchFamily="49" charset="-122"/>
              </a:rPr>
              <a:t>我对你们说实话：当以利亚的时候，天闭塞了三年零六个月，遍地有大饥荒。那时，以色列中有许多寡妇</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I </a:t>
            </a:r>
            <a:r>
              <a:rPr lang="en-US" altLang="zh-CN" sz="3400" b="1" spc="100" dirty="0">
                <a:ea typeface="黑体" panose="02010609060101010101" pitchFamily="49" charset="-122"/>
              </a:rPr>
              <a:t>assure you that there were many widows in Israel in Elijah's time, when the sky was shut for three and a half years and there was a severe famine throughout the land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0479750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26 </a:t>
            </a:r>
            <a:r>
              <a:rPr lang="zh-CN" altLang="en-US" sz="3400" b="1" spc="100" dirty="0">
                <a:ea typeface="黑体" panose="02010609060101010101" pitchFamily="49" charset="-122"/>
              </a:rPr>
              <a:t>以利亚并没有奉差往她们一个人那里去，只奉差往西顿的撒勒法一个寡妇那里去。</a:t>
            </a:r>
          </a:p>
          <a:p>
            <a:pPr algn="l">
              <a:lnSpc>
                <a:spcPct val="100000"/>
              </a:lnSpc>
            </a:pPr>
            <a:r>
              <a:rPr lang="en-US" altLang="zh-CN" sz="3400" b="1" spc="100" dirty="0">
                <a:ea typeface="黑体" panose="02010609060101010101" pitchFamily="49" charset="-122"/>
              </a:rPr>
              <a:t>Yet Elijah was not sent to any of them, but to a widow in </a:t>
            </a:r>
            <a:r>
              <a:rPr lang="en-US" altLang="zh-CN" sz="3400" b="1" spc="100" dirty="0" err="1">
                <a:ea typeface="黑体" panose="02010609060101010101" pitchFamily="49" charset="-122"/>
              </a:rPr>
              <a:t>Zarephath</a:t>
            </a:r>
            <a:r>
              <a:rPr lang="en-US" altLang="zh-CN" sz="3400" b="1" spc="100" dirty="0">
                <a:ea typeface="黑体" panose="02010609060101010101" pitchFamily="49" charset="-122"/>
              </a:rPr>
              <a:t> in the region of Sidon.</a:t>
            </a:r>
          </a:p>
          <a:p>
            <a:pPr algn="l">
              <a:lnSpc>
                <a:spcPct val="100000"/>
              </a:lnSpc>
            </a:pPr>
            <a:r>
              <a:rPr lang="en-US" altLang="zh-CN" sz="3400" b="1" spc="100" dirty="0">
                <a:ea typeface="黑体" panose="02010609060101010101" pitchFamily="49" charset="-122"/>
              </a:rPr>
              <a:t>27 </a:t>
            </a:r>
            <a:r>
              <a:rPr lang="zh-CN" altLang="en-US" sz="3400" b="1" spc="100" dirty="0">
                <a:ea typeface="黑体" panose="02010609060101010101" pitchFamily="49" charset="-122"/>
              </a:rPr>
              <a:t>先知以利沙的时候，以色列中有许多长大麻风的，但内中除了叙利亚国的乃缦，没有一个得洁净的。” </a:t>
            </a:r>
            <a:r>
              <a:rPr lang="en-US" altLang="zh-CN" sz="3400" b="1" spc="100" dirty="0" smtClean="0">
                <a:ea typeface="黑体" panose="02010609060101010101" pitchFamily="49" charset="-122"/>
              </a:rPr>
              <a:t>And </a:t>
            </a:r>
            <a:r>
              <a:rPr lang="en-US" altLang="zh-CN" sz="3400" b="1" spc="100" dirty="0">
                <a:ea typeface="黑体" panose="02010609060101010101" pitchFamily="49" charset="-122"/>
              </a:rPr>
              <a:t>there were many in Israel with leprosy in the time of Elisha the prophet, yet not one of them was cleansed--only </a:t>
            </a:r>
            <a:r>
              <a:rPr lang="en-US" altLang="zh-CN" sz="3400" b="1" spc="100" dirty="0" err="1">
                <a:ea typeface="黑体" panose="02010609060101010101" pitchFamily="49" charset="-122"/>
              </a:rPr>
              <a:t>Naaman</a:t>
            </a:r>
            <a:r>
              <a:rPr lang="en-US" altLang="zh-CN" sz="3400" b="1" spc="100" dirty="0">
                <a:ea typeface="黑体" panose="02010609060101010101" pitchFamily="49" charset="-122"/>
              </a:rPr>
              <a:t> the Syrian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8943265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28 </a:t>
            </a:r>
            <a:r>
              <a:rPr lang="zh-CN" altLang="en-US" sz="3400" b="1" spc="100" dirty="0">
                <a:ea typeface="黑体" panose="02010609060101010101" pitchFamily="49" charset="-122"/>
              </a:rPr>
              <a:t>会堂里的人听见这话，都怒气满胸，</a:t>
            </a:r>
          </a:p>
          <a:p>
            <a:pPr algn="l">
              <a:lnSpc>
                <a:spcPct val="100000"/>
              </a:lnSpc>
            </a:pPr>
            <a:r>
              <a:rPr lang="en-US" altLang="zh-CN" sz="3400" b="1" spc="100" dirty="0">
                <a:ea typeface="黑体" panose="02010609060101010101" pitchFamily="49" charset="-122"/>
              </a:rPr>
              <a:t>All the people in the synagogue were furious when they heard this.</a:t>
            </a:r>
          </a:p>
          <a:p>
            <a:pPr algn="l">
              <a:lnSpc>
                <a:spcPct val="100000"/>
              </a:lnSpc>
            </a:pPr>
            <a:r>
              <a:rPr lang="en-US" altLang="zh-CN" sz="3400" b="1" spc="100" dirty="0">
                <a:ea typeface="黑体" panose="02010609060101010101" pitchFamily="49" charset="-122"/>
              </a:rPr>
              <a:t>29 </a:t>
            </a:r>
            <a:r>
              <a:rPr lang="zh-CN" altLang="en-US" sz="3400" b="1" spc="100" dirty="0">
                <a:ea typeface="黑体" panose="02010609060101010101" pitchFamily="49" charset="-122"/>
              </a:rPr>
              <a:t>就起来撵他出城。他们的城造在山上。他们带他到山崖，要把他推下去。</a:t>
            </a:r>
          </a:p>
          <a:p>
            <a:pPr algn="l">
              <a:lnSpc>
                <a:spcPct val="100000"/>
              </a:lnSpc>
            </a:pPr>
            <a:r>
              <a:rPr lang="en-US" altLang="zh-CN" sz="3400" b="1" spc="100" dirty="0">
                <a:ea typeface="黑体" panose="02010609060101010101" pitchFamily="49" charset="-122"/>
              </a:rPr>
              <a:t>They got up, drove him out of the town, and took him to the brow of the hill on which the town was built, in order to throw him down the cliff</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6727698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30 </a:t>
            </a:r>
            <a:r>
              <a:rPr lang="zh-CN" altLang="en-US" sz="3400" b="1" spc="100" dirty="0">
                <a:ea typeface="黑体" panose="02010609060101010101" pitchFamily="49" charset="-122"/>
              </a:rPr>
              <a:t>他却从他们中间直行，过去了。</a:t>
            </a:r>
          </a:p>
          <a:p>
            <a:pPr algn="l">
              <a:lnSpc>
                <a:spcPct val="100000"/>
              </a:lnSpc>
            </a:pPr>
            <a:r>
              <a:rPr lang="en-US" altLang="zh-CN" sz="3400" b="1" spc="100" dirty="0">
                <a:ea typeface="黑体" panose="02010609060101010101" pitchFamily="49" charset="-122"/>
              </a:rPr>
              <a:t>But he walked right through the crowd and went on his way</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40662541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4:18-23】</a:t>
            </a:r>
            <a:endParaRPr lang="en-US" altLang="zh-CN" sz="34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18 “</a:t>
            </a:r>
            <a:r>
              <a:rPr lang="zh-CN" altLang="en-US" sz="3400" b="1" spc="100" dirty="0">
                <a:ea typeface="黑体" panose="02010609060101010101" pitchFamily="49" charset="-122"/>
              </a:rPr>
              <a:t>主的灵在我身上，因为他用膏膏我，叫我传福音给贫穷的人；差遣我报告：被掳的得释放，瞎眼的得看见，叫那受压制的得自由，</a:t>
            </a:r>
          </a:p>
          <a:p>
            <a:pPr algn="l">
              <a:lnSpc>
                <a:spcPct val="100000"/>
              </a:lnSpc>
            </a:pPr>
            <a:r>
              <a:rPr lang="en-US" altLang="zh-CN" sz="3400" b="1" spc="100" dirty="0">
                <a:ea typeface="黑体" panose="02010609060101010101" pitchFamily="49" charset="-122"/>
              </a:rPr>
              <a:t>The Spirit of the Lord is on me, because he has anointed me to preach good news to the poor. He has sent me to proclaim freedom for the prisoners and recovery of sight for the blind, to release the oppressed,</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报告　神悦纳人的禧年。” </a:t>
            </a:r>
            <a:r>
              <a:rPr lang="en-US" altLang="zh-CN" sz="3400" b="1" spc="100" dirty="0">
                <a:ea typeface="黑体" panose="02010609060101010101" pitchFamily="49" charset="-122"/>
              </a:rPr>
              <a:t>to proclaim the year of the Lord's favor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99997515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4:18-23】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于是把书卷起来，交还执事，就坐下。会堂里的人都定睛看他。</a:t>
            </a:r>
          </a:p>
          <a:p>
            <a:pPr algn="l">
              <a:lnSpc>
                <a:spcPct val="100000"/>
              </a:lnSpc>
            </a:pPr>
            <a:r>
              <a:rPr lang="en-US" altLang="zh-CN" sz="3400" b="1" spc="100" dirty="0">
                <a:ea typeface="黑体" panose="02010609060101010101" pitchFamily="49" charset="-122"/>
              </a:rPr>
              <a:t>Then he rolled up the scroll, gave it back to the attendant and sat down. The eyes of everyone in the synagogue were fastened on him,</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耶稣对他们说：“今天这经应验在你们耳中了。” </a:t>
            </a:r>
          </a:p>
          <a:p>
            <a:pPr algn="l">
              <a:lnSpc>
                <a:spcPct val="100000"/>
              </a:lnSpc>
            </a:pPr>
            <a:r>
              <a:rPr lang="en-US" altLang="zh-CN" sz="3400" b="1" spc="100" dirty="0">
                <a:ea typeface="黑体" panose="02010609060101010101" pitchFamily="49" charset="-122"/>
              </a:rPr>
              <a:t>and he began by saying to them, "Today this scripture is fulfilled in your hearing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696378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4:18-23】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众人都称赞他，并希奇他口中所出的恩言。又说：“这不是约瑟的儿子吗？”</a:t>
            </a:r>
          </a:p>
          <a:p>
            <a:pPr algn="l">
              <a:lnSpc>
                <a:spcPct val="100000"/>
              </a:lnSpc>
            </a:pPr>
            <a:r>
              <a:rPr lang="en-US" altLang="zh-CN" sz="3400" b="1" spc="100" dirty="0">
                <a:ea typeface="黑体" panose="02010609060101010101" pitchFamily="49" charset="-122"/>
              </a:rPr>
              <a:t>All spoke well of him and were amazed at the gracious words that came from his lips. "Isn't this Joseph's son?" they asked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7187560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a:t>
            </a:r>
            <a:r>
              <a:rPr lang="en-US" altLang="zh-CN" sz="3400" b="1" spc="100" dirty="0" smtClean="0">
                <a:ea typeface="黑体" panose="02010609060101010101" pitchFamily="49" charset="-122"/>
              </a:rPr>
              <a:t>4:18-23】</a:t>
            </a:r>
            <a:endParaRPr lang="en-US" altLang="zh-CN" sz="3400" b="1" spc="100" dirty="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耶稣对他们说：“你们必引这俗语向我说：‘医生，你医治自己吧！我们听见你在迦百农所行的事，也当行在你自己家乡里。’”</a:t>
            </a:r>
          </a:p>
          <a:p>
            <a:pPr algn="l">
              <a:lnSpc>
                <a:spcPct val="100000"/>
              </a:lnSpc>
            </a:pPr>
            <a:r>
              <a:rPr lang="en-US" altLang="zh-CN" sz="3400" b="1" spc="100" dirty="0">
                <a:ea typeface="黑体" panose="02010609060101010101" pitchFamily="49" charset="-122"/>
              </a:rPr>
              <a:t>Jesus said to them, "Surely you will quote this proverb to me: 'Physician, heal yourself! Do here in your hometown what we have heard that you did in Capernaum.' "</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69118890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13:57】 </a:t>
            </a:r>
          </a:p>
          <a:p>
            <a:pPr algn="l">
              <a:lnSpc>
                <a:spcPct val="100000"/>
              </a:lnSpc>
            </a:pPr>
            <a:r>
              <a:rPr lang="zh-CN" altLang="en-US" sz="3400" b="1" spc="100" dirty="0">
                <a:ea typeface="黑体" panose="02010609060101010101" pitchFamily="49" charset="-122"/>
              </a:rPr>
              <a:t>他们就厌弃他（“厌弃他”原文作“因他跌倒”）。耶稣对他们说：“大凡先知，除了本地本家之外，没有不被人尊敬的。” </a:t>
            </a:r>
            <a:r>
              <a:rPr lang="en-US" altLang="zh-CN" sz="3400" b="1" spc="100" dirty="0">
                <a:ea typeface="黑体" panose="02010609060101010101" pitchFamily="49" charset="-122"/>
              </a:rPr>
              <a:t>And they took offense at him. But Jesus said to them, "Only in his hometown and in his own house is a prophet without honor."</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7982679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15:18-19</a:t>
            </a:r>
            <a:r>
              <a:rPr lang="zh-CN" altLang="en-US" sz="3400" b="1" spc="100" dirty="0">
                <a:ea typeface="黑体" panose="02010609060101010101" pitchFamily="49" charset="-122"/>
              </a:rPr>
              <a:t>，</a:t>
            </a:r>
            <a:r>
              <a:rPr lang="en-US" altLang="zh-CN" sz="3400" b="1" spc="100" dirty="0">
                <a:ea typeface="黑体" panose="02010609060101010101" pitchFamily="49" charset="-122"/>
              </a:rPr>
              <a:t>23-25】</a:t>
            </a:r>
          </a:p>
          <a:p>
            <a:pPr algn="l">
              <a:lnSpc>
                <a:spcPct val="100000"/>
              </a:lnSpc>
            </a:pPr>
            <a:r>
              <a:rPr lang="en-US" altLang="zh-CN" sz="3400" b="1" spc="100" dirty="0">
                <a:ea typeface="黑体" panose="02010609060101010101" pitchFamily="49" charset="-122"/>
              </a:rPr>
              <a:t>18 “</a:t>
            </a:r>
            <a:r>
              <a:rPr lang="zh-CN" altLang="en-US" sz="3400" b="1" spc="100" dirty="0">
                <a:ea typeface="黑体" panose="02010609060101010101" pitchFamily="49" charset="-122"/>
              </a:rPr>
              <a:t>世人若恨你们，你们知道（或作“该知道”）恨你们以先，已经恨我了。</a:t>
            </a:r>
          </a:p>
          <a:p>
            <a:pPr algn="l">
              <a:lnSpc>
                <a:spcPct val="100000"/>
              </a:lnSpc>
            </a:pPr>
            <a:r>
              <a:rPr lang="en-US" altLang="zh-CN" sz="3400" b="1" spc="100" dirty="0">
                <a:ea typeface="黑体" panose="02010609060101010101" pitchFamily="49" charset="-122"/>
              </a:rPr>
              <a:t>If the world hates you, keep in mind that it hated me first.</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你们若属世界，世界必爱属自己的；只因你们不属世界，乃是我从世界中拣选了你们，所以世界就恨你们</a:t>
            </a:r>
            <a:r>
              <a:rPr lang="zh-CN" altLang="en-US" sz="3400" b="1" spc="100" dirty="0" smtClean="0">
                <a:ea typeface="黑体" panose="02010609060101010101" pitchFamily="49" charset="-122"/>
              </a:rPr>
              <a:t>。</a:t>
            </a:r>
            <a:endParaRPr lang="en-US" altLang="zh-CN" sz="3400" b="1" spc="100" dirty="0" smtClean="0">
              <a:ea typeface="黑体" panose="02010609060101010101" pitchFamily="49" charset="-122"/>
            </a:endParaRPr>
          </a:p>
          <a:p>
            <a:pPr algn="l">
              <a:lnSpc>
                <a:spcPct val="100000"/>
              </a:lnSpc>
            </a:pPr>
            <a:r>
              <a:rPr lang="en-US" altLang="zh-CN" sz="3400" b="1" spc="100" dirty="0" smtClean="0">
                <a:ea typeface="黑体" panose="02010609060101010101" pitchFamily="49" charset="-122"/>
              </a:rPr>
              <a:t>If </a:t>
            </a:r>
            <a:r>
              <a:rPr lang="en-US" altLang="zh-CN" sz="3400" b="1" spc="100" dirty="0">
                <a:ea typeface="黑体" panose="02010609060101010101" pitchFamily="49" charset="-122"/>
              </a:rPr>
              <a:t>you belonged to the world, it would love you as its own. As it is, you do not belong to the world, but I have chosen you out of the world. That is why the world hates you</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75319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13:53-58】</a:t>
            </a:r>
          </a:p>
          <a:p>
            <a:pPr algn="l">
              <a:lnSpc>
                <a:spcPct val="100000"/>
              </a:lnSpc>
            </a:pPr>
            <a:r>
              <a:rPr lang="en-US" altLang="zh-CN" sz="3400" b="1" spc="100" dirty="0" smtClean="0">
                <a:ea typeface="黑体" panose="02010609060101010101" pitchFamily="49" charset="-122"/>
              </a:rPr>
              <a:t>55 </a:t>
            </a:r>
            <a:r>
              <a:rPr lang="zh-CN" altLang="en-US" sz="3400" b="1" spc="100" dirty="0">
                <a:ea typeface="黑体" panose="02010609060101010101" pitchFamily="49" charset="-122"/>
              </a:rPr>
              <a:t>这不是木匠的儿子吗？他母亲不是叫马利亚吗？他弟兄们不是叫雅各、约西（有古卷作“约瑟”）、西门、犹大吗？</a:t>
            </a:r>
          </a:p>
          <a:p>
            <a:pPr algn="l">
              <a:lnSpc>
                <a:spcPct val="100000"/>
              </a:lnSpc>
            </a:pPr>
            <a:r>
              <a:rPr lang="en-US" altLang="zh-CN" sz="3400" b="1" spc="100" dirty="0">
                <a:ea typeface="黑体" panose="02010609060101010101" pitchFamily="49" charset="-122"/>
              </a:rPr>
              <a:t>Isn't this the carpenter's son? Isn't his mother's name Mary, and aren't his brothers James, Joseph, Simon and Judas?</a:t>
            </a:r>
          </a:p>
          <a:p>
            <a:pPr algn="l">
              <a:lnSpc>
                <a:spcPct val="100000"/>
              </a:lnSpc>
            </a:pPr>
            <a:r>
              <a:rPr lang="en-US" altLang="zh-CN" sz="3400" b="1" spc="100" dirty="0">
                <a:ea typeface="黑体" panose="02010609060101010101" pitchFamily="49" charset="-122"/>
              </a:rPr>
              <a:t>56 </a:t>
            </a:r>
            <a:r>
              <a:rPr lang="zh-CN" altLang="en-US" sz="3400" b="1" spc="100" dirty="0">
                <a:ea typeface="黑体" panose="02010609060101010101" pitchFamily="49" charset="-122"/>
              </a:rPr>
              <a:t>他妹妹们不是都在我们这里吗？这人从哪里有这一切的事呢？” </a:t>
            </a:r>
          </a:p>
          <a:p>
            <a:pPr algn="l">
              <a:lnSpc>
                <a:spcPct val="100000"/>
              </a:lnSpc>
            </a:pPr>
            <a:r>
              <a:rPr lang="en-US" altLang="zh-CN" sz="3400" b="1" spc="100" dirty="0">
                <a:ea typeface="黑体" panose="02010609060101010101" pitchFamily="49" charset="-122"/>
              </a:rPr>
              <a:t>Aren't all his sisters with us? Where then did this man get all these things</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952495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15:18-19</a:t>
            </a:r>
            <a:r>
              <a:rPr lang="zh-CN" altLang="en-US" sz="3400" b="1" spc="100" dirty="0">
                <a:ea typeface="黑体" panose="02010609060101010101" pitchFamily="49" charset="-122"/>
              </a:rPr>
              <a:t>，</a:t>
            </a:r>
            <a:r>
              <a:rPr lang="en-US" altLang="zh-CN" sz="3400" b="1" spc="100" dirty="0">
                <a:ea typeface="黑体" panose="02010609060101010101" pitchFamily="49" charset="-122"/>
              </a:rPr>
              <a:t>23-25】</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恨我的，也恨我的父。</a:t>
            </a:r>
            <a:r>
              <a:rPr lang="en-US" altLang="zh-CN" sz="3400" b="1" spc="100" dirty="0">
                <a:ea typeface="黑体" panose="02010609060101010101" pitchFamily="49" charset="-122"/>
              </a:rPr>
              <a:t>He who hates me hates my Father as well.</a:t>
            </a:r>
          </a:p>
          <a:p>
            <a:pPr algn="l">
              <a:lnSpc>
                <a:spcPct val="100000"/>
              </a:lnSpc>
            </a:pPr>
            <a:r>
              <a:rPr lang="en-US" altLang="zh-CN" sz="3400" b="1" spc="100" dirty="0">
                <a:ea typeface="黑体" panose="02010609060101010101" pitchFamily="49" charset="-122"/>
              </a:rPr>
              <a:t>24 </a:t>
            </a:r>
            <a:r>
              <a:rPr lang="zh-CN" altLang="en-US" sz="3400" b="1" spc="100" dirty="0">
                <a:ea typeface="黑体" panose="02010609060101010101" pitchFamily="49" charset="-122"/>
              </a:rPr>
              <a:t>我若没有在他们中间行过别人未曾行的事，他们就没有罪；但如今连我与我的父，他们也看见也恨恶了。</a:t>
            </a:r>
          </a:p>
          <a:p>
            <a:pPr algn="l">
              <a:lnSpc>
                <a:spcPct val="100000"/>
              </a:lnSpc>
            </a:pPr>
            <a:r>
              <a:rPr lang="en-US" altLang="zh-CN" sz="3400" b="1" spc="100" dirty="0">
                <a:ea typeface="黑体" panose="02010609060101010101" pitchFamily="49" charset="-122"/>
              </a:rPr>
              <a:t>If I had not done among them what no one else did, they would not be guilty of sin. But now they have seen these miracles, and yet they have hated both me and my Father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6895161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约翰福音</a:t>
            </a:r>
            <a:r>
              <a:rPr lang="en-US" altLang="zh-CN" sz="3400" b="1" spc="100" dirty="0">
                <a:ea typeface="黑体" panose="02010609060101010101" pitchFamily="49" charset="-122"/>
              </a:rPr>
              <a:t>John 15:18-19</a:t>
            </a:r>
            <a:r>
              <a:rPr lang="zh-CN" altLang="en-US" sz="3400" b="1" spc="100" dirty="0">
                <a:ea typeface="黑体" panose="02010609060101010101" pitchFamily="49" charset="-122"/>
              </a:rPr>
              <a:t>，</a:t>
            </a:r>
            <a:r>
              <a:rPr lang="en-US" altLang="zh-CN" sz="3400" b="1" spc="100" dirty="0">
                <a:ea typeface="黑体" panose="02010609060101010101" pitchFamily="49" charset="-122"/>
              </a:rPr>
              <a:t>23-25】</a:t>
            </a:r>
          </a:p>
          <a:p>
            <a:pPr algn="l">
              <a:lnSpc>
                <a:spcPct val="100000"/>
              </a:lnSpc>
            </a:pPr>
            <a:r>
              <a:rPr lang="en-US" altLang="zh-CN" sz="3400" b="1" spc="100" dirty="0" smtClean="0">
                <a:ea typeface="黑体" panose="02010609060101010101" pitchFamily="49" charset="-122"/>
              </a:rPr>
              <a:t>25 </a:t>
            </a:r>
            <a:r>
              <a:rPr lang="zh-CN" altLang="en-US" sz="3400" b="1" spc="100" dirty="0">
                <a:ea typeface="黑体" panose="02010609060101010101" pitchFamily="49" charset="-122"/>
              </a:rPr>
              <a:t>这要应验他们律法上所写的话，说：‘他们无故的恨我。’</a:t>
            </a:r>
          </a:p>
          <a:p>
            <a:pPr algn="l">
              <a:lnSpc>
                <a:spcPct val="100000"/>
              </a:lnSpc>
            </a:pPr>
            <a:r>
              <a:rPr lang="en-US" altLang="zh-CN" sz="3400" b="1" spc="100" dirty="0">
                <a:ea typeface="黑体" panose="02010609060101010101" pitchFamily="49" charset="-122"/>
              </a:rPr>
              <a:t>But this is to fulfill what is written in their Law: 'They hated me without reason.'</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7410075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加拉太书</a:t>
            </a:r>
            <a:r>
              <a:rPr lang="en-US" altLang="zh-CN" sz="3400" b="1" spc="100" dirty="0">
                <a:ea typeface="黑体" panose="02010609060101010101" pitchFamily="49" charset="-122"/>
              </a:rPr>
              <a:t>Galatians 1:10</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我</a:t>
            </a:r>
            <a:r>
              <a:rPr lang="zh-CN" altLang="en-US" sz="3400" b="1" spc="100" dirty="0">
                <a:ea typeface="黑体" panose="02010609060101010101" pitchFamily="49" charset="-122"/>
              </a:rPr>
              <a:t>现在是要得人的心呢，还是要得　神的心呢？我岂是讨人的喜欢吗？若仍旧讨人的喜欢，我就不是基督的仆人了。</a:t>
            </a:r>
          </a:p>
          <a:p>
            <a:pPr algn="l">
              <a:lnSpc>
                <a:spcPct val="100000"/>
              </a:lnSpc>
            </a:pPr>
            <a:r>
              <a:rPr lang="en-US" altLang="zh-CN" sz="3400" b="1" spc="100" dirty="0">
                <a:ea typeface="黑体" panose="02010609060101010101" pitchFamily="49" charset="-122"/>
              </a:rPr>
              <a:t>Am I now trying to win the approval of men, or of God? Or am I trying to please men? If I were still trying to please men, I would not be a servant of Christ.</a:t>
            </a:r>
          </a:p>
        </p:txBody>
      </p:sp>
    </p:spTree>
    <p:extLst>
      <p:ext uri="{BB962C8B-B14F-4D97-AF65-F5344CB8AC3E}">
        <p14:creationId xmlns:p14="http://schemas.microsoft.com/office/powerpoint/2010/main" val="21734550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哥林多后书 </a:t>
            </a:r>
            <a:r>
              <a:rPr lang="en-US" altLang="zh-CN" sz="3400" b="1" spc="100" dirty="0">
                <a:ea typeface="黑体" panose="02010609060101010101" pitchFamily="49" charset="-122"/>
              </a:rPr>
              <a:t>2 Corinthians 10</a:t>
            </a:r>
            <a:r>
              <a:rPr lang="zh-CN" altLang="en-US" sz="3400" b="1" spc="100" dirty="0">
                <a:ea typeface="黑体" panose="02010609060101010101" pitchFamily="49" charset="-122"/>
              </a:rPr>
              <a:t>：</a:t>
            </a:r>
            <a:r>
              <a:rPr lang="en-US" altLang="zh-CN" sz="3400" b="1" spc="100" dirty="0">
                <a:ea typeface="黑体" panose="02010609060101010101" pitchFamily="49" charset="-122"/>
              </a:rPr>
              <a:t>5</a:t>
            </a:r>
            <a:r>
              <a:rPr lang="en-US" altLang="zh-CN" sz="3400" b="1" spc="100" dirty="0" smtClean="0">
                <a:ea typeface="黑体" panose="02010609060101010101" pitchFamily="49" charset="-122"/>
              </a:rPr>
              <a:t>】</a:t>
            </a:r>
          </a:p>
          <a:p>
            <a:pPr algn="l">
              <a:lnSpc>
                <a:spcPct val="100000"/>
              </a:lnSpc>
            </a:pPr>
            <a:r>
              <a:rPr lang="zh-CN" altLang="en-US" sz="3400" b="1" spc="100" dirty="0" smtClean="0">
                <a:ea typeface="黑体" panose="02010609060101010101" pitchFamily="49" charset="-122"/>
              </a:rPr>
              <a:t>将</a:t>
            </a:r>
            <a:r>
              <a:rPr lang="zh-CN" altLang="en-US" sz="3400" b="1" spc="100" dirty="0">
                <a:ea typeface="黑体" panose="02010609060101010101" pitchFamily="49" charset="-122"/>
              </a:rPr>
              <a:t>各样的计谋，各样拦阻人认识　神的那些</a:t>
            </a:r>
            <a:r>
              <a:rPr lang="zh-CN" altLang="en-US" sz="4000" b="1" u="sng" spc="100" dirty="0">
                <a:solidFill>
                  <a:srgbClr val="FFFF00"/>
                </a:solidFill>
                <a:ea typeface="黑体" panose="02010609060101010101" pitchFamily="49" charset="-122"/>
              </a:rPr>
              <a:t>自高之事</a:t>
            </a:r>
            <a:r>
              <a:rPr lang="zh-CN" altLang="en-US" sz="3400" b="1" spc="100" dirty="0">
                <a:ea typeface="黑体" panose="02010609060101010101" pitchFamily="49" charset="-122"/>
              </a:rPr>
              <a:t>一概攻破了；又将人所有的心意夺回，使他都顺服基督。</a:t>
            </a:r>
          </a:p>
          <a:p>
            <a:pPr algn="l">
              <a:lnSpc>
                <a:spcPct val="100000"/>
              </a:lnSpc>
            </a:pPr>
            <a:r>
              <a:rPr lang="en-US" altLang="zh-CN" sz="3400" b="1" spc="100" dirty="0">
                <a:ea typeface="黑体" panose="02010609060101010101" pitchFamily="49" charset="-122"/>
              </a:rPr>
              <a:t>We demolish arguments and every pretension that sets itself up against the knowledge of God, and we take captive every thought to make it obedient to Christ.</a:t>
            </a:r>
          </a:p>
        </p:txBody>
      </p:sp>
    </p:spTree>
    <p:extLst>
      <p:ext uri="{BB962C8B-B14F-4D97-AF65-F5344CB8AC3E}">
        <p14:creationId xmlns:p14="http://schemas.microsoft.com/office/powerpoint/2010/main" val="7410152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马太福音</a:t>
            </a:r>
            <a:r>
              <a:rPr lang="en-US" altLang="zh-CN" sz="3400" b="1" spc="100" dirty="0">
                <a:ea typeface="黑体" panose="02010609060101010101" pitchFamily="49" charset="-122"/>
              </a:rPr>
              <a:t>Matthew 13:53-58】</a:t>
            </a:r>
          </a:p>
          <a:p>
            <a:pPr algn="l">
              <a:lnSpc>
                <a:spcPct val="100000"/>
              </a:lnSpc>
            </a:pPr>
            <a:r>
              <a:rPr lang="en-US" altLang="zh-CN" sz="3400" b="1" spc="100" dirty="0" smtClean="0">
                <a:ea typeface="黑体" panose="02010609060101010101" pitchFamily="49" charset="-122"/>
              </a:rPr>
              <a:t>57 </a:t>
            </a:r>
            <a:r>
              <a:rPr lang="zh-CN" altLang="en-US" sz="3400" b="1" spc="100" dirty="0">
                <a:ea typeface="黑体" panose="02010609060101010101" pitchFamily="49" charset="-122"/>
              </a:rPr>
              <a:t>他们就厌弃他（“厌弃他”原文作“因他跌倒”）。耶稣对他们说：“大凡先知，除了本地本家之外，没有不被人尊敬的。” </a:t>
            </a:r>
          </a:p>
          <a:p>
            <a:pPr algn="l">
              <a:lnSpc>
                <a:spcPct val="100000"/>
              </a:lnSpc>
            </a:pPr>
            <a:r>
              <a:rPr lang="en-US" altLang="zh-CN" sz="3400" b="1" spc="100" dirty="0">
                <a:ea typeface="黑体" panose="02010609060101010101" pitchFamily="49" charset="-122"/>
              </a:rPr>
              <a:t>And they took offense at him. But Jesus said to them, "Only in his hometown and in his own house is a prophet without honor."</a:t>
            </a:r>
          </a:p>
          <a:p>
            <a:pPr algn="l">
              <a:lnSpc>
                <a:spcPct val="100000"/>
              </a:lnSpc>
            </a:pPr>
            <a:r>
              <a:rPr lang="en-US" altLang="zh-CN" sz="3400" b="1" spc="100" dirty="0">
                <a:ea typeface="黑体" panose="02010609060101010101" pitchFamily="49" charset="-122"/>
              </a:rPr>
              <a:t>58 </a:t>
            </a:r>
            <a:r>
              <a:rPr lang="zh-CN" altLang="en-US" sz="3400" b="1" spc="100" dirty="0">
                <a:ea typeface="黑体" panose="02010609060101010101" pitchFamily="49" charset="-122"/>
              </a:rPr>
              <a:t>耶稣因为他们不信，就在那里不多行异能了。</a:t>
            </a:r>
          </a:p>
          <a:p>
            <a:pPr algn="l">
              <a:lnSpc>
                <a:spcPct val="100000"/>
              </a:lnSpc>
            </a:pPr>
            <a:r>
              <a:rPr lang="en-US" altLang="zh-CN" sz="3400" b="1" spc="100" dirty="0">
                <a:ea typeface="黑体" panose="02010609060101010101" pitchFamily="49" charset="-122"/>
              </a:rPr>
              <a:t>And he did not do many miracles there because of their lack of faith.</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346458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a:ea typeface="黑体" panose="02010609060101010101" pitchFamily="49" charset="-122"/>
              </a:rPr>
              <a:t>14 </a:t>
            </a:r>
            <a:r>
              <a:rPr lang="zh-CN" altLang="en-US" sz="3400" b="1" spc="100" dirty="0">
                <a:ea typeface="黑体" panose="02010609060101010101" pitchFamily="49" charset="-122"/>
              </a:rPr>
              <a:t>耶稣满有圣灵的能力，回到加利利，他的名声就传遍了四方。</a:t>
            </a:r>
          </a:p>
          <a:p>
            <a:pPr algn="l">
              <a:lnSpc>
                <a:spcPct val="100000"/>
              </a:lnSpc>
            </a:pPr>
            <a:r>
              <a:rPr lang="en-US" altLang="zh-CN" sz="3400" b="1" spc="100" dirty="0">
                <a:ea typeface="黑体" panose="02010609060101010101" pitchFamily="49" charset="-122"/>
              </a:rPr>
              <a:t>Jesus returned to Galilee in the power of the Spirit, and news about him spread through the whole countryside.</a:t>
            </a:r>
          </a:p>
          <a:p>
            <a:pPr algn="l">
              <a:lnSpc>
                <a:spcPct val="100000"/>
              </a:lnSpc>
            </a:pPr>
            <a:r>
              <a:rPr lang="en-US" altLang="zh-CN" sz="3400" b="1" spc="100" dirty="0">
                <a:ea typeface="黑体" panose="02010609060101010101" pitchFamily="49" charset="-122"/>
              </a:rPr>
              <a:t>15 </a:t>
            </a:r>
            <a:r>
              <a:rPr lang="zh-CN" altLang="en-US" sz="3400" b="1" spc="100" dirty="0">
                <a:ea typeface="黑体" panose="02010609060101010101" pitchFamily="49" charset="-122"/>
              </a:rPr>
              <a:t>他在各会堂里教训人，众人都称赞他。</a:t>
            </a:r>
          </a:p>
          <a:p>
            <a:pPr algn="l">
              <a:lnSpc>
                <a:spcPct val="100000"/>
              </a:lnSpc>
            </a:pPr>
            <a:r>
              <a:rPr lang="en-US" altLang="zh-CN" sz="3400" b="1" spc="100" dirty="0">
                <a:ea typeface="黑体" panose="02010609060101010101" pitchFamily="49" charset="-122"/>
              </a:rPr>
              <a:t>He taught in their synagogues, and everyone praised him</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0926167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16 </a:t>
            </a:r>
            <a:r>
              <a:rPr lang="zh-CN" altLang="en-US" sz="3400" b="1" spc="100" dirty="0">
                <a:ea typeface="黑体" panose="02010609060101010101" pitchFamily="49" charset="-122"/>
              </a:rPr>
              <a:t>耶稣来到拿撒勒，就是他长大的地方。在安息日，照他平常的规矩进了会堂，站起来要念圣经</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He </a:t>
            </a:r>
            <a:r>
              <a:rPr lang="en-US" altLang="zh-CN" sz="3400" b="1" spc="100" dirty="0">
                <a:ea typeface="黑体" panose="02010609060101010101" pitchFamily="49" charset="-122"/>
              </a:rPr>
              <a:t>went to Nazareth, where he had been brought up, and on the Sabbath day he went into the synagogue, as was his custom. And he stood up to read</a:t>
            </a:r>
            <a:r>
              <a:rPr lang="en-US" altLang="zh-CN" sz="3400" b="1" spc="100" dirty="0" smtClean="0">
                <a:ea typeface="黑体" panose="02010609060101010101" pitchFamily="49" charset="-122"/>
              </a:rPr>
              <a:t>.</a:t>
            </a:r>
          </a:p>
          <a:p>
            <a:pPr algn="l">
              <a:lnSpc>
                <a:spcPct val="100000"/>
              </a:lnSpc>
            </a:pPr>
            <a:endParaRPr lang="en-US" altLang="zh-CN" sz="600" b="1" spc="100" dirty="0">
              <a:ea typeface="黑体" panose="02010609060101010101" pitchFamily="49" charset="-122"/>
            </a:endParaRPr>
          </a:p>
          <a:p>
            <a:pPr algn="l">
              <a:lnSpc>
                <a:spcPct val="100000"/>
              </a:lnSpc>
            </a:pPr>
            <a:r>
              <a:rPr lang="en-US" altLang="zh-CN" sz="3400" b="1" spc="100" dirty="0">
                <a:ea typeface="黑体" panose="02010609060101010101" pitchFamily="49" charset="-122"/>
              </a:rPr>
              <a:t>17 </a:t>
            </a:r>
            <a:r>
              <a:rPr lang="zh-CN" altLang="en-US" sz="3400" b="1" spc="100" dirty="0">
                <a:ea typeface="黑体" panose="02010609060101010101" pitchFamily="49" charset="-122"/>
              </a:rPr>
              <a:t>有人把先知以赛亚的书交给他，他就打开，找到一处写着说</a:t>
            </a:r>
            <a:r>
              <a:rPr lang="zh-CN" altLang="en-US" sz="3400" b="1" spc="100" dirty="0" smtClean="0">
                <a:ea typeface="黑体" panose="02010609060101010101" pitchFamily="49" charset="-122"/>
              </a:rPr>
              <a:t>：</a:t>
            </a:r>
            <a:r>
              <a:rPr lang="en-US" altLang="zh-CN" sz="3400" b="1" spc="100" dirty="0" smtClean="0">
                <a:ea typeface="黑体" panose="02010609060101010101" pitchFamily="49" charset="-122"/>
              </a:rPr>
              <a:t>The </a:t>
            </a:r>
            <a:r>
              <a:rPr lang="en-US" altLang="zh-CN" sz="3400" b="1" spc="100" dirty="0">
                <a:ea typeface="黑体" panose="02010609060101010101" pitchFamily="49" charset="-122"/>
              </a:rPr>
              <a:t>scroll of the prophet Isaiah was handed to him. Unrolling it, he found the place where it is written</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37294059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18 </a:t>
            </a:r>
            <a:r>
              <a:rPr lang="en-US" altLang="zh-CN" sz="3400" b="1" spc="100" dirty="0">
                <a:ea typeface="黑体" panose="02010609060101010101" pitchFamily="49" charset="-122"/>
              </a:rPr>
              <a:t>“</a:t>
            </a:r>
            <a:r>
              <a:rPr lang="zh-CN" altLang="en-US" sz="3400" b="1" spc="100" dirty="0">
                <a:ea typeface="黑体" panose="02010609060101010101" pitchFamily="49" charset="-122"/>
              </a:rPr>
              <a:t>主的灵在我身上，因为他用膏膏我，叫我传福音给贫穷的人；差遣我报告：被掳的得释放，瞎眼的得看见，叫那受压制的得自由，</a:t>
            </a:r>
          </a:p>
          <a:p>
            <a:pPr algn="l">
              <a:lnSpc>
                <a:spcPct val="100000"/>
              </a:lnSpc>
            </a:pPr>
            <a:r>
              <a:rPr lang="en-US" altLang="zh-CN" sz="3400" b="1" spc="100" dirty="0">
                <a:ea typeface="黑体" panose="02010609060101010101" pitchFamily="49" charset="-122"/>
              </a:rPr>
              <a:t>The Spirit of the Lord is on me, because he has anointed me to preach good news to the poor. He has sent me to proclaim freedom for the prisoners and recovery of sight for the blind, to release the oppressed,</a:t>
            </a:r>
          </a:p>
          <a:p>
            <a:pPr algn="l">
              <a:lnSpc>
                <a:spcPct val="100000"/>
              </a:lnSpc>
            </a:pPr>
            <a:r>
              <a:rPr lang="en-US" altLang="zh-CN" sz="3400" b="1" spc="100" dirty="0">
                <a:ea typeface="黑体" panose="02010609060101010101" pitchFamily="49" charset="-122"/>
              </a:rPr>
              <a:t>19 </a:t>
            </a:r>
            <a:r>
              <a:rPr lang="zh-CN" altLang="en-US" sz="3400" b="1" spc="100" dirty="0">
                <a:ea typeface="黑体" panose="02010609060101010101" pitchFamily="49" charset="-122"/>
              </a:rPr>
              <a:t>报告　神悦纳人的禧年。” </a:t>
            </a:r>
          </a:p>
          <a:p>
            <a:pPr algn="l">
              <a:lnSpc>
                <a:spcPct val="100000"/>
              </a:lnSpc>
            </a:pPr>
            <a:r>
              <a:rPr lang="en-US" altLang="zh-CN" sz="3400" b="1" spc="100" dirty="0">
                <a:ea typeface="黑体" panose="02010609060101010101" pitchFamily="49" charset="-122"/>
              </a:rPr>
              <a:t>to proclaim the year of the Lord's favor</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421701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20 </a:t>
            </a:r>
            <a:r>
              <a:rPr lang="zh-CN" altLang="en-US" sz="3400" b="1" spc="100" dirty="0">
                <a:ea typeface="黑体" panose="02010609060101010101" pitchFamily="49" charset="-122"/>
              </a:rPr>
              <a:t>于是把书卷起来，交还执事，就坐下。会堂里的人都定睛看他。</a:t>
            </a:r>
          </a:p>
          <a:p>
            <a:pPr algn="l">
              <a:lnSpc>
                <a:spcPct val="100000"/>
              </a:lnSpc>
            </a:pPr>
            <a:r>
              <a:rPr lang="en-US" altLang="zh-CN" sz="3400" b="1" spc="100" dirty="0">
                <a:ea typeface="黑体" panose="02010609060101010101" pitchFamily="49" charset="-122"/>
              </a:rPr>
              <a:t>Then he rolled up the scroll, gave it back to the attendant and sat down. The eyes of everyone in the synagogue were fastened on him,</a:t>
            </a:r>
          </a:p>
          <a:p>
            <a:pPr algn="l">
              <a:lnSpc>
                <a:spcPct val="100000"/>
              </a:lnSpc>
            </a:pPr>
            <a:r>
              <a:rPr lang="en-US" altLang="zh-CN" sz="3400" b="1" spc="100" dirty="0">
                <a:ea typeface="黑体" panose="02010609060101010101" pitchFamily="49" charset="-122"/>
              </a:rPr>
              <a:t>21 </a:t>
            </a:r>
            <a:r>
              <a:rPr lang="zh-CN" altLang="en-US" sz="3400" b="1" spc="100" dirty="0">
                <a:ea typeface="黑体" panose="02010609060101010101" pitchFamily="49" charset="-122"/>
              </a:rPr>
              <a:t>耶稣对他们说：“今天这经应验在你们耳中了。” </a:t>
            </a:r>
          </a:p>
          <a:p>
            <a:pPr algn="l">
              <a:lnSpc>
                <a:spcPct val="100000"/>
              </a:lnSpc>
            </a:pPr>
            <a:r>
              <a:rPr lang="en-US" altLang="zh-CN" sz="3400" b="1" spc="100" dirty="0">
                <a:ea typeface="黑体" panose="02010609060101010101" pitchFamily="49" charset="-122"/>
              </a:rPr>
              <a:t>and he began by saying to them, "Today this scripture is fulfilled in your hearing</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21040166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22 </a:t>
            </a:r>
            <a:r>
              <a:rPr lang="zh-CN" altLang="en-US" sz="3400" b="1" spc="100" dirty="0">
                <a:ea typeface="黑体" panose="02010609060101010101" pitchFamily="49" charset="-122"/>
              </a:rPr>
              <a:t>众人都称赞他，并希奇他口中所出的恩言。又说：“这不是约瑟的儿子吗？” </a:t>
            </a:r>
          </a:p>
          <a:p>
            <a:pPr algn="l">
              <a:lnSpc>
                <a:spcPct val="100000"/>
              </a:lnSpc>
            </a:pPr>
            <a:r>
              <a:rPr lang="en-US" altLang="zh-CN" sz="3400" b="1" spc="100" dirty="0">
                <a:ea typeface="黑体" panose="02010609060101010101" pitchFamily="49" charset="-122"/>
              </a:rPr>
              <a:t>All spoke well of him and were amazed at the gracious words that came from his lips. "Isn't this Joseph's son?" they asked</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1843953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251520" y="0"/>
            <a:ext cx="8640960" cy="6858000"/>
          </a:xfrm>
        </p:spPr>
        <p:txBody>
          <a:bodyPr>
            <a:noAutofit/>
          </a:bodyPr>
          <a:lstStyle/>
          <a:p>
            <a:pPr algn="l">
              <a:lnSpc>
                <a:spcPct val="100000"/>
              </a:lnSpc>
            </a:pPr>
            <a:r>
              <a:rPr lang="en-US" altLang="zh-CN" sz="3400" b="1" spc="100" dirty="0">
                <a:ea typeface="黑体" panose="02010609060101010101" pitchFamily="49" charset="-122"/>
              </a:rPr>
              <a:t>【</a:t>
            </a:r>
            <a:r>
              <a:rPr lang="zh-CN" altLang="en-US" sz="3400" b="1" spc="100" dirty="0">
                <a:ea typeface="黑体" panose="02010609060101010101" pitchFamily="49" charset="-122"/>
              </a:rPr>
              <a:t>路加福音</a:t>
            </a:r>
            <a:r>
              <a:rPr lang="en-US" altLang="zh-CN" sz="3400" b="1" spc="100" dirty="0">
                <a:ea typeface="黑体" panose="02010609060101010101" pitchFamily="49" charset="-122"/>
              </a:rPr>
              <a:t>Luke 4:14-30】</a:t>
            </a:r>
          </a:p>
          <a:p>
            <a:pPr algn="l">
              <a:lnSpc>
                <a:spcPct val="100000"/>
              </a:lnSpc>
            </a:pPr>
            <a:r>
              <a:rPr lang="en-US" altLang="zh-CN" sz="3400" b="1" spc="100" dirty="0" smtClean="0">
                <a:ea typeface="黑体" panose="02010609060101010101" pitchFamily="49" charset="-122"/>
              </a:rPr>
              <a:t>23 </a:t>
            </a:r>
            <a:r>
              <a:rPr lang="zh-CN" altLang="en-US" sz="3400" b="1" spc="100" dirty="0">
                <a:ea typeface="黑体" panose="02010609060101010101" pitchFamily="49" charset="-122"/>
              </a:rPr>
              <a:t>耶稣对他们说：“你们必引这俗语向我说：‘医生，你医治自己吧！我们听见你在迦百农所行的事，也当行在你自己家乡里。’” </a:t>
            </a:r>
          </a:p>
          <a:p>
            <a:pPr algn="l">
              <a:lnSpc>
                <a:spcPct val="100000"/>
              </a:lnSpc>
            </a:pPr>
            <a:r>
              <a:rPr lang="en-US" altLang="zh-CN" sz="3400" b="1" spc="100" dirty="0">
                <a:ea typeface="黑体" panose="02010609060101010101" pitchFamily="49" charset="-122"/>
              </a:rPr>
              <a:t>Jesus said to them, "Surely you will quote this proverb to me: 'Physician, heal yourself! Do here in your hometown what we have heard that you did in Capernaum.' </a:t>
            </a:r>
            <a:r>
              <a:rPr lang="en-US" altLang="zh-CN" sz="3400" b="1" spc="100" dirty="0" smtClean="0">
                <a:ea typeface="黑体" panose="02010609060101010101" pitchFamily="49" charset="-122"/>
              </a:rPr>
              <a:t>"</a:t>
            </a:r>
            <a:endParaRPr lang="en-US" altLang="zh-CN" sz="3400" b="1" spc="100" dirty="0">
              <a:ea typeface="黑体" panose="02010609060101010101" pitchFamily="49" charset="-122"/>
            </a:endParaRPr>
          </a:p>
        </p:txBody>
      </p:sp>
    </p:spTree>
    <p:extLst>
      <p:ext uri="{BB962C8B-B14F-4D97-AF65-F5344CB8AC3E}">
        <p14:creationId xmlns:p14="http://schemas.microsoft.com/office/powerpoint/2010/main" val="30798597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3968</TotalTime>
  <Words>1802</Words>
  <Application>Microsoft Office PowerPoint</Application>
  <PresentationFormat>全屏显示(4:3)</PresentationFormat>
  <Paragraphs>115</Paragraphs>
  <Slides>23</Slides>
  <Notes>23</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23</vt:i4>
      </vt:variant>
    </vt:vector>
  </HeadingPairs>
  <TitlesOfParts>
    <vt:vector size="30" baseType="lpstr">
      <vt:lpstr>新細明體</vt:lpstr>
      <vt:lpstr>黑体</vt:lpstr>
      <vt:lpstr>宋体</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471</cp:revision>
  <dcterms:created xsi:type="dcterms:W3CDTF">2014-02-25T17:54:08Z</dcterms:created>
  <dcterms:modified xsi:type="dcterms:W3CDTF">2018-01-21T06:28:51Z</dcterms:modified>
</cp:coreProperties>
</file>