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574" r:id="rId3"/>
    <p:sldId id="575" r:id="rId4"/>
    <p:sldId id="576" r:id="rId5"/>
    <p:sldId id="579" r:id="rId6"/>
    <p:sldId id="577" r:id="rId7"/>
    <p:sldId id="580" r:id="rId8"/>
    <p:sldId id="581" r:id="rId9"/>
    <p:sldId id="582" r:id="rId10"/>
    <p:sldId id="583" r:id="rId11"/>
    <p:sldId id="584" r:id="rId12"/>
    <p:sldId id="585" r:id="rId13"/>
    <p:sldId id="586" r:id="rId14"/>
    <p:sldId id="578" r:id="rId15"/>
    <p:sldId id="587" r:id="rId16"/>
    <p:sldId id="588" r:id="rId17"/>
    <p:sldId id="589" r:id="rId18"/>
    <p:sldId id="590" r:id="rId19"/>
    <p:sldId id="591" r:id="rId20"/>
    <p:sldId id="592"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p:scale>
          <a:sx n="57" d="100"/>
          <a:sy n="57" d="100"/>
        </p:scale>
        <p:origin x="533" y="1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2018/7/15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2018/7/15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18:10-14】</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你们要小心，不可轻看这小子里的一个。我告诉你们，他们的使者在天上常见我天父的面。</a:t>
            </a:r>
          </a:p>
          <a:p>
            <a:pPr algn="l"/>
            <a:r>
              <a:rPr lang="en-US" altLang="zh-CN" sz="3600" dirty="0">
                <a:ea typeface="微软雅黑" panose="020B0503020204020204" pitchFamily="34" charset="-122"/>
              </a:rPr>
              <a:t>"Take heed that you do not despise one of these little ones, for I say to you that in heaven their angels always see the face of My Father who is in heaven.</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人子来，为要拯救失丧的人。”）</a:t>
            </a:r>
          </a:p>
          <a:p>
            <a:pPr algn="l"/>
            <a:r>
              <a:rPr lang="en-US" altLang="zh-CN" sz="3600" dirty="0">
                <a:ea typeface="微软雅黑" panose="020B0503020204020204" pitchFamily="34" charset="-122"/>
              </a:rPr>
              <a:t>For the Son of Man has come to save that which was lost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12:16-21】</a:t>
            </a:r>
          </a:p>
          <a:p>
            <a:pPr algn="l"/>
            <a:r>
              <a:rPr lang="en-US" altLang="zh-CN" sz="3600" dirty="0" smtClean="0">
                <a:ea typeface="微软雅黑" panose="020B0503020204020204" pitchFamily="34" charset="-122"/>
              </a:rPr>
              <a:t>18 </a:t>
            </a:r>
            <a:r>
              <a:rPr lang="zh-CN" altLang="en-US" sz="3600" dirty="0">
                <a:ea typeface="微软雅黑" panose="020B0503020204020204" pitchFamily="34" charset="-122"/>
              </a:rPr>
              <a:t>又说：‘我要这么办：要把我的仓房拆了，另盖更大的，在那里好收藏我一切的粮食和财物</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So </a:t>
            </a:r>
            <a:r>
              <a:rPr lang="en-US" altLang="zh-CN" sz="3600" dirty="0">
                <a:ea typeface="微软雅黑" panose="020B0503020204020204" pitchFamily="34" charset="-122"/>
              </a:rPr>
              <a:t>he said, "I will do this: I will pull down my barns and build greater, and there I will store all my crops and my goods.</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然后要对我的灵魂说：灵魂哪，你有许多财物积存，可作多年的费用，只管安安逸逸的吃喝快乐吧！’ </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I will say to my soul, "Soul, you have many goods laid up for many years; take your ease; eat, drink, and be merry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03696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12:16-21】</a:t>
            </a:r>
          </a:p>
          <a:p>
            <a:pPr algn="l"/>
            <a:r>
              <a:rPr lang="en-US" altLang="zh-CN" sz="3600" dirty="0" smtClean="0">
                <a:ea typeface="微软雅黑" panose="020B0503020204020204" pitchFamily="34" charset="-122"/>
              </a:rPr>
              <a:t>20 </a:t>
            </a:r>
            <a:r>
              <a:rPr lang="zh-CN" altLang="en-US" sz="3600" dirty="0">
                <a:ea typeface="微软雅黑" panose="020B0503020204020204" pitchFamily="34" charset="-122"/>
              </a:rPr>
              <a:t>神却对他说：‘无知的人哪，今夜必要你的灵魂，你所预备的要归谁呢？’</a:t>
            </a:r>
          </a:p>
          <a:p>
            <a:pPr algn="l"/>
            <a:r>
              <a:rPr lang="en-US" altLang="zh-CN" sz="3600" dirty="0">
                <a:ea typeface="微软雅黑" panose="020B0503020204020204" pitchFamily="34" charset="-122"/>
              </a:rPr>
              <a:t>But God said to him, "Fool! This night your soul will be required of you; then whose will those things be which you have provided?'</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凡为自己积财，在神面前却不富足的，也是这样。”</a:t>
            </a:r>
          </a:p>
          <a:p>
            <a:pPr algn="l"/>
            <a:r>
              <a:rPr lang="en-US" altLang="zh-CN" sz="3600" dirty="0">
                <a:ea typeface="微软雅黑" panose="020B0503020204020204" pitchFamily="34" charset="-122"/>
              </a:rPr>
              <a:t>"So is he who lays up treasure for himself, and is not rich toward God."</a:t>
            </a:r>
          </a:p>
        </p:txBody>
      </p:sp>
    </p:spTree>
    <p:extLst>
      <p:ext uri="{BB962C8B-B14F-4D97-AF65-F5344CB8AC3E}">
        <p14:creationId xmlns:p14="http://schemas.microsoft.com/office/powerpoint/2010/main" val="5017459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Isaiah 53:6a】 </a:t>
            </a:r>
          </a:p>
          <a:p>
            <a:pPr algn="l"/>
            <a:r>
              <a:rPr lang="zh-CN" altLang="en-US" sz="3600" dirty="0">
                <a:ea typeface="微软雅黑" panose="020B0503020204020204" pitchFamily="34" charset="-122"/>
              </a:rPr>
              <a:t>我们都如羊走迷，各人偏行己路</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All </a:t>
            </a:r>
            <a:r>
              <a:rPr lang="en-US" altLang="zh-CN" sz="3600" dirty="0">
                <a:ea typeface="微软雅黑" panose="020B0503020204020204" pitchFamily="34" charset="-122"/>
              </a:rPr>
              <a:t>we like sheep have gone astray; We have turned, every one, to his own way; </a:t>
            </a:r>
          </a:p>
        </p:txBody>
      </p:sp>
    </p:spTree>
    <p:extLst>
      <p:ext uri="{BB962C8B-B14F-4D97-AF65-F5344CB8AC3E}">
        <p14:creationId xmlns:p14="http://schemas.microsoft.com/office/powerpoint/2010/main" val="2416371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15:5</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找</a:t>
            </a:r>
            <a:r>
              <a:rPr lang="zh-CN" altLang="en-US" sz="3600" dirty="0">
                <a:ea typeface="微软雅黑" panose="020B0503020204020204" pitchFamily="34" charset="-122"/>
              </a:rPr>
              <a:t>着了，就欢欢喜喜地扛在肩上，回到家里，</a:t>
            </a:r>
          </a:p>
          <a:p>
            <a:pPr algn="l"/>
            <a:r>
              <a:rPr lang="en-US" altLang="zh-CN" sz="3600" dirty="0">
                <a:ea typeface="微软雅黑" panose="020B0503020204020204" pitchFamily="34" charset="-122"/>
              </a:rPr>
              <a:t>And when he has found it, he lays it on his shoulders, rejoicing.</a:t>
            </a:r>
          </a:p>
        </p:txBody>
      </p:sp>
    </p:spTree>
    <p:extLst>
      <p:ext uri="{BB962C8B-B14F-4D97-AF65-F5344CB8AC3E}">
        <p14:creationId xmlns:p14="http://schemas.microsoft.com/office/powerpoint/2010/main" val="3084485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祂诚然担当我们的忧患，背负我们的痛苦；我们却以为祂受责罚，被　神击打苦待了。</a:t>
            </a:r>
          </a:p>
          <a:p>
            <a:pPr algn="l"/>
            <a:r>
              <a:rPr lang="en-US" altLang="zh-CN" sz="3600" dirty="0">
                <a:ea typeface="微软雅黑" panose="020B0503020204020204" pitchFamily="34" charset="-122"/>
              </a:rPr>
              <a:t>Surely He has borne our griefs And carried our sorrows; Yet we esteemed Him stricken, Smitten by God, and afflicted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802020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哪知祂为我们的过犯受害，为我们的罪孽压伤。因祂受的刑罚，我们得平安；因祂受的鞭伤，我们得医治。</a:t>
            </a:r>
          </a:p>
          <a:p>
            <a:pPr algn="l"/>
            <a:r>
              <a:rPr lang="en-US" altLang="zh-CN" sz="3600" dirty="0">
                <a:ea typeface="微软雅黑" panose="020B0503020204020204" pitchFamily="34" charset="-122"/>
              </a:rPr>
              <a:t>But He was wounded for our transgressions, He was bruised for our iniquities; The chastisement for our peace was upon Him, And by His stripes we are healed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74784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6 </a:t>
            </a:r>
            <a:r>
              <a:rPr lang="zh-CN" altLang="en-US" sz="3600" dirty="0">
                <a:ea typeface="微软雅黑" panose="020B0503020204020204" pitchFamily="34" charset="-122"/>
              </a:rPr>
              <a:t>我们都如羊走迷，各人偏行己路，耶和华使我们众人的罪孽都归在祂身上。</a:t>
            </a:r>
          </a:p>
          <a:p>
            <a:pPr algn="l"/>
            <a:r>
              <a:rPr lang="en-US" altLang="zh-CN" sz="3600" dirty="0">
                <a:ea typeface="微软雅黑" panose="020B0503020204020204" pitchFamily="34" charset="-122"/>
              </a:rPr>
              <a:t>All we like sheep have gone astray; We have turned, every one, to his own way; And the LORD has laid on Him the iniquity of us all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266287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祂被欺压，在受苦的时候却不开口（或作“祂受欺压，却自卑不开口”），祂像羊羔被牵到宰杀之地，又像羊在剪毛的人手下无声，祂也是这样不开口。</a:t>
            </a:r>
          </a:p>
          <a:p>
            <a:pPr algn="l"/>
            <a:r>
              <a:rPr lang="en-US" altLang="zh-CN" sz="3600" dirty="0">
                <a:ea typeface="微软雅黑" panose="020B0503020204020204" pitchFamily="34" charset="-122"/>
              </a:rPr>
              <a:t>He was oppressed and He was afflicted, Yet He opened not His mouth; He was led as a lamb to the slaughter, And as a sheep before its shearers is silent, So He opened not His mouth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08951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8 </a:t>
            </a:r>
            <a:r>
              <a:rPr lang="zh-CN" altLang="en-US" sz="3600" dirty="0">
                <a:ea typeface="微软雅黑" panose="020B0503020204020204" pitchFamily="34" charset="-122"/>
              </a:rPr>
              <a:t>因受欺压和审判，祂被夺去，至于祂同世的人，谁想祂受鞭打、从活人之地被剪除，是因我百姓的罪过呢？</a:t>
            </a:r>
          </a:p>
          <a:p>
            <a:pPr algn="l"/>
            <a:r>
              <a:rPr lang="en-US" altLang="zh-CN" sz="3600" dirty="0">
                <a:ea typeface="微软雅黑" panose="020B0503020204020204" pitchFamily="34" charset="-122"/>
              </a:rPr>
              <a:t>He was taken from prison and from judgment, And who will declare His generation? For He was cut off from the land of the living; For the transgressions of My people He was stricken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52576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祂虽然未行强暴，口中也没有诡诈，人还使祂与恶人同埋；谁知死的时候与财主同葬。</a:t>
            </a:r>
          </a:p>
          <a:p>
            <a:pPr algn="l"/>
            <a:r>
              <a:rPr lang="en-US" altLang="zh-CN" sz="3600" dirty="0">
                <a:ea typeface="微软雅黑" panose="020B0503020204020204" pitchFamily="34" charset="-122"/>
              </a:rPr>
              <a:t>And they made His grave with the wicked-- But with the rich at His death, Because He had done no violence, Nor was any deceit in His mouth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15597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18:10-14】</a:t>
            </a:r>
          </a:p>
          <a:p>
            <a:pPr algn="l"/>
            <a:r>
              <a:rPr lang="en-US" altLang="zh-CN" sz="3600" dirty="0" smtClean="0">
                <a:ea typeface="微软雅黑" panose="020B0503020204020204" pitchFamily="34" charset="-122"/>
              </a:rPr>
              <a:t>12 </a:t>
            </a:r>
            <a:r>
              <a:rPr lang="zh-CN" altLang="en-US" sz="3600" dirty="0">
                <a:ea typeface="微软雅黑" panose="020B0503020204020204" pitchFamily="34" charset="-122"/>
              </a:rPr>
              <a:t>一个人若有一百只羊，一只走迷了路，你们的意思如何？他岂不撇下这九十九只，往山里去找那只迷路的羊吗？</a:t>
            </a:r>
          </a:p>
          <a:p>
            <a:pPr algn="l"/>
            <a:r>
              <a:rPr lang="en-US" altLang="zh-CN" sz="3600" dirty="0">
                <a:ea typeface="微软雅黑" panose="020B0503020204020204" pitchFamily="34" charset="-122"/>
              </a:rPr>
              <a:t>"What do you think? If a man has a hundred sheep, and one of them goes astray, does he not leave the ninety-nine and go to the mountains to seek the one that is straying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227242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以赛亚书 </a:t>
            </a:r>
            <a:r>
              <a:rPr lang="en-US" altLang="zh-CN" sz="3600" dirty="0">
                <a:ea typeface="微软雅黑" panose="020B0503020204020204" pitchFamily="34" charset="-122"/>
              </a:rPr>
              <a:t>Isiah 53:4-10a】</a:t>
            </a:r>
          </a:p>
          <a:p>
            <a:pPr algn="l"/>
            <a:r>
              <a:rPr lang="en-US" altLang="zh-CN" sz="3600" dirty="0" smtClean="0">
                <a:ea typeface="微软雅黑" panose="020B0503020204020204" pitchFamily="34" charset="-122"/>
              </a:rPr>
              <a:t>10a</a:t>
            </a:r>
            <a:r>
              <a:rPr lang="zh-CN" altLang="en-US" sz="3600" dirty="0" smtClean="0">
                <a:ea typeface="微软雅黑" panose="020B0503020204020204" pitchFamily="34" charset="-122"/>
              </a:rPr>
              <a:t>耶和华却定意（或作“喜悦”）将祂压伤，使祂受痛苦；耶和华以祂为赎罪祭（或作“祂献本身为赎罪祭”）</a:t>
            </a:r>
            <a:r>
              <a:rPr lang="en-US" altLang="zh-CN" sz="3600" dirty="0" smtClean="0">
                <a:ea typeface="微软雅黑" panose="020B0503020204020204" pitchFamily="34" charset="-122"/>
              </a:rPr>
              <a:t>……</a:t>
            </a:r>
          </a:p>
          <a:p>
            <a:pPr algn="l"/>
            <a:r>
              <a:rPr lang="en-US" altLang="zh-CN" sz="3600" dirty="0" smtClean="0">
                <a:ea typeface="微软雅黑" panose="020B0503020204020204" pitchFamily="34" charset="-122"/>
              </a:rPr>
              <a:t>Yet it pleased the LORD to bruise Him; He has put Him to grief. When You make His soul an offering for sin, He shall see His seed, He shall prolong His days, And the pleasure of the LORD shall prosper in His hand.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960540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18:10-14】</a:t>
            </a:r>
          </a:p>
          <a:p>
            <a:pPr algn="l"/>
            <a:r>
              <a:rPr lang="en-US" altLang="zh-CN" sz="3600" dirty="0" smtClean="0">
                <a:ea typeface="微软雅黑" panose="020B0503020204020204" pitchFamily="34" charset="-122"/>
              </a:rPr>
              <a:t>13 </a:t>
            </a:r>
            <a:r>
              <a:rPr lang="zh-CN" altLang="en-US" sz="3600" dirty="0">
                <a:ea typeface="微软雅黑" panose="020B0503020204020204" pitchFamily="34" charset="-122"/>
              </a:rPr>
              <a:t>若是找着了，我实在告诉你们：他为这一只羊欢喜，比为那没有迷路的九十九只欢喜还大呢！</a:t>
            </a:r>
          </a:p>
          <a:p>
            <a:pPr algn="l"/>
            <a:r>
              <a:rPr lang="en-US" altLang="zh-CN" sz="3600" dirty="0">
                <a:ea typeface="微软雅黑" panose="020B0503020204020204" pitchFamily="34" charset="-122"/>
              </a:rPr>
              <a:t>And if he should find it, assuredly, I say to you, he rejoices more over that sheep than over the ninety-nine that did not go astray.</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你们在天上的父也是这样，不愿意这小子里失丧一个。</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Even </a:t>
            </a:r>
            <a:r>
              <a:rPr lang="en-US" altLang="zh-CN" sz="3600" dirty="0">
                <a:ea typeface="微软雅黑" panose="020B0503020204020204" pitchFamily="34" charset="-122"/>
              </a:rPr>
              <a:t>so it is not the will of your Father who is in heaven that one of these little ones should perish.</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7516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18:10-14】</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你们要小心，不可轻看这小子里的一个。我告诉你们，他们的使者在天上常见我天父的面。</a:t>
            </a:r>
          </a:p>
          <a:p>
            <a:pPr algn="l"/>
            <a:r>
              <a:rPr lang="en-US" altLang="zh-CN" sz="3600" dirty="0">
                <a:ea typeface="微软雅黑" panose="020B0503020204020204" pitchFamily="34" charset="-122"/>
              </a:rPr>
              <a:t>"Take heed that you do not despise one of these little ones, for I say to you that in heaven their angels always see the face of My Father who is in heaven.</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人子来，为要拯救失丧的人。”）</a:t>
            </a:r>
          </a:p>
          <a:p>
            <a:pPr algn="l"/>
            <a:r>
              <a:rPr lang="en-US" altLang="zh-CN" sz="3600" dirty="0">
                <a:ea typeface="微软雅黑" panose="020B0503020204020204" pitchFamily="34" charset="-122"/>
              </a:rPr>
              <a:t>For the Son of Man has come to save that which was lost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03056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18:10-14】</a:t>
            </a:r>
          </a:p>
          <a:p>
            <a:pPr algn="l"/>
            <a:r>
              <a:rPr lang="en-US" altLang="zh-CN" sz="3600" dirty="0" smtClean="0">
                <a:ea typeface="微软雅黑" panose="020B0503020204020204" pitchFamily="34" charset="-122"/>
              </a:rPr>
              <a:t>12 </a:t>
            </a:r>
            <a:r>
              <a:rPr lang="zh-CN" altLang="en-US" sz="3600" dirty="0">
                <a:ea typeface="微软雅黑" panose="020B0503020204020204" pitchFamily="34" charset="-122"/>
              </a:rPr>
              <a:t>一个人若有一百只羊，一只走迷了路，你们的意思如何？他岂不撇下这九十九只，往山里去找那只迷路的羊吗？</a:t>
            </a:r>
          </a:p>
          <a:p>
            <a:pPr algn="l"/>
            <a:r>
              <a:rPr lang="en-US" altLang="zh-CN" sz="3600" dirty="0">
                <a:ea typeface="微软雅黑" panose="020B0503020204020204" pitchFamily="34" charset="-122"/>
              </a:rPr>
              <a:t>"What do you think? If a man has a hundred sheep, and one of them goes astray, does he not leave the ninety-nine and go to the mountains to seek the one that is straying?</a:t>
            </a:r>
          </a:p>
        </p:txBody>
      </p:sp>
    </p:spTree>
    <p:extLst>
      <p:ext uri="{BB962C8B-B14F-4D97-AF65-F5344CB8AC3E}">
        <p14:creationId xmlns:p14="http://schemas.microsoft.com/office/powerpoint/2010/main" val="2187984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15:1-6】</a:t>
            </a:r>
          </a:p>
          <a:p>
            <a:pPr algn="l"/>
            <a:r>
              <a:rPr lang="en-US" altLang="zh-CN" sz="3600" dirty="0">
                <a:ea typeface="微软雅黑" panose="020B0503020204020204" pitchFamily="34" charset="-122"/>
              </a:rPr>
              <a:t>1 </a:t>
            </a:r>
            <a:r>
              <a:rPr lang="zh-CN" altLang="en-US" sz="3600" dirty="0">
                <a:ea typeface="微软雅黑" panose="020B0503020204020204" pitchFamily="34" charset="-122"/>
              </a:rPr>
              <a:t>众税吏和罪人都挨近耶稣，要听他讲道。</a:t>
            </a:r>
          </a:p>
          <a:p>
            <a:pPr algn="l"/>
            <a:r>
              <a:rPr lang="en-US" altLang="zh-CN" sz="3600" dirty="0">
                <a:ea typeface="微软雅黑" panose="020B0503020204020204" pitchFamily="34" charset="-122"/>
              </a:rPr>
              <a:t>Then all the tax collectors and the sinners drew near to Him to hear Him.</a:t>
            </a:r>
          </a:p>
          <a:p>
            <a:pPr algn="l"/>
            <a:r>
              <a:rPr lang="en-US" altLang="zh-CN" sz="3600" dirty="0">
                <a:ea typeface="微软雅黑" panose="020B0503020204020204" pitchFamily="34" charset="-122"/>
              </a:rPr>
              <a:t>2 </a:t>
            </a:r>
            <a:r>
              <a:rPr lang="zh-CN" altLang="en-US" sz="3600" dirty="0">
                <a:ea typeface="微软雅黑" panose="020B0503020204020204" pitchFamily="34" charset="-122"/>
              </a:rPr>
              <a:t>法利赛人和文士私下议论说：“这个人接待罪人，又同他们吃饭。” </a:t>
            </a:r>
          </a:p>
          <a:p>
            <a:pPr algn="l"/>
            <a:r>
              <a:rPr lang="en-US" altLang="zh-CN" sz="3600" dirty="0">
                <a:ea typeface="微软雅黑" panose="020B0503020204020204" pitchFamily="34" charset="-122"/>
              </a:rPr>
              <a:t>And the Pharisees and scribes complained, saying, "This Man receives sinners and eats with them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856524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15:1-6】</a:t>
            </a:r>
          </a:p>
          <a:p>
            <a:pPr algn="l"/>
            <a:r>
              <a:rPr lang="en-US" altLang="zh-CN" sz="3600" dirty="0" smtClean="0">
                <a:ea typeface="微软雅黑" panose="020B0503020204020204" pitchFamily="34" charset="-122"/>
              </a:rPr>
              <a:t>3 </a:t>
            </a:r>
            <a:r>
              <a:rPr lang="zh-CN" altLang="en-US" sz="3600" dirty="0">
                <a:ea typeface="微软雅黑" panose="020B0503020204020204" pitchFamily="34" charset="-122"/>
              </a:rPr>
              <a:t>耶稣就用比喻说：</a:t>
            </a:r>
            <a:r>
              <a:rPr lang="en-US" altLang="zh-CN" sz="3600" dirty="0">
                <a:ea typeface="微软雅黑" panose="020B0503020204020204" pitchFamily="34" charset="-122"/>
              </a:rPr>
              <a:t>So He spoke this parable to them, saying:</a:t>
            </a:r>
          </a:p>
          <a:p>
            <a:pPr algn="l"/>
            <a:r>
              <a:rPr lang="en-US" altLang="zh-CN" sz="3600" dirty="0">
                <a:ea typeface="微软雅黑" panose="020B0503020204020204" pitchFamily="34" charset="-122"/>
              </a:rPr>
              <a:t>4 “</a:t>
            </a:r>
            <a:r>
              <a:rPr lang="zh-CN" altLang="en-US" sz="3600" dirty="0">
                <a:ea typeface="微软雅黑" panose="020B0503020204020204" pitchFamily="34" charset="-122"/>
              </a:rPr>
              <a:t>你们中间，谁有一百只羊失去一只，不把这九十九只撇在旷野，去找那失去的羊，直到找着呢？</a:t>
            </a:r>
          </a:p>
          <a:p>
            <a:pPr algn="l"/>
            <a:r>
              <a:rPr lang="en-US" altLang="zh-CN" sz="3600" dirty="0">
                <a:ea typeface="微软雅黑" panose="020B0503020204020204" pitchFamily="34" charset="-122"/>
              </a:rPr>
              <a:t>"What man of you, having a hundred sheep, if he loses one of them, does not leave the ninety-nine in the wilderness, and go after the one which is lost until he finds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813564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15:1-6】</a:t>
            </a:r>
          </a:p>
          <a:p>
            <a:pPr algn="l"/>
            <a:r>
              <a:rPr lang="en-US" altLang="zh-CN" sz="3600" dirty="0" smtClean="0">
                <a:ea typeface="微软雅黑" panose="020B0503020204020204" pitchFamily="34" charset="-122"/>
              </a:rPr>
              <a:t>5 </a:t>
            </a:r>
            <a:r>
              <a:rPr lang="zh-CN" altLang="en-US" sz="3600" dirty="0">
                <a:ea typeface="微软雅黑" panose="020B0503020204020204" pitchFamily="34" charset="-122"/>
              </a:rPr>
              <a:t>找着了，就欢欢喜喜地扛在肩上，回到家里，</a:t>
            </a:r>
          </a:p>
          <a:p>
            <a:pPr algn="l"/>
            <a:r>
              <a:rPr lang="en-US" altLang="zh-CN" sz="3600" dirty="0">
                <a:ea typeface="微软雅黑" panose="020B0503020204020204" pitchFamily="34" charset="-122"/>
              </a:rPr>
              <a:t>And when he has found it, he lays it on his shoulders, rejoicing.</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就请朋友邻舍来，对他们说：‘我失去的羊已经找着了，你们和我一同欢喜吧！’</a:t>
            </a:r>
          </a:p>
          <a:p>
            <a:pPr algn="l"/>
            <a:r>
              <a:rPr lang="en-US" altLang="zh-CN" sz="3600" dirty="0">
                <a:ea typeface="微软雅黑" panose="020B0503020204020204" pitchFamily="34" charset="-122"/>
              </a:rPr>
              <a:t>And when he comes home, he calls together his friends and neighbors, saying to them, "Rejoice with me, for I have found my sheep which was lost!'</a:t>
            </a:r>
          </a:p>
        </p:txBody>
      </p:sp>
    </p:spTree>
    <p:extLst>
      <p:ext uri="{BB962C8B-B14F-4D97-AF65-F5344CB8AC3E}">
        <p14:creationId xmlns:p14="http://schemas.microsoft.com/office/powerpoint/2010/main" val="3744073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12:16-21】</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就用比喻对他们说：“有一个财主，田产丰盛，</a:t>
            </a:r>
          </a:p>
          <a:p>
            <a:pPr algn="l"/>
            <a:r>
              <a:rPr lang="en-US" altLang="zh-CN" sz="3600" dirty="0">
                <a:ea typeface="微软雅黑" panose="020B0503020204020204" pitchFamily="34" charset="-122"/>
              </a:rPr>
              <a:t>Then He spoke a parable to them, saying: "The ground of a certain rich man yielded plentifully.</a:t>
            </a:r>
          </a:p>
          <a:p>
            <a:pPr algn="l"/>
            <a:r>
              <a:rPr lang="en-US" altLang="zh-CN" sz="3600" dirty="0">
                <a:ea typeface="微软雅黑" panose="020B0503020204020204" pitchFamily="34" charset="-122"/>
              </a:rPr>
              <a:t>17 </a:t>
            </a:r>
            <a:r>
              <a:rPr lang="zh-CN" altLang="en-US" sz="3600" dirty="0">
                <a:ea typeface="微软雅黑" panose="020B0503020204020204" pitchFamily="34" charset="-122"/>
              </a:rPr>
              <a:t>自己心里思想说：‘我的出产没有地方收藏，怎么办呢？’</a:t>
            </a:r>
          </a:p>
          <a:p>
            <a:pPr algn="l"/>
            <a:r>
              <a:rPr lang="en-US" altLang="zh-CN" sz="3600" dirty="0">
                <a:ea typeface="微软雅黑" panose="020B0503020204020204" pitchFamily="34" charset="-122"/>
              </a:rPr>
              <a:t>And he thought within himself, saying, "What shall I do, since I have no room to store my crops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05664581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306</TotalTime>
  <Words>1548</Words>
  <Application>Microsoft Office PowerPoint</Application>
  <PresentationFormat>全屏显示(4:3)</PresentationFormat>
  <Paragraphs>74</Paragraphs>
  <Slides>20</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20</vt:i4>
      </vt:variant>
    </vt:vector>
  </HeadingPairs>
  <TitlesOfParts>
    <vt:vector size="26"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68</cp:revision>
  <dcterms:created xsi:type="dcterms:W3CDTF">2018-02-16T18:09:56Z</dcterms:created>
  <dcterms:modified xsi:type="dcterms:W3CDTF">2018-07-15T07:11:01Z</dcterms:modified>
</cp:coreProperties>
</file>