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115" r:id="rId3"/>
    <p:sldId id="1116" r:id="rId4"/>
    <p:sldId id="1117" r:id="rId5"/>
    <p:sldId id="1118" r:id="rId6"/>
    <p:sldId id="1119" r:id="rId7"/>
    <p:sldId id="1078" r:id="rId8"/>
    <p:sldId id="1079" r:id="rId9"/>
    <p:sldId id="1080" r:id="rId10"/>
    <p:sldId id="1081" r:id="rId11"/>
    <p:sldId id="1082" r:id="rId12"/>
    <p:sldId id="1084" r:id="rId13"/>
    <p:sldId id="1085" r:id="rId14"/>
    <p:sldId id="1086" r:id="rId15"/>
    <p:sldId id="1083" r:id="rId16"/>
    <p:sldId id="1120" r:id="rId17"/>
    <p:sldId id="1087" r:id="rId18"/>
    <p:sldId id="1121" r:id="rId19"/>
    <p:sldId id="1088" r:id="rId20"/>
    <p:sldId id="1122" r:id="rId21"/>
    <p:sldId id="1123" r:id="rId22"/>
    <p:sldId id="1089" r:id="rId23"/>
    <p:sldId id="1124" r:id="rId24"/>
    <p:sldId id="1125" r:id="rId25"/>
    <p:sldId id="1126" r:id="rId26"/>
    <p:sldId id="1127" r:id="rId27"/>
    <p:sldId id="1128" r:id="rId28"/>
    <p:sldId id="1129" r:id="rId29"/>
    <p:sldId id="1130" r:id="rId30"/>
    <p:sldId id="1131" r:id="rId31"/>
    <p:sldId id="1132" r:id="rId32"/>
    <p:sldId id="1099" r:id="rId33"/>
    <p:sldId id="1090" r:id="rId34"/>
    <p:sldId id="1100" r:id="rId35"/>
    <p:sldId id="1091" r:id="rId3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91" y="14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2019/2/24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那时，耶稣对众人和门徒讲论，</a:t>
            </a:r>
          </a:p>
          <a:p>
            <a:pPr algn="l">
              <a:lnSpc>
                <a:spcPct val="114000"/>
              </a:lnSpc>
            </a:pPr>
            <a:r>
              <a:rPr lang="en-US" altLang="zh-CN" sz="3600" b="1" dirty="0">
                <a:solidFill>
                  <a:schemeClr val="bg1"/>
                </a:solidFill>
                <a:ea typeface="微软雅黑" panose="020B0503020204020204" pitchFamily="34" charset="-122"/>
              </a:rPr>
              <a:t>Then Jesus spoke to the multitudes and to His disciples,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说：“文士和法利赛人坐在摩西的位上，</a:t>
            </a:r>
          </a:p>
          <a:p>
            <a:pPr algn="l">
              <a:lnSpc>
                <a:spcPct val="114000"/>
              </a:lnSpc>
            </a:pPr>
            <a:r>
              <a:rPr lang="en-US" altLang="zh-CN" sz="3600" b="1" dirty="0">
                <a:solidFill>
                  <a:schemeClr val="bg1"/>
                </a:solidFill>
                <a:ea typeface="微软雅黑" panose="020B0503020204020204" pitchFamily="34" charset="-122"/>
              </a:rPr>
              <a:t>saying: "The scribes and the Pharisees sit in Moses' seat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23:3】</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凡他们所吩咐你们的，你们都要谨守遵行；但不要效法他们的行为，因为他们</a:t>
            </a:r>
            <a:r>
              <a:rPr lang="zh-CN" altLang="en-US" sz="3600" b="1" u="sng" dirty="0">
                <a:solidFill>
                  <a:srgbClr val="FFFF00"/>
                </a:solidFill>
                <a:ea typeface="微软雅黑" panose="020B0503020204020204" pitchFamily="34" charset="-122"/>
              </a:rPr>
              <a:t>能说不能行</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Therefore whatever they tell you to observe, that observe and do, but do not do according to their works; for </a:t>
            </a:r>
            <a:r>
              <a:rPr lang="en-US" altLang="zh-CN" sz="3600" b="1" u="sng" dirty="0">
                <a:solidFill>
                  <a:srgbClr val="FFFF00"/>
                </a:solidFill>
                <a:ea typeface="微软雅黑" panose="020B0503020204020204" pitchFamily="34" charset="-122"/>
              </a:rPr>
              <a:t>they say, and do not do</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20802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民数记 </a:t>
            </a:r>
            <a:r>
              <a:rPr lang="en-US" altLang="zh-CN" sz="3600" b="1" u="sng" dirty="0" err="1" smtClean="0">
                <a:solidFill>
                  <a:schemeClr val="bg1"/>
                </a:solidFill>
                <a:ea typeface="微软雅黑" panose="020B0503020204020204" pitchFamily="34" charset="-122"/>
              </a:rPr>
              <a:t>Num</a:t>
            </a:r>
            <a:r>
              <a:rPr lang="en-US" altLang="zh-CN" sz="3600" b="1" u="sng" dirty="0" smtClean="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18:25-26】</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耶和华吩咐摩西说</a:t>
            </a:r>
            <a:r>
              <a:rPr lang="zh-CN" altLang="en-US" sz="36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the LORD spoke to Moses, saying,</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你晓谕利未人说：你们从以色列人中所取的十分之一，就是我给你们为业的，要再从那十分之一中取十分之一，作为举祭献给耶和华</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Speak thus to the Levites, and say to them: "When you take from the children of Israel the tithes which I have given you from them as your inheritance, then you shall offer up a heave offering of it to the LORD, a tenth of the tithe.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94750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23:4】</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他们把难担的重担捆起来，搁在人的肩上，但自己一个指头也不肯动。</a:t>
            </a:r>
          </a:p>
          <a:p>
            <a:pPr algn="l">
              <a:lnSpc>
                <a:spcPct val="114000"/>
              </a:lnSpc>
            </a:pPr>
            <a:r>
              <a:rPr lang="en-US" altLang="zh-CN" sz="3600" b="1" dirty="0">
                <a:solidFill>
                  <a:schemeClr val="bg1"/>
                </a:solidFill>
                <a:ea typeface="微软雅黑" panose="020B0503020204020204" pitchFamily="34" charset="-122"/>
              </a:rPr>
              <a:t>For they bind heavy burdens, hard to bear, and lay them on men's shoulders; but they themselves will not move them with one of their fingers.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7681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a:t>
            </a:r>
            <a:r>
              <a:rPr lang="en-US" altLang="zh-CN" sz="3600" b="1" u="sng" dirty="0" err="1">
                <a:solidFill>
                  <a:schemeClr val="bg1"/>
                </a:solidFill>
                <a:ea typeface="微软雅黑" panose="020B0503020204020204" pitchFamily="34" charset="-122"/>
              </a:rPr>
              <a:t>Deu</a:t>
            </a:r>
            <a:r>
              <a:rPr lang="en-US" altLang="zh-CN" sz="3600" b="1" u="sng" dirty="0">
                <a:solidFill>
                  <a:schemeClr val="bg1"/>
                </a:solidFill>
                <a:ea typeface="微软雅黑" panose="020B0503020204020204" pitchFamily="34" charset="-122"/>
              </a:rPr>
              <a:t> 25:13-14】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你囊中不可有一大一小</a:t>
            </a:r>
            <a:r>
              <a:rPr lang="zh-CN" altLang="en-US" sz="3600" b="1" u="sng" dirty="0">
                <a:solidFill>
                  <a:srgbClr val="FFFF00"/>
                </a:solidFill>
                <a:ea typeface="微软雅黑" panose="020B0503020204020204" pitchFamily="34" charset="-122"/>
              </a:rPr>
              <a:t>两样的砝码</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"You shall not have in your bag </a:t>
            </a:r>
            <a:r>
              <a:rPr lang="en-US" altLang="zh-CN" sz="3600" b="1" u="sng" dirty="0">
                <a:solidFill>
                  <a:srgbClr val="FFFF00"/>
                </a:solidFill>
                <a:ea typeface="微软雅黑" panose="020B0503020204020204" pitchFamily="34" charset="-122"/>
              </a:rPr>
              <a:t>differing weights</a:t>
            </a:r>
            <a:r>
              <a:rPr lang="en-US" altLang="zh-CN" sz="3600" b="1" dirty="0">
                <a:solidFill>
                  <a:schemeClr val="bg1"/>
                </a:solidFill>
                <a:ea typeface="微软雅黑" panose="020B0503020204020204" pitchFamily="34" charset="-122"/>
              </a:rPr>
              <a:t>, a heavy and a light.</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你家里不可有一大一小</a:t>
            </a:r>
            <a:r>
              <a:rPr lang="zh-CN" altLang="en-US" sz="3600" b="1" u="sng" dirty="0">
                <a:solidFill>
                  <a:srgbClr val="FFFF00"/>
                </a:solidFill>
                <a:ea typeface="微软雅黑" panose="020B0503020204020204" pitchFamily="34" charset="-122"/>
              </a:rPr>
              <a:t>两样的升斗</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You shall not have in your house </a:t>
            </a:r>
            <a:r>
              <a:rPr lang="en-US" altLang="zh-CN" sz="3600" b="1" u="sng" dirty="0">
                <a:solidFill>
                  <a:srgbClr val="FFFF00"/>
                </a:solidFill>
                <a:ea typeface="微软雅黑" panose="020B0503020204020204" pitchFamily="34" charset="-122"/>
              </a:rPr>
              <a:t>differing measures</a:t>
            </a:r>
            <a:r>
              <a:rPr lang="en-US" altLang="zh-CN" sz="3600" b="1" dirty="0">
                <a:solidFill>
                  <a:schemeClr val="bg1"/>
                </a:solidFill>
                <a:ea typeface="微软雅黑" panose="020B0503020204020204" pitchFamily="34" charset="-122"/>
              </a:rPr>
              <a:t>, a large and a small.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5179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箴言 </a:t>
            </a:r>
            <a:r>
              <a:rPr lang="en-US" altLang="zh-CN" sz="3600" b="1" u="sng" dirty="0" smtClean="0">
                <a:solidFill>
                  <a:schemeClr val="bg1"/>
                </a:solidFill>
                <a:ea typeface="微软雅黑" panose="020B0503020204020204" pitchFamily="34" charset="-122"/>
              </a:rPr>
              <a:t>Pro </a:t>
            </a:r>
            <a:r>
              <a:rPr lang="en-US" altLang="zh-CN" sz="3600" b="1" u="sng" dirty="0">
                <a:solidFill>
                  <a:schemeClr val="bg1"/>
                </a:solidFill>
                <a:ea typeface="微软雅黑" panose="020B0503020204020204" pitchFamily="34" charset="-122"/>
              </a:rPr>
              <a:t>20:10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两样</a:t>
            </a:r>
            <a:r>
              <a:rPr lang="zh-CN" altLang="en-US" sz="3600" b="1" dirty="0">
                <a:solidFill>
                  <a:schemeClr val="bg1"/>
                </a:solidFill>
                <a:ea typeface="微软雅黑" panose="020B0503020204020204" pitchFamily="34" charset="-122"/>
              </a:rPr>
              <a:t>的砝码、两样的升斗，都为耶和华所憎恶。</a:t>
            </a:r>
          </a:p>
          <a:p>
            <a:pPr algn="l">
              <a:lnSpc>
                <a:spcPct val="114000"/>
              </a:lnSpc>
            </a:pPr>
            <a:r>
              <a:rPr lang="en-US" altLang="zh-CN" sz="3600" b="1" dirty="0">
                <a:solidFill>
                  <a:schemeClr val="bg1"/>
                </a:solidFill>
                <a:ea typeface="微软雅黑" panose="020B0503020204020204" pitchFamily="34" charset="-122"/>
              </a:rPr>
              <a:t>Diverse weights and diverse measures, They are both alike, an abomination to the LORD.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564210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管会堂的因为耶稣在安息日治病，就气忿忿地对众人说：“有六日应当作工，那六日之内可以来求医，在安息日却不可。” </a:t>
            </a:r>
          </a:p>
          <a:p>
            <a:pPr algn="l">
              <a:lnSpc>
                <a:spcPct val="114000"/>
              </a:lnSpc>
            </a:pPr>
            <a:r>
              <a:rPr lang="en-US" altLang="zh-CN" sz="3600" b="1" dirty="0">
                <a:solidFill>
                  <a:schemeClr val="bg1"/>
                </a:solidFill>
                <a:ea typeface="微软雅黑" panose="020B0503020204020204" pitchFamily="34" charset="-122"/>
              </a:rPr>
              <a:t>But the ruler of the synagogue answered with indignation, because Jesus had healed on the Sabbath; and he said to the crowd, "There are six days on which men ought to work; therefore come and be healed on them, and not on the Sabbath day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7391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主说：“假冒为善的人哪，难道你们各人在安息日不解开槽上的牛驴，牵去饮吗？</a:t>
            </a:r>
          </a:p>
          <a:p>
            <a:pPr algn="l">
              <a:lnSpc>
                <a:spcPct val="114000"/>
              </a:lnSpc>
            </a:pPr>
            <a:r>
              <a:rPr lang="en-US" altLang="zh-CN" sz="3600" b="1" dirty="0">
                <a:solidFill>
                  <a:schemeClr val="bg1"/>
                </a:solidFill>
                <a:ea typeface="微软雅黑" panose="020B0503020204020204" pitchFamily="34" charset="-122"/>
              </a:rPr>
              <a:t>The Lord then answered him and said, "Hypocrite! Does not each one of you on the Sabbath loose his ox or donkey from the stall, and lead it away to water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699809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23:5-7】</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他们一切所作的事都</a:t>
            </a:r>
            <a:r>
              <a:rPr lang="zh-CN" altLang="en-US" sz="3600" b="1" u="sng" dirty="0">
                <a:solidFill>
                  <a:srgbClr val="FFFF00"/>
                </a:solidFill>
                <a:ea typeface="微软雅黑" panose="020B0503020204020204" pitchFamily="34" charset="-122"/>
              </a:rPr>
              <a:t>是要叫人看见</a:t>
            </a:r>
            <a:r>
              <a:rPr lang="zh-CN" altLang="en-US" sz="3600" b="1" dirty="0">
                <a:solidFill>
                  <a:schemeClr val="bg1"/>
                </a:solidFill>
                <a:ea typeface="微软雅黑" panose="020B0503020204020204" pitchFamily="34" charset="-122"/>
              </a:rPr>
              <a:t>，所以将佩戴的经文做宽了，衣裳的䍁子做长了；</a:t>
            </a:r>
          </a:p>
          <a:p>
            <a:pPr algn="l">
              <a:lnSpc>
                <a:spcPct val="114000"/>
              </a:lnSpc>
            </a:pPr>
            <a:r>
              <a:rPr lang="en-US" altLang="zh-CN" sz="3600" b="1" dirty="0">
                <a:solidFill>
                  <a:schemeClr val="bg1"/>
                </a:solidFill>
                <a:ea typeface="微软雅黑" panose="020B0503020204020204" pitchFamily="34" charset="-122"/>
              </a:rPr>
              <a:t>But all their works </a:t>
            </a:r>
            <a:r>
              <a:rPr lang="en-US" altLang="zh-CN" sz="3600" b="1" u="sng" dirty="0">
                <a:solidFill>
                  <a:srgbClr val="FFFF00"/>
                </a:solidFill>
                <a:ea typeface="微软雅黑" panose="020B0503020204020204" pitchFamily="34" charset="-122"/>
              </a:rPr>
              <a:t>they do to be seen by men</a:t>
            </a:r>
            <a:r>
              <a:rPr lang="en-US" altLang="zh-CN" sz="3600" b="1" dirty="0">
                <a:solidFill>
                  <a:schemeClr val="bg1"/>
                </a:solidFill>
                <a:ea typeface="微软雅黑" panose="020B0503020204020204" pitchFamily="34" charset="-122"/>
              </a:rPr>
              <a:t>. They make their phylacteries broad and enlarge the borders of their garments.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喜爱筵席上的首座，会堂里的高位；</a:t>
            </a:r>
          </a:p>
          <a:p>
            <a:pPr algn="l">
              <a:lnSpc>
                <a:spcPct val="114000"/>
              </a:lnSpc>
            </a:pPr>
            <a:r>
              <a:rPr lang="en-US" altLang="zh-CN" sz="3600" b="1" dirty="0">
                <a:solidFill>
                  <a:schemeClr val="bg1"/>
                </a:solidFill>
                <a:ea typeface="微软雅黑" panose="020B0503020204020204" pitchFamily="34" charset="-122"/>
              </a:rPr>
              <a:t>They love the best places at feasts, the best seats in the synagogues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646169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23:5-7】</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又喜爱人在街市上问他安，称呼他拉比（“拉比”就是“夫子”）。</a:t>
            </a:r>
          </a:p>
          <a:p>
            <a:pPr algn="l">
              <a:lnSpc>
                <a:spcPct val="114000"/>
              </a:lnSpc>
            </a:pPr>
            <a:r>
              <a:rPr lang="en-US" altLang="zh-CN" sz="3600" b="1" dirty="0">
                <a:solidFill>
                  <a:schemeClr val="bg1"/>
                </a:solidFill>
                <a:ea typeface="微软雅黑" panose="020B0503020204020204" pitchFamily="34" charset="-122"/>
              </a:rPr>
              <a:t>greetings in the marketplaces, and to be called by men, "Rabbi, Rabbi.'</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3330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你们要小心，不可将善事行在人的面前，故意叫他们看见；若是这样，就不能得你们天父的赏赐了。</a:t>
            </a:r>
          </a:p>
          <a:p>
            <a:pPr algn="l">
              <a:lnSpc>
                <a:spcPct val="114000"/>
              </a:lnSpc>
            </a:pPr>
            <a:r>
              <a:rPr lang="en-US" altLang="zh-CN" sz="3600" b="1" dirty="0">
                <a:solidFill>
                  <a:schemeClr val="bg1"/>
                </a:solidFill>
                <a:ea typeface="微软雅黑" panose="020B0503020204020204" pitchFamily="34" charset="-122"/>
              </a:rPr>
              <a:t>"Take heed that you do not do your charitable deeds before men, to be seen by them. Otherwise you have no reward from your Father in heaven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26064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凡他们所吩咐你们的，你们都要谨守遵行；但不要效法他们的行为，因为他们能说不能行</a:t>
            </a:r>
            <a:r>
              <a:rPr lang="zh-CN" altLang="en-US"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Therefore whatever they tell you to observe, that observe and do, but do not do according to their works; for they say, and do not do.</a:t>
            </a:r>
          </a:p>
        </p:txBody>
      </p:sp>
    </p:spTree>
    <p:extLst>
      <p:ext uri="{BB962C8B-B14F-4D97-AF65-F5344CB8AC3E}">
        <p14:creationId xmlns:p14="http://schemas.microsoft.com/office/powerpoint/2010/main" val="27704835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6:1-3】</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所以，你施舍的时候，不可在你前面吹号，像那假冒为善的人在会堂里和街道上所行的，故意要得人的荣耀。我实在告诉你们，他们已经得了他们的赏赐。</a:t>
            </a:r>
          </a:p>
          <a:p>
            <a:pPr algn="l">
              <a:lnSpc>
                <a:spcPct val="114000"/>
              </a:lnSpc>
            </a:pPr>
            <a:r>
              <a:rPr lang="en-US" altLang="zh-CN" sz="3600" b="1" dirty="0">
                <a:solidFill>
                  <a:schemeClr val="bg1"/>
                </a:solidFill>
                <a:ea typeface="微软雅黑" panose="020B0503020204020204" pitchFamily="34" charset="-122"/>
              </a:rPr>
              <a:t>Therefore, when you do a charitable deed, do not sound a trumpet before you as the hypocrites do in the synagogues and in the streets, that they may have glory from men. Assuredly, I say to you, they have their reward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718730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你施舍的时候，不要叫左手知道右手所作的；</a:t>
            </a:r>
          </a:p>
          <a:p>
            <a:pPr algn="l">
              <a:lnSpc>
                <a:spcPct val="114000"/>
              </a:lnSpc>
            </a:pPr>
            <a:r>
              <a:rPr lang="en-US" altLang="zh-CN" sz="3600" b="1" dirty="0">
                <a:solidFill>
                  <a:schemeClr val="bg1"/>
                </a:solidFill>
                <a:ea typeface="微软雅黑" panose="020B0503020204020204" pitchFamily="34" charset="-122"/>
              </a:rPr>
              <a:t>But when you do a charitable deed, do not let your left hand know what your right hand is doing,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35053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6:5-8】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你们祷告的时候，不可像那假冒为善的人，爱站在会堂里和十字路口上祷告，故意叫人看见。我实在告诉你们，他们已经得了他们的赏赐。</a:t>
            </a:r>
          </a:p>
          <a:p>
            <a:pPr algn="l">
              <a:lnSpc>
                <a:spcPct val="114000"/>
              </a:lnSpc>
            </a:pPr>
            <a:r>
              <a:rPr lang="en-US" altLang="zh-CN" sz="3600" b="1" dirty="0">
                <a:solidFill>
                  <a:schemeClr val="bg1"/>
                </a:solidFill>
                <a:ea typeface="微软雅黑" panose="020B0503020204020204" pitchFamily="34" charset="-122"/>
              </a:rPr>
              <a:t>"And when you pray, you shall not be like the hypocrites. For they love to pray standing in the synagogues and on the corners of the streets, that they may be seen by men. Assuredly, I say to you, they have their reward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0345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6:5-8】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你祷告的时候，要进你的内屋，关上门，祷告你在暗中的父。你父在暗中察看，必然报答你。</a:t>
            </a:r>
          </a:p>
          <a:p>
            <a:pPr algn="l">
              <a:lnSpc>
                <a:spcPct val="114000"/>
              </a:lnSpc>
            </a:pPr>
            <a:r>
              <a:rPr lang="en-US" altLang="zh-CN" sz="3600" b="1" dirty="0">
                <a:solidFill>
                  <a:schemeClr val="bg1"/>
                </a:solidFill>
                <a:ea typeface="微软雅黑" panose="020B0503020204020204" pitchFamily="34" charset="-122"/>
              </a:rPr>
              <a:t>But you, when you pray, go into your room, and when you have shut your door, pray to your Father who is in the secret place; and your Father who sees in secret will reward you openly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77000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6:5-8】</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你们祷告，不可像外邦人，用许多重复话，他们以为话多了必蒙垂听。</a:t>
            </a:r>
          </a:p>
          <a:p>
            <a:pPr algn="l">
              <a:lnSpc>
                <a:spcPct val="100000"/>
              </a:lnSpc>
            </a:pPr>
            <a:r>
              <a:rPr lang="en-US" altLang="zh-CN" sz="3400" b="1" dirty="0">
                <a:solidFill>
                  <a:schemeClr val="bg1"/>
                </a:solidFill>
                <a:ea typeface="微软雅黑" panose="020B0503020204020204" pitchFamily="34" charset="-122"/>
              </a:rPr>
              <a:t>And when you pray, do not use vain repetitions as the heathen do. For they think that they will be heard for their many words.</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你们不可效法他们，因为你们没有祈求以先，你们所需用的，你们的父早已知道了。”</a:t>
            </a:r>
          </a:p>
          <a:p>
            <a:pPr algn="l">
              <a:lnSpc>
                <a:spcPct val="100000"/>
              </a:lnSpc>
            </a:pPr>
            <a:r>
              <a:rPr lang="en-US" altLang="zh-CN" sz="3400" b="1" dirty="0">
                <a:solidFill>
                  <a:schemeClr val="bg1"/>
                </a:solidFill>
                <a:ea typeface="微软雅黑" panose="020B0503020204020204" pitchFamily="34" charset="-122"/>
              </a:rPr>
              <a:t>"Therefore do not be like them. For your Father knows the things you have need of before you ask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50261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6:16-18】</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你们禁食的时候，不可像那假冒为善的人，脸上带着愁容，因为他们把脸弄得难看，故意叫人看出他们是禁食。我实在告诉你们：他们已经得了他们的赏赐。</a:t>
            </a:r>
          </a:p>
          <a:p>
            <a:pPr algn="l">
              <a:lnSpc>
                <a:spcPct val="114000"/>
              </a:lnSpc>
            </a:pPr>
            <a:r>
              <a:rPr lang="en-US" altLang="zh-CN" sz="3600" b="1" dirty="0">
                <a:solidFill>
                  <a:schemeClr val="bg1"/>
                </a:solidFill>
                <a:ea typeface="微软雅黑" panose="020B0503020204020204" pitchFamily="34" charset="-122"/>
              </a:rPr>
              <a:t>"Moreover, when you fast, do not be like the hypocrites, with a sad countenance. For they disfigure their faces that they may appear to men to be fasting. Assuredly, I say to you, they have their reward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95890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6:16-18】</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你禁食的时候，要梳头洗脸</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you, when you fast, anoint your head and wash your face,</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不叫人看出你禁食来，只叫你暗中的父看见。你父在暗中察看，必然报答你。”</a:t>
            </a:r>
          </a:p>
          <a:p>
            <a:pPr algn="l">
              <a:lnSpc>
                <a:spcPct val="114000"/>
              </a:lnSpc>
            </a:pPr>
            <a:r>
              <a:rPr lang="en-US" altLang="zh-CN" sz="3600" b="1" dirty="0">
                <a:solidFill>
                  <a:schemeClr val="bg1"/>
                </a:solidFill>
                <a:ea typeface="微软雅黑" panose="020B0503020204020204" pitchFamily="34" charset="-122"/>
              </a:rPr>
              <a:t>so that you do not appear to men to be fasting, but to your Father who is in the secret place; and your Father who sees in secret will reward you openly.</a:t>
            </a:r>
          </a:p>
        </p:txBody>
      </p:sp>
    </p:spTree>
    <p:extLst>
      <p:ext uri="{BB962C8B-B14F-4D97-AF65-F5344CB8AC3E}">
        <p14:creationId xmlns:p14="http://schemas.microsoft.com/office/powerpoint/2010/main" val="5959245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1 </a:t>
            </a:r>
            <a:r>
              <a:rPr lang="zh-CN" altLang="en-US" sz="3600" b="1" dirty="0" smtClean="0">
                <a:solidFill>
                  <a:schemeClr val="bg1"/>
                </a:solidFill>
                <a:ea typeface="微软雅黑" panose="020B0503020204020204" pitchFamily="34" charset="-122"/>
              </a:rPr>
              <a:t>耶和华</a:t>
            </a:r>
            <a:r>
              <a:rPr lang="zh-CN" altLang="en-US" sz="3600" b="1" dirty="0">
                <a:solidFill>
                  <a:schemeClr val="bg1"/>
                </a:solidFill>
                <a:ea typeface="微软雅黑" panose="020B0503020204020204" pitchFamily="34" charset="-122"/>
              </a:rPr>
              <a:t>差遣拿单去见大卫。拿单到了大卫那里，对他说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在一座城里有两个人</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一个是富户；一个是穷人。 </a:t>
            </a:r>
          </a:p>
          <a:p>
            <a:pPr algn="l">
              <a:lnSpc>
                <a:spcPct val="114000"/>
              </a:lnSpc>
            </a:pPr>
            <a:r>
              <a:rPr lang="en-US" altLang="zh-CN" sz="3600" b="1" dirty="0">
                <a:solidFill>
                  <a:schemeClr val="bg1"/>
                </a:solidFill>
                <a:ea typeface="微软雅黑" panose="020B0503020204020204" pitchFamily="34" charset="-122"/>
              </a:rPr>
              <a:t>The LORD sent Nathan to David. When he came to him, he said, 'There were two men in a certain town, one rich and the other poor.</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富户</a:t>
            </a:r>
            <a:r>
              <a:rPr lang="zh-CN" altLang="en-US" sz="3600" b="1" dirty="0">
                <a:solidFill>
                  <a:schemeClr val="bg1"/>
                </a:solidFill>
                <a:ea typeface="微软雅黑" panose="020B0503020204020204" pitchFamily="34" charset="-122"/>
              </a:rPr>
              <a:t>有许多牛群羊群；</a:t>
            </a:r>
          </a:p>
          <a:p>
            <a:pPr algn="l">
              <a:lnSpc>
                <a:spcPct val="114000"/>
              </a:lnSpc>
            </a:pPr>
            <a:r>
              <a:rPr lang="en-US" altLang="zh-CN" sz="3600" b="1" dirty="0">
                <a:solidFill>
                  <a:schemeClr val="bg1"/>
                </a:solidFill>
                <a:ea typeface="微软雅黑" panose="020B0503020204020204" pitchFamily="34" charset="-122"/>
              </a:rPr>
              <a:t>The rich man had a very large number of sheep and cattle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134750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smtClean="0">
                <a:solidFill>
                  <a:schemeClr val="bg1"/>
                </a:solidFill>
                <a:ea typeface="微软雅黑" panose="020B0503020204020204" pitchFamily="34" charset="-122"/>
              </a:rPr>
              <a:t>穷人</a:t>
            </a:r>
            <a:r>
              <a:rPr lang="zh-CN" altLang="en-US" sz="3600" b="1" dirty="0">
                <a:solidFill>
                  <a:schemeClr val="bg1"/>
                </a:solidFill>
                <a:ea typeface="微软雅黑" panose="020B0503020204020204" pitchFamily="34" charset="-122"/>
              </a:rPr>
              <a:t>除了所买来养活的一只小母羊羔之外，别无所有。羊羔在他家里和他儿女一同长大，吃他所吃的，喝他所喝的，睡在他怀中，在他看来如同女儿一样。 </a:t>
            </a:r>
          </a:p>
          <a:p>
            <a:pPr algn="l">
              <a:lnSpc>
                <a:spcPct val="114000"/>
              </a:lnSpc>
            </a:pPr>
            <a:r>
              <a:rPr lang="en-US" altLang="zh-CN" sz="3600" b="1" dirty="0">
                <a:solidFill>
                  <a:schemeClr val="bg1"/>
                </a:solidFill>
                <a:ea typeface="微软雅黑" panose="020B0503020204020204" pitchFamily="34" charset="-122"/>
              </a:rPr>
              <a:t>but the poor man had nothing except one little ewe lamb he had bought. He raised it, and it grew up with him and his children. It shared his food, drank from his cup and even slept in his arms. It was like a daughter to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622976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smtClean="0">
                <a:solidFill>
                  <a:schemeClr val="bg1"/>
                </a:solidFill>
                <a:ea typeface="微软雅黑" panose="020B0503020204020204" pitchFamily="34" charset="-122"/>
              </a:rPr>
              <a:t>有</a:t>
            </a:r>
            <a:r>
              <a:rPr lang="zh-CN" altLang="en-US" sz="3600" b="1" dirty="0">
                <a:solidFill>
                  <a:schemeClr val="bg1"/>
                </a:solidFill>
                <a:ea typeface="微软雅黑" panose="020B0503020204020204" pitchFamily="34" charset="-122"/>
              </a:rPr>
              <a:t>一客人来到这富户家里，富户舍不得从自己的牛群羊群中，取一只预备给客人吃；却取了那穷人的羊羔，预备给客人吃。” </a:t>
            </a:r>
          </a:p>
          <a:p>
            <a:pPr algn="l">
              <a:lnSpc>
                <a:spcPct val="100000"/>
              </a:lnSpc>
            </a:pPr>
            <a:r>
              <a:rPr lang="en-US" altLang="zh-CN" sz="3600" b="1" dirty="0">
                <a:solidFill>
                  <a:schemeClr val="bg1"/>
                </a:solidFill>
                <a:ea typeface="微软雅黑" panose="020B0503020204020204" pitchFamily="34" charset="-122"/>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12848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他们把难担的重担捆起来，搁在人的肩上，但自己一个指头也不肯动。</a:t>
            </a:r>
          </a:p>
          <a:p>
            <a:pPr algn="l">
              <a:lnSpc>
                <a:spcPct val="114000"/>
              </a:lnSpc>
            </a:pPr>
            <a:r>
              <a:rPr lang="en-US" altLang="zh-CN" sz="3600" b="1" dirty="0">
                <a:solidFill>
                  <a:schemeClr val="bg1"/>
                </a:solidFill>
                <a:ea typeface="微软雅黑" panose="020B0503020204020204" pitchFamily="34" charset="-122"/>
              </a:rPr>
              <a:t>For they bind heavy burdens, hard to bear, and lay them on men's shoulders; but they themselves will not move them with one of their fingers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964388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smtClean="0">
                <a:solidFill>
                  <a:schemeClr val="bg1"/>
                </a:solidFill>
                <a:ea typeface="微软雅黑" panose="020B0503020204020204" pitchFamily="34" charset="-122"/>
              </a:rPr>
              <a:t>大卫</a:t>
            </a:r>
            <a:r>
              <a:rPr lang="zh-CN" altLang="en-US" sz="3600" b="1" dirty="0">
                <a:solidFill>
                  <a:schemeClr val="bg1"/>
                </a:solidFill>
                <a:ea typeface="微软雅黑" panose="020B0503020204020204" pitchFamily="34" charset="-122"/>
              </a:rPr>
              <a:t>就甚恼怒那人，对拿单说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我指着永生的耶和华起誓，行这事的人该死</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David burned with anger against the man and said to Nathan, 'As surely as the LORD lives, the man who did this deserves to die!</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他</a:t>
            </a:r>
            <a:r>
              <a:rPr lang="zh-CN" altLang="en-US" sz="3600" b="1" dirty="0">
                <a:solidFill>
                  <a:schemeClr val="bg1"/>
                </a:solidFill>
                <a:ea typeface="微软雅黑" panose="020B0503020204020204" pitchFamily="34" charset="-122"/>
              </a:rPr>
              <a:t>必偿还羊羔四倍，因为他行这事，没有怜恤的心。”</a:t>
            </a:r>
          </a:p>
          <a:p>
            <a:pPr algn="l">
              <a:lnSpc>
                <a:spcPct val="114000"/>
              </a:lnSpc>
            </a:pPr>
            <a:r>
              <a:rPr lang="en-US" altLang="zh-CN" sz="3600" b="1" dirty="0">
                <a:solidFill>
                  <a:schemeClr val="bg1"/>
                </a:solidFill>
                <a:ea typeface="微软雅黑" panose="020B0503020204020204" pitchFamily="34" charset="-122"/>
              </a:rPr>
              <a:t>He must pay for that lamb four times over, because he did such a thing and had no pity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021774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拿</a:t>
            </a:r>
            <a:r>
              <a:rPr lang="zh-CN" altLang="en-US" sz="3600" b="1" dirty="0">
                <a:solidFill>
                  <a:schemeClr val="bg1"/>
                </a:solidFill>
                <a:ea typeface="微软雅黑" panose="020B0503020204020204" pitchFamily="34" charset="-122"/>
              </a:rPr>
              <a:t>单对大卫说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你就是那人</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Then Nathan said to David, 'You are the man! ...</a:t>
            </a:r>
          </a:p>
        </p:txBody>
      </p:sp>
    </p:spTree>
    <p:extLst>
      <p:ext uri="{BB962C8B-B14F-4D97-AF65-F5344CB8AC3E}">
        <p14:creationId xmlns:p14="http://schemas.microsoft.com/office/powerpoint/2010/main" val="8320853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344767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 5:7-8】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为义人死，是少有的；为仁人死，或者有敢作的。</a:t>
            </a:r>
          </a:p>
          <a:p>
            <a:pPr algn="l">
              <a:lnSpc>
                <a:spcPct val="100000"/>
              </a:lnSpc>
            </a:pPr>
            <a:r>
              <a:rPr lang="en-US" altLang="zh-CN" sz="36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惟有基督在我们还作罪人的时候为我们死，　神的爱就在此向我们显明了。</a:t>
            </a:r>
          </a:p>
          <a:p>
            <a:pPr algn="l">
              <a:lnSpc>
                <a:spcPct val="100000"/>
              </a:lnSpc>
            </a:pPr>
            <a:r>
              <a:rPr lang="en-US" altLang="zh-CN" sz="3600" b="1" dirty="0">
                <a:solidFill>
                  <a:schemeClr val="bg1"/>
                </a:solidFill>
                <a:ea typeface="微软雅黑" panose="020B0503020204020204" pitchFamily="34" charset="-122"/>
              </a:rPr>
              <a:t>But God demonstrates His own love toward us, in that while we were still sinners, Christ died for 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22161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Co </a:t>
            </a:r>
            <a:r>
              <a:rPr lang="en-US" altLang="zh-CN" sz="3600" b="1" u="sng" dirty="0">
                <a:solidFill>
                  <a:schemeClr val="bg1"/>
                </a:solidFill>
                <a:ea typeface="微软雅黑" panose="020B0503020204020204" pitchFamily="34" charset="-122"/>
              </a:rPr>
              <a:t>16:22】</a:t>
            </a:r>
          </a:p>
          <a:p>
            <a:pPr algn="l">
              <a:lnSpc>
                <a:spcPct val="114000"/>
              </a:lnSpc>
            </a:pPr>
            <a:r>
              <a:rPr lang="zh-CN" altLang="en-US" sz="3600" b="1" dirty="0">
                <a:solidFill>
                  <a:schemeClr val="bg1"/>
                </a:solidFill>
                <a:ea typeface="微软雅黑" panose="020B0503020204020204" pitchFamily="34" charset="-122"/>
              </a:rPr>
              <a:t>若有人不爱主，这人可诅可咒。主必要来。</a:t>
            </a:r>
          </a:p>
          <a:p>
            <a:pPr algn="l">
              <a:lnSpc>
                <a:spcPct val="114000"/>
              </a:lnSpc>
            </a:pPr>
            <a:r>
              <a:rPr lang="en-US" altLang="zh-CN" sz="3600" b="1" dirty="0">
                <a:solidFill>
                  <a:schemeClr val="bg1"/>
                </a:solidFill>
                <a:ea typeface="微软雅黑" panose="020B0503020204020204" pitchFamily="34" charset="-122"/>
              </a:rPr>
              <a:t>If anyone does not love the Lord Jesus Christ, let him be accursed. O Lord, come!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829918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14:15</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你们若爱我，就必遵守我的命令。</a:t>
            </a:r>
          </a:p>
          <a:p>
            <a:pPr algn="l">
              <a:lnSpc>
                <a:spcPct val="100000"/>
              </a:lnSpc>
            </a:pPr>
            <a:r>
              <a:rPr lang="en-US" altLang="zh-CN" sz="3400" b="1" dirty="0">
                <a:solidFill>
                  <a:schemeClr val="bg1"/>
                </a:solidFill>
                <a:ea typeface="微软雅黑" panose="020B0503020204020204" pitchFamily="34" charset="-122"/>
              </a:rPr>
              <a:t>"If you love Me, keep My commandments.</a:t>
            </a:r>
          </a:p>
          <a:p>
            <a:pPr algn="l">
              <a:lnSpc>
                <a:spcPct val="114000"/>
              </a:lnSpc>
            </a:pPr>
            <a:endParaRPr lang="en-US" altLang="zh-CN" sz="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14:23】</a:t>
            </a:r>
          </a:p>
          <a:p>
            <a:pPr algn="l">
              <a:lnSpc>
                <a:spcPct val="114000"/>
              </a:lnSpc>
            </a:pPr>
            <a:r>
              <a:rPr lang="zh-CN" altLang="en-US" sz="3600" b="1" dirty="0">
                <a:solidFill>
                  <a:schemeClr val="bg1"/>
                </a:solidFill>
                <a:ea typeface="微软雅黑" panose="020B0503020204020204" pitchFamily="34" charset="-122"/>
              </a:rPr>
              <a:t>耶稣回答说：“人若爱我，就必遵守我的道，我父也必爱他，并且我们要到他那里去，与他同住</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Jesus </a:t>
            </a:r>
            <a:r>
              <a:rPr lang="en-US" altLang="zh-CN" sz="3400" b="1" dirty="0">
                <a:solidFill>
                  <a:schemeClr val="bg1"/>
                </a:solidFill>
                <a:ea typeface="微软雅黑" panose="020B0503020204020204" pitchFamily="34" charset="-122"/>
              </a:rPr>
              <a:t>answered and said to him, "If anyone loves Me, he will keep My word; and My Father will love him, and We will come to him and make Our home with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4355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他们一切所作的事都是要叫人看见，所以将佩戴的经文做宽了，衣裳的䍁子做长了；</a:t>
            </a:r>
          </a:p>
          <a:p>
            <a:pPr algn="l">
              <a:lnSpc>
                <a:spcPct val="114000"/>
              </a:lnSpc>
            </a:pPr>
            <a:r>
              <a:rPr lang="en-US" altLang="zh-CN" sz="3600" b="1" dirty="0">
                <a:solidFill>
                  <a:schemeClr val="bg1"/>
                </a:solidFill>
                <a:ea typeface="微软雅黑" panose="020B0503020204020204" pitchFamily="34" charset="-122"/>
              </a:rPr>
              <a:t>But all their works they do to be seen by men. They make their phylacteries broad and enlarge the borders of their garments.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喜爱筵席上的首座，会堂里的高位；</a:t>
            </a:r>
          </a:p>
          <a:p>
            <a:pPr algn="l">
              <a:lnSpc>
                <a:spcPct val="114000"/>
              </a:lnSpc>
            </a:pPr>
            <a:r>
              <a:rPr lang="en-US" altLang="zh-CN" sz="3600" b="1" dirty="0">
                <a:solidFill>
                  <a:schemeClr val="bg1"/>
                </a:solidFill>
                <a:ea typeface="微软雅黑" panose="020B0503020204020204" pitchFamily="34" charset="-122"/>
              </a:rPr>
              <a:t>They love the best places at feasts, the best seats in the synagogues,</a:t>
            </a:r>
          </a:p>
        </p:txBody>
      </p:sp>
    </p:spTree>
    <p:extLst>
      <p:ext uri="{BB962C8B-B14F-4D97-AF65-F5344CB8AC3E}">
        <p14:creationId xmlns:p14="http://schemas.microsoft.com/office/powerpoint/2010/main" val="2304670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又喜爱人在街市上问他安，称呼他拉比（“拉比”就是“夫子”）。</a:t>
            </a:r>
          </a:p>
          <a:p>
            <a:pPr algn="l">
              <a:lnSpc>
                <a:spcPct val="114000"/>
              </a:lnSpc>
            </a:pPr>
            <a:r>
              <a:rPr lang="en-US" altLang="zh-CN" sz="3600" b="1" dirty="0">
                <a:solidFill>
                  <a:schemeClr val="bg1"/>
                </a:solidFill>
                <a:ea typeface="微软雅黑" panose="020B0503020204020204" pitchFamily="34" charset="-122"/>
              </a:rPr>
              <a:t>greetings in the marketplaces, and to be called by men, "Rabbi, Rabbi.'</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但你们不要受拉比的称呼，因为只有一位是你们的夫子，你们都是弟兄；</a:t>
            </a:r>
          </a:p>
          <a:p>
            <a:pPr algn="l">
              <a:lnSpc>
                <a:spcPct val="114000"/>
              </a:lnSpc>
            </a:pPr>
            <a:r>
              <a:rPr lang="en-US" altLang="zh-CN" sz="3600" b="1" dirty="0">
                <a:solidFill>
                  <a:schemeClr val="bg1"/>
                </a:solidFill>
                <a:ea typeface="微软雅黑" panose="020B0503020204020204" pitchFamily="34" charset="-122"/>
              </a:rPr>
              <a:t>But you, do not be called "Rabbi'; for One is your Teacher, the Christ, and you are all brethren.</a:t>
            </a:r>
          </a:p>
        </p:txBody>
      </p:sp>
    </p:spTree>
    <p:extLst>
      <p:ext uri="{BB962C8B-B14F-4D97-AF65-F5344CB8AC3E}">
        <p14:creationId xmlns:p14="http://schemas.microsoft.com/office/powerpoint/2010/main" val="467988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也不要称呼地上的人为父，因为只有一位是你们的父，就是在天上的父；</a:t>
            </a:r>
          </a:p>
          <a:p>
            <a:pPr algn="l">
              <a:lnSpc>
                <a:spcPct val="114000"/>
              </a:lnSpc>
            </a:pPr>
            <a:r>
              <a:rPr lang="en-US" altLang="zh-CN" sz="3600" b="1" dirty="0">
                <a:solidFill>
                  <a:schemeClr val="bg1"/>
                </a:solidFill>
                <a:ea typeface="微软雅黑" panose="020B0503020204020204" pitchFamily="34" charset="-122"/>
              </a:rPr>
              <a:t>Do not call anyone on earth your father; for One is your Father, He who is in heaven.</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也不要受师尊的称呼，因为只有一位是你们的师尊，就是基督。</a:t>
            </a:r>
          </a:p>
          <a:p>
            <a:pPr algn="l">
              <a:lnSpc>
                <a:spcPct val="114000"/>
              </a:lnSpc>
            </a:pPr>
            <a:r>
              <a:rPr lang="en-US" altLang="zh-CN" sz="3600" b="1" dirty="0">
                <a:solidFill>
                  <a:schemeClr val="bg1"/>
                </a:solidFill>
                <a:ea typeface="微软雅黑" panose="020B0503020204020204" pitchFamily="34" charset="-122"/>
              </a:rPr>
              <a:t>And do not be called teachers; for One is your Teacher, the Christ.</a:t>
            </a:r>
          </a:p>
        </p:txBody>
      </p:sp>
    </p:spTree>
    <p:extLst>
      <p:ext uri="{BB962C8B-B14F-4D97-AF65-F5344CB8AC3E}">
        <p14:creationId xmlns:p14="http://schemas.microsoft.com/office/powerpoint/2010/main" val="3216142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23:1-12】</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你们中间谁为大，谁就要作你们的用人。</a:t>
            </a:r>
          </a:p>
          <a:p>
            <a:pPr algn="l">
              <a:lnSpc>
                <a:spcPct val="114000"/>
              </a:lnSpc>
            </a:pPr>
            <a:r>
              <a:rPr lang="en-US" altLang="zh-CN" sz="3600" b="1" dirty="0">
                <a:solidFill>
                  <a:schemeClr val="bg1"/>
                </a:solidFill>
                <a:ea typeface="微软雅黑" panose="020B0503020204020204" pitchFamily="34" charset="-122"/>
              </a:rPr>
              <a:t>But he who is greatest among you shall be your servant.</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凡自高的，必降为卑；自卑的，必升为高。</a:t>
            </a:r>
          </a:p>
          <a:p>
            <a:pPr algn="l">
              <a:lnSpc>
                <a:spcPct val="114000"/>
              </a:lnSpc>
            </a:pPr>
            <a:r>
              <a:rPr lang="en-US" altLang="zh-CN" sz="3600" b="1" dirty="0">
                <a:solidFill>
                  <a:schemeClr val="bg1"/>
                </a:solidFill>
                <a:ea typeface="微软雅黑" panose="020B0503020204020204" pitchFamily="34" charset="-122"/>
              </a:rPr>
              <a:t>And whoever exalts himself will be humbled, and he who humbles himself will be exalted.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7272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以赛亚书 </a:t>
            </a:r>
            <a:r>
              <a:rPr lang="en-US" altLang="zh-CN" sz="3600" b="1" u="sng" dirty="0" smtClean="0">
                <a:solidFill>
                  <a:schemeClr val="bg1"/>
                </a:solidFill>
                <a:ea typeface="微软雅黑" panose="020B0503020204020204" pitchFamily="34" charset="-122"/>
              </a:rPr>
              <a:t>Isaiah 6:5】</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那时</a:t>
            </a:r>
            <a:r>
              <a:rPr lang="zh-CN" altLang="en-US" sz="3600" b="1" dirty="0">
                <a:solidFill>
                  <a:schemeClr val="bg1"/>
                </a:solidFill>
                <a:ea typeface="微软雅黑" panose="020B0503020204020204" pitchFamily="34" charset="-122"/>
              </a:rPr>
              <a:t>我说：“祸哉！我灭亡了！因为我是嘴唇不洁的人，又住在嘴唇不洁的民中；又因我眼见大君王万军之耶和华。”</a:t>
            </a:r>
          </a:p>
          <a:p>
            <a:pPr algn="l">
              <a:lnSpc>
                <a:spcPct val="114000"/>
              </a:lnSpc>
            </a:pPr>
            <a:r>
              <a:rPr lang="en-US" altLang="zh-CN" sz="3600" b="1" dirty="0">
                <a:solidFill>
                  <a:schemeClr val="bg1"/>
                </a:solidFill>
                <a:ea typeface="微软雅黑" panose="020B0503020204020204" pitchFamily="34" charset="-122"/>
              </a:rPr>
              <a:t>So I said: "Woe is me, for I am undone! Because I am a man of unclean lips, And I dwell in the midst of a people of unclean lips; For my eyes have seen the King, The LORD of hosts."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98929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3:1】</a:t>
            </a:r>
          </a:p>
          <a:p>
            <a:pPr algn="l">
              <a:lnSpc>
                <a:spcPct val="114000"/>
              </a:lnSpc>
            </a:pPr>
            <a:r>
              <a:rPr lang="zh-CN" altLang="en-US" sz="3600" b="1" dirty="0">
                <a:solidFill>
                  <a:schemeClr val="bg1"/>
                </a:solidFill>
                <a:ea typeface="微软雅黑" panose="020B0503020204020204" pitchFamily="34" charset="-122"/>
              </a:rPr>
              <a:t>我的弟兄们，不要多人作师傅，因为晓得我们要受更重的判断。</a:t>
            </a:r>
          </a:p>
          <a:p>
            <a:pPr algn="l">
              <a:lnSpc>
                <a:spcPct val="114000"/>
              </a:lnSpc>
            </a:pPr>
            <a:r>
              <a:rPr lang="en-US" altLang="zh-CN" sz="3600" b="1" dirty="0">
                <a:solidFill>
                  <a:schemeClr val="bg1"/>
                </a:solidFill>
                <a:ea typeface="微软雅黑" panose="020B0503020204020204" pitchFamily="34" charset="-122"/>
              </a:rPr>
              <a:t>My brethren, let not many of you become teachers, knowing that we shall receive a stricter judgment.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276755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888</TotalTime>
  <Words>2162</Words>
  <Application>Microsoft Office PowerPoint</Application>
  <PresentationFormat>全屏显示(4:3)</PresentationFormat>
  <Paragraphs>132</Paragraphs>
  <Slides>35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35</vt:i4>
      </vt:variant>
    </vt:vector>
  </HeadingPairs>
  <TitlesOfParts>
    <vt:vector size="41"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201</cp:revision>
  <dcterms:created xsi:type="dcterms:W3CDTF">2018-02-16T18:09:56Z</dcterms:created>
  <dcterms:modified xsi:type="dcterms:W3CDTF">2019-02-24T09:20:21Z</dcterms:modified>
</cp:coreProperties>
</file>