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375" r:id="rId3"/>
    <p:sldId id="1376" r:id="rId4"/>
    <p:sldId id="1377" r:id="rId5"/>
    <p:sldId id="1357" r:id="rId6"/>
    <p:sldId id="1378" r:id="rId7"/>
    <p:sldId id="1379" r:id="rId8"/>
    <p:sldId id="1380" r:id="rId9"/>
    <p:sldId id="1381" r:id="rId10"/>
    <p:sldId id="1382" r:id="rId11"/>
    <p:sldId id="1383" r:id="rId12"/>
    <p:sldId id="1384" r:id="rId13"/>
    <p:sldId id="1385" r:id="rId14"/>
    <p:sldId id="1386" r:id="rId15"/>
    <p:sldId id="1387" r:id="rId16"/>
    <p:sldId id="1388" r:id="rId17"/>
    <p:sldId id="1389" r:id="rId18"/>
    <p:sldId id="1395" r:id="rId19"/>
    <p:sldId id="1390" r:id="rId20"/>
    <p:sldId id="1391" r:id="rId21"/>
    <p:sldId id="1392" r:id="rId22"/>
    <p:sldId id="1396" r:id="rId23"/>
    <p:sldId id="1393" r:id="rId24"/>
    <p:sldId id="1394" r:id="rId25"/>
    <p:sldId id="1397" r:id="rId26"/>
    <p:sldId id="1339" r:id="rId27"/>
    <p:sldId id="1398" r:id="rId28"/>
    <p:sldId id="1399" r:id="rId29"/>
    <p:sldId id="1358" r:id="rId30"/>
    <p:sldId id="1340" r:id="rId31"/>
    <p:sldId id="1341" r:id="rId32"/>
    <p:sldId id="1400" r:id="rId33"/>
    <p:sldId id="1342" r:id="rId34"/>
    <p:sldId id="1401" r:id="rId35"/>
    <p:sldId id="1402" r:id="rId36"/>
    <p:sldId id="1359" r:id="rId37"/>
    <p:sldId id="1403" r:id="rId38"/>
    <p:sldId id="1343" r:id="rId39"/>
    <p:sldId id="1360" r:id="rId40"/>
    <p:sldId id="1361" r:id="rId41"/>
    <p:sldId id="1362" r:id="rId42"/>
    <p:sldId id="1404" r:id="rId43"/>
    <p:sldId id="1405" r:id="rId44"/>
    <p:sldId id="1406" r:id="rId4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114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2019/6/8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3:1-4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凡事都有定期，天下万务都有定时。</a:t>
            </a:r>
          </a:p>
          <a:p>
            <a:pPr algn="l">
              <a:lnSpc>
                <a:spcPct val="114000"/>
              </a:lnSpc>
            </a:pPr>
            <a:r>
              <a:rPr lang="en-US" altLang="zh-CN" sz="3600" b="1" dirty="0">
                <a:solidFill>
                  <a:schemeClr val="bg1"/>
                </a:solidFill>
                <a:ea typeface="微软雅黑" panose="020B0503020204020204" pitchFamily="34" charset="-122"/>
              </a:rPr>
              <a:t>To everything there is a season, A time for every purpose under heaven:</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生有时，死有时；栽种有时，拔出所栽种的也有时；</a:t>
            </a:r>
          </a:p>
          <a:p>
            <a:pPr algn="l">
              <a:lnSpc>
                <a:spcPct val="114000"/>
              </a:lnSpc>
            </a:pPr>
            <a:r>
              <a:rPr lang="en-US" altLang="zh-CN" sz="3600" b="1" dirty="0">
                <a:solidFill>
                  <a:schemeClr val="bg1"/>
                </a:solidFill>
                <a:ea typeface="微软雅黑" panose="020B0503020204020204" pitchFamily="34" charset="-122"/>
              </a:rPr>
              <a:t>A time to be born, And a time to die; A time to plant, And a time to pluck what is planted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41 </a:t>
            </a:r>
            <a:r>
              <a:rPr lang="zh-CN" altLang="en-US" sz="3600" b="1" dirty="0" smtClean="0">
                <a:solidFill>
                  <a:schemeClr val="bg1"/>
                </a:solidFill>
                <a:ea typeface="微软雅黑" panose="020B0503020204020204" pitchFamily="34" charset="-122"/>
              </a:rPr>
              <a:t>王</a:t>
            </a:r>
            <a:r>
              <a:rPr lang="zh-CN" altLang="en-US" sz="3600" b="1" dirty="0">
                <a:solidFill>
                  <a:schemeClr val="bg1"/>
                </a:solidFill>
                <a:ea typeface="微软雅黑" panose="020B0503020204020204" pitchFamily="34" charset="-122"/>
              </a:rPr>
              <a:t>又要向那左边的说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你们这被咒诅的人，离开我</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进入那为魔鬼和他的使者所预备的永火里去</a:t>
            </a: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Then </a:t>
            </a:r>
            <a:r>
              <a:rPr lang="en-US" altLang="zh-CN" sz="3600" b="1" dirty="0">
                <a:solidFill>
                  <a:schemeClr val="bg1"/>
                </a:solidFill>
                <a:ea typeface="微软雅黑" panose="020B0503020204020204" pitchFamily="34" charset="-122"/>
              </a:rPr>
              <a:t>He will also say to those on His left, 'Depart from Me, accursed ones, into the eternal fire which has been prepared for the devil and his angels; </a:t>
            </a:r>
          </a:p>
          <a:p>
            <a:pPr algn="l">
              <a:lnSpc>
                <a:spcPct val="100000"/>
              </a:lnSpc>
            </a:pPr>
            <a:r>
              <a:rPr lang="en-US" altLang="zh-CN" sz="3600" b="1" dirty="0" smtClean="0">
                <a:solidFill>
                  <a:schemeClr val="bg1"/>
                </a:solidFill>
                <a:ea typeface="微软雅黑" panose="020B0503020204020204" pitchFamily="34" charset="-122"/>
              </a:rPr>
              <a:t>42 </a:t>
            </a: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我饿了，你们不给我吃；渴了，你们不给我喝</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I was hungry, and you gave Me nothing to eat; I was thirsty, and you gave Me nothing to drink; </a:t>
            </a:r>
          </a:p>
        </p:txBody>
      </p:sp>
    </p:spTree>
    <p:extLst>
      <p:ext uri="{BB962C8B-B14F-4D97-AF65-F5344CB8AC3E}">
        <p14:creationId xmlns:p14="http://schemas.microsoft.com/office/powerpoint/2010/main" val="9973717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43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作客旅，你们不留我住；我赤身露体，你们不给我穿；我病了，我在监里，你们不来看顾我。’</a:t>
            </a:r>
          </a:p>
          <a:p>
            <a:pPr algn="l">
              <a:lnSpc>
                <a:spcPct val="114000"/>
              </a:lnSpc>
            </a:pPr>
            <a:r>
              <a:rPr lang="en-US" altLang="zh-CN" sz="3600" b="1" dirty="0">
                <a:solidFill>
                  <a:schemeClr val="bg1"/>
                </a:solidFill>
                <a:ea typeface="微软雅黑" panose="020B0503020204020204" pitchFamily="34" charset="-122"/>
              </a:rPr>
              <a:t>I was a stranger, and you did not invite Me in; naked, and you did not clothe Me; sick, and in prison, and you did not visit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866159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44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也要回答说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主啊，我们什么时候见你饿了，或渴了，或作客旅，或赤身露体，或病了，或在监里，不伺候你呢</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"Then they themselves also will answer, 'Lord, when did we see You hungry, or thirsty, or a stranger, or naked, or sick, or in prison, and did not take care of You?'</a:t>
            </a:r>
          </a:p>
        </p:txBody>
      </p:sp>
    </p:spTree>
    <p:extLst>
      <p:ext uri="{BB962C8B-B14F-4D97-AF65-F5344CB8AC3E}">
        <p14:creationId xmlns:p14="http://schemas.microsoft.com/office/powerpoint/2010/main" val="144720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00000"/>
              </a:lnSpc>
            </a:pPr>
            <a:r>
              <a:rPr lang="en-US" altLang="zh-CN" sz="3600" b="1" dirty="0" smtClean="0">
                <a:solidFill>
                  <a:schemeClr val="bg1"/>
                </a:solidFill>
                <a:ea typeface="微软雅黑" panose="020B0503020204020204" pitchFamily="34" charset="-122"/>
              </a:rPr>
              <a:t>45 </a:t>
            </a:r>
            <a:r>
              <a:rPr lang="zh-CN" altLang="en-US" sz="3600" b="1" dirty="0" smtClean="0">
                <a:solidFill>
                  <a:schemeClr val="bg1"/>
                </a:solidFill>
                <a:ea typeface="微软雅黑" panose="020B0503020204020204" pitchFamily="34" charset="-122"/>
              </a:rPr>
              <a:t>王</a:t>
            </a:r>
            <a:r>
              <a:rPr lang="zh-CN" altLang="en-US" sz="3600" b="1" dirty="0">
                <a:solidFill>
                  <a:schemeClr val="bg1"/>
                </a:solidFill>
                <a:ea typeface="微软雅黑" panose="020B0503020204020204" pitchFamily="34" charset="-122"/>
              </a:rPr>
              <a:t>要回答说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我实在告诉你们，这些事你们既不作在我这弟兄中一个最小的身上，就是不作在我身上了。</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Then He will answer them, 'Truly I say to you, to the extent that you did not do it to one of the least of these, you did not do it to Me.'</a:t>
            </a:r>
          </a:p>
          <a:p>
            <a:pPr algn="l">
              <a:lnSpc>
                <a:spcPct val="100000"/>
              </a:lnSpc>
            </a:pPr>
            <a:r>
              <a:rPr lang="en-US" altLang="zh-CN" sz="3600" b="1" dirty="0" smtClean="0">
                <a:solidFill>
                  <a:schemeClr val="bg1"/>
                </a:solidFill>
                <a:ea typeface="微软雅黑" panose="020B0503020204020204" pitchFamily="34" charset="-122"/>
              </a:rPr>
              <a:t>46 </a:t>
            </a:r>
            <a:r>
              <a:rPr lang="zh-CN" altLang="en-US" sz="3600" b="1" dirty="0" smtClean="0">
                <a:solidFill>
                  <a:schemeClr val="bg1"/>
                </a:solidFill>
                <a:ea typeface="微软雅黑" panose="020B0503020204020204" pitchFamily="34" charset="-122"/>
              </a:rPr>
              <a:t>这些</a:t>
            </a:r>
            <a:r>
              <a:rPr lang="zh-CN" altLang="en-US" sz="3600" b="1" dirty="0">
                <a:solidFill>
                  <a:schemeClr val="bg1"/>
                </a:solidFill>
                <a:ea typeface="微软雅黑" panose="020B0503020204020204" pitchFamily="34" charset="-122"/>
              </a:rPr>
              <a:t>人要往永刑里去；那些义人要往永生里去。” </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These </a:t>
            </a:r>
            <a:r>
              <a:rPr lang="en-US" altLang="zh-CN" sz="3600" b="1" dirty="0">
                <a:solidFill>
                  <a:schemeClr val="bg1"/>
                </a:solidFill>
                <a:ea typeface="微软雅黑" panose="020B0503020204020204" pitchFamily="34" charset="-122"/>
              </a:rPr>
              <a:t>will go away into eternal punishment, but the righteous into eternal life."</a:t>
            </a:r>
          </a:p>
        </p:txBody>
      </p:sp>
    </p:spTree>
    <p:extLst>
      <p:ext uri="{BB962C8B-B14F-4D97-AF65-F5344CB8AC3E}">
        <p14:creationId xmlns:p14="http://schemas.microsoft.com/office/powerpoint/2010/main" val="11957007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3:18-19】</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因为有许多人行事是基督十字架的仇敌。我屡次告诉你们，现在又流泪地告诉你们：</a:t>
            </a:r>
          </a:p>
          <a:p>
            <a:pPr algn="l">
              <a:lnSpc>
                <a:spcPct val="100000"/>
              </a:lnSpc>
            </a:pPr>
            <a:r>
              <a:rPr lang="en-US" altLang="zh-CN" sz="3500" b="1" dirty="0">
                <a:solidFill>
                  <a:schemeClr val="bg1"/>
                </a:solidFill>
                <a:ea typeface="微软雅黑" panose="020B0503020204020204" pitchFamily="34" charset="-122"/>
              </a:rPr>
              <a:t>For many walk, of whom I have told you often, and now tell you even weeping, that they are the enemies of the cross of Christ:</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他们的结局就是沉沦，他们的神就是自己的肚腹，他们以自己的羞辱为荣耀，专以地上的事为念</a:t>
            </a:r>
            <a:r>
              <a:rPr lang="zh-CN" altLang="en-US" sz="3600" b="1" dirty="0" smtClean="0">
                <a:solidFill>
                  <a:schemeClr val="bg1"/>
                </a:solidFill>
                <a:ea typeface="微软雅黑" panose="020B0503020204020204" pitchFamily="34" charset="-122"/>
              </a:rPr>
              <a:t>。 </a:t>
            </a:r>
            <a:r>
              <a:rPr lang="en-US" altLang="zh-CN" sz="3500" b="1" dirty="0" smtClean="0">
                <a:solidFill>
                  <a:schemeClr val="bg1"/>
                </a:solidFill>
                <a:ea typeface="微软雅黑" panose="020B0503020204020204" pitchFamily="34" charset="-122"/>
              </a:rPr>
              <a:t>whose </a:t>
            </a:r>
            <a:r>
              <a:rPr lang="en-US" altLang="zh-CN" sz="3500" b="1" dirty="0">
                <a:solidFill>
                  <a:schemeClr val="bg1"/>
                </a:solidFill>
                <a:ea typeface="微软雅黑" panose="020B0503020204020204" pitchFamily="34" charset="-122"/>
              </a:rPr>
              <a:t>end is destruction, whose god is their belly, and whose glory is in their shame--who set their mind on earthly things.</a:t>
            </a:r>
          </a:p>
        </p:txBody>
      </p:sp>
    </p:spTree>
    <p:extLst>
      <p:ext uri="{BB962C8B-B14F-4D97-AF65-F5344CB8AC3E}">
        <p14:creationId xmlns:p14="http://schemas.microsoft.com/office/powerpoint/2010/main" val="3227428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彼得后书 </a:t>
            </a:r>
            <a:r>
              <a:rPr lang="en-US" altLang="zh-CN" sz="3600" b="1" u="sng" dirty="0">
                <a:solidFill>
                  <a:schemeClr val="bg1"/>
                </a:solidFill>
                <a:ea typeface="微软雅黑" panose="020B0503020204020204" pitchFamily="34" charset="-122"/>
              </a:rPr>
              <a:t>2 Peter 3:3-4】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第一要紧的，该知道在末世必有好讥诮的人，随从自己的私欲出来讥诮说：</a:t>
            </a:r>
          </a:p>
          <a:p>
            <a:pPr algn="l">
              <a:lnSpc>
                <a:spcPct val="100000"/>
              </a:lnSpc>
            </a:pPr>
            <a:r>
              <a:rPr lang="en-US" altLang="zh-CN" sz="3400" b="1" dirty="0">
                <a:solidFill>
                  <a:schemeClr val="bg1"/>
                </a:solidFill>
                <a:ea typeface="微软雅黑" panose="020B0503020204020204" pitchFamily="34" charset="-122"/>
              </a:rPr>
              <a:t>knowing this first: that scoffers will come in the last days, walking according to their own lusts,</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主要降临的应许在哪里呢？因为从列祖睡了以来，万物与起初创造的时候仍是一样。”</a:t>
            </a:r>
          </a:p>
          <a:p>
            <a:pPr algn="l">
              <a:lnSpc>
                <a:spcPct val="100000"/>
              </a:lnSpc>
            </a:pPr>
            <a:r>
              <a:rPr lang="en-US" altLang="zh-CN" sz="3400" b="1" dirty="0">
                <a:solidFill>
                  <a:schemeClr val="bg1"/>
                </a:solidFill>
                <a:ea typeface="微软雅黑" panose="020B0503020204020204" pitchFamily="34" charset="-122"/>
              </a:rPr>
              <a:t>and saying, "Where is the promise of His coming? For since the fathers fell asleep, all things continue as they were from the beginning of creation."</a:t>
            </a:r>
          </a:p>
        </p:txBody>
      </p:sp>
    </p:spTree>
    <p:extLst>
      <p:ext uri="{BB962C8B-B14F-4D97-AF65-F5344CB8AC3E}">
        <p14:creationId xmlns:p14="http://schemas.microsoft.com/office/powerpoint/2010/main" val="3132571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你们</a:t>
            </a:r>
            <a:r>
              <a:rPr lang="zh-CN" altLang="en-US" sz="3600" b="1" dirty="0">
                <a:solidFill>
                  <a:schemeClr val="bg1"/>
                </a:solidFill>
                <a:ea typeface="微软雅黑" panose="020B0503020204020204" pitchFamily="34" charset="-122"/>
              </a:rPr>
              <a:t>要思念上面的事，不要思念地上的事。</a:t>
            </a:r>
          </a:p>
          <a:p>
            <a:pPr algn="l">
              <a:lnSpc>
                <a:spcPct val="114000"/>
              </a:lnSpc>
            </a:pPr>
            <a:r>
              <a:rPr lang="en-US" altLang="zh-CN" sz="3600" b="1" dirty="0">
                <a:solidFill>
                  <a:schemeClr val="bg1"/>
                </a:solidFill>
                <a:ea typeface="微软雅黑" panose="020B0503020204020204" pitchFamily="34" charset="-122"/>
              </a:rPr>
              <a:t>Set your mind on things above, not on things on the earth.</a:t>
            </a:r>
          </a:p>
        </p:txBody>
      </p:sp>
    </p:spTree>
    <p:extLst>
      <p:ext uri="{BB962C8B-B14F-4D97-AF65-F5344CB8AC3E}">
        <p14:creationId xmlns:p14="http://schemas.microsoft.com/office/powerpoint/2010/main" val="2504639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彼得后书 </a:t>
            </a:r>
            <a:r>
              <a:rPr lang="en-US" altLang="zh-CN" sz="3600" b="1" u="sng" dirty="0">
                <a:solidFill>
                  <a:schemeClr val="bg1"/>
                </a:solidFill>
                <a:ea typeface="微软雅黑" panose="020B0503020204020204" pitchFamily="34" charset="-122"/>
              </a:rPr>
              <a:t>2 Peter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12-14】</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切切仰望　神的日子来到。在那日，天被火烧就销化了，有形质的都要被烈火熔化。</a:t>
            </a:r>
          </a:p>
          <a:p>
            <a:pPr algn="l">
              <a:lnSpc>
                <a:spcPct val="114000"/>
              </a:lnSpc>
            </a:pPr>
            <a:r>
              <a:rPr lang="en-US" altLang="zh-CN" sz="3600" b="1" dirty="0">
                <a:solidFill>
                  <a:schemeClr val="bg1"/>
                </a:solidFill>
                <a:ea typeface="微软雅黑" panose="020B0503020204020204" pitchFamily="34" charset="-122"/>
              </a:rPr>
              <a:t>looking for and hastening the coming of the day of God, because of which the heavens will be dissolved, being on fire, and the elements will melt with fervent heat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70409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彼得后书 </a:t>
            </a:r>
            <a:r>
              <a:rPr lang="en-US" altLang="zh-CN" sz="3600" b="1" u="sng" dirty="0">
                <a:solidFill>
                  <a:schemeClr val="bg1"/>
                </a:solidFill>
                <a:ea typeface="微软雅黑" panose="020B0503020204020204" pitchFamily="34" charset="-122"/>
              </a:rPr>
              <a:t>2 Peter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12-14】</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但我们照祂的应许，盼望新天新地，有义居在其中</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Nevertheless </a:t>
            </a:r>
            <a:r>
              <a:rPr lang="en-US" altLang="zh-CN" sz="3600" b="1" dirty="0">
                <a:solidFill>
                  <a:schemeClr val="bg1"/>
                </a:solidFill>
                <a:ea typeface="微软雅黑" panose="020B0503020204020204" pitchFamily="34" charset="-122"/>
              </a:rPr>
              <a:t>we, according to His promise, look for new heavens and a new earth in which righteousness dwells.</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亲爱的弟兄啊，你们既盼望这些事，就当殷勤，使自己没有玷污，无可指摘，安然见主</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Therefore</a:t>
            </a:r>
            <a:r>
              <a:rPr lang="en-US" altLang="zh-CN" sz="3600" b="1" dirty="0">
                <a:solidFill>
                  <a:schemeClr val="bg1"/>
                </a:solidFill>
                <a:ea typeface="微软雅黑" panose="020B0503020204020204" pitchFamily="34" charset="-122"/>
              </a:rPr>
              <a:t>, beloved, looking forward to these things, be diligent to be found by Him in peace, without spot and blameless;</a:t>
            </a:r>
          </a:p>
        </p:txBody>
      </p:sp>
    </p:spTree>
    <p:extLst>
      <p:ext uri="{BB962C8B-B14F-4D97-AF65-F5344CB8AC3E}">
        <p14:creationId xmlns:p14="http://schemas.microsoft.com/office/powerpoint/2010/main" val="24031733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4:4】</a:t>
            </a:r>
          </a:p>
          <a:p>
            <a:pPr algn="l">
              <a:lnSpc>
                <a:spcPct val="114000"/>
              </a:lnSpc>
            </a:pPr>
            <a:r>
              <a:rPr lang="zh-CN" altLang="en-US" sz="3600" b="1" dirty="0">
                <a:solidFill>
                  <a:schemeClr val="bg1"/>
                </a:solidFill>
                <a:ea typeface="微软雅黑" panose="020B0503020204020204" pitchFamily="34" charset="-122"/>
              </a:rPr>
              <a:t>你们这些淫乱的人哪（“淫乱的人”原文作“淫妇”），岂不知与世俗为友就是与　神为敌吗？所以凡想要与世俗为友的，就是与　神为敌了。</a:t>
            </a:r>
          </a:p>
          <a:p>
            <a:pPr algn="l">
              <a:lnSpc>
                <a:spcPct val="114000"/>
              </a:lnSpc>
            </a:pPr>
            <a:r>
              <a:rPr lang="en-US" altLang="zh-CN" sz="3600" b="1" dirty="0">
                <a:solidFill>
                  <a:schemeClr val="bg1"/>
                </a:solidFill>
                <a:ea typeface="微软雅黑" panose="020B0503020204020204" pitchFamily="34" charset="-122"/>
              </a:rPr>
              <a:t>Adulterers and adulteresses! Do you not know that friendship with the world is enmity with God? Whoever therefore wants to be a friend of the world makes himself an enemy of God.</a:t>
            </a:r>
          </a:p>
        </p:txBody>
      </p:sp>
    </p:spTree>
    <p:extLst>
      <p:ext uri="{BB962C8B-B14F-4D97-AF65-F5344CB8AC3E}">
        <p14:creationId xmlns:p14="http://schemas.microsoft.com/office/powerpoint/2010/main" val="3674885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3:1-4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杀戮有时，医治有时；拆毁有时，建造有时；</a:t>
            </a:r>
          </a:p>
          <a:p>
            <a:pPr algn="l">
              <a:lnSpc>
                <a:spcPct val="114000"/>
              </a:lnSpc>
            </a:pPr>
            <a:r>
              <a:rPr lang="en-US" altLang="zh-CN" sz="3600" b="1" dirty="0">
                <a:solidFill>
                  <a:schemeClr val="bg1"/>
                </a:solidFill>
                <a:ea typeface="微软雅黑" panose="020B0503020204020204" pitchFamily="34" charset="-122"/>
              </a:rPr>
              <a:t>A time to kill, And a time to heal; A time to break down, And a time to build up;</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哭有时，笑有时；哀恸有时，跳舞有时；</a:t>
            </a:r>
          </a:p>
          <a:p>
            <a:pPr algn="l">
              <a:lnSpc>
                <a:spcPct val="114000"/>
              </a:lnSpc>
            </a:pPr>
            <a:r>
              <a:rPr lang="en-US" altLang="zh-CN" sz="3600" b="1" dirty="0">
                <a:solidFill>
                  <a:schemeClr val="bg1"/>
                </a:solidFill>
                <a:ea typeface="微软雅黑" panose="020B0503020204020204" pitchFamily="34" charset="-122"/>
              </a:rPr>
              <a:t>A time to weep, And a time to laugh; A time to mourn, And a time to dance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42299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34】</a:t>
            </a:r>
          </a:p>
          <a:p>
            <a:pPr algn="l">
              <a:lnSpc>
                <a:spcPct val="114000"/>
              </a:lnSpc>
            </a:pPr>
            <a:r>
              <a:rPr lang="en-US" altLang="zh-CN" sz="3600" b="1" dirty="0" smtClean="0">
                <a:solidFill>
                  <a:schemeClr val="bg1"/>
                </a:solidFill>
                <a:ea typeface="微软雅黑" panose="020B0503020204020204" pitchFamily="34" charset="-122"/>
              </a:rPr>
              <a:t>34 </a:t>
            </a:r>
            <a:r>
              <a:rPr lang="zh-CN" altLang="en-US" sz="3600" b="1" dirty="0" smtClean="0">
                <a:solidFill>
                  <a:schemeClr val="bg1"/>
                </a:solidFill>
                <a:ea typeface="微软雅黑" panose="020B0503020204020204" pitchFamily="34" charset="-122"/>
              </a:rPr>
              <a:t>于是</a:t>
            </a:r>
            <a:r>
              <a:rPr lang="zh-CN" altLang="en-US" sz="3600" b="1" dirty="0">
                <a:solidFill>
                  <a:schemeClr val="bg1"/>
                </a:solidFill>
                <a:ea typeface="微软雅黑" panose="020B0503020204020204" pitchFamily="34" charset="-122"/>
              </a:rPr>
              <a:t>王要向那右边的说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你们这蒙我父赐福的，可来承受那创世以来为你们所预备的国；</a:t>
            </a:r>
          </a:p>
          <a:p>
            <a:pPr algn="l">
              <a:lnSpc>
                <a:spcPct val="114000"/>
              </a:lnSpc>
            </a:pPr>
            <a:r>
              <a:rPr lang="en-US" altLang="zh-CN" sz="3600" b="1" dirty="0">
                <a:solidFill>
                  <a:schemeClr val="bg1"/>
                </a:solidFill>
                <a:ea typeface="微软雅黑" panose="020B0503020204020204" pitchFamily="34" charset="-122"/>
              </a:rPr>
              <a:t>Then the King will say to those on His right, 'Come, you who are blessed of My Father, inherit the kingdom prepared for you from the foundation of the world. </a:t>
            </a:r>
          </a:p>
        </p:txBody>
      </p:sp>
    </p:spTree>
    <p:extLst>
      <p:ext uri="{BB962C8B-B14F-4D97-AF65-F5344CB8AC3E}">
        <p14:creationId xmlns:p14="http://schemas.microsoft.com/office/powerpoint/2010/main" val="3930446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愿颂赞归与我们主耶稣基督的父神，祂在基督里曾赐给我们天上各样属灵的福气。</a:t>
            </a:r>
          </a:p>
          <a:p>
            <a:pPr algn="l">
              <a:lnSpc>
                <a:spcPct val="114000"/>
              </a:lnSpc>
            </a:pPr>
            <a:r>
              <a:rPr lang="en-US" altLang="zh-CN" sz="3600" b="1" dirty="0">
                <a:solidFill>
                  <a:schemeClr val="bg1"/>
                </a:solidFill>
                <a:ea typeface="微软雅黑" panose="020B0503020204020204" pitchFamily="34" charset="-122"/>
              </a:rPr>
              <a:t>Blessed be the God and Father of our Lord Jesus Christ, who has blessed us with every spiritual blessing in the heavenly places in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13059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1:3-4】</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就如神从创立世界以前，在基督里拣选了我们，使我们在祂面前成为圣洁，无有瑕疵。</a:t>
            </a:r>
          </a:p>
          <a:p>
            <a:pPr algn="l">
              <a:lnSpc>
                <a:spcPct val="114000"/>
              </a:lnSpc>
            </a:pPr>
            <a:r>
              <a:rPr lang="en-US" altLang="zh-CN" sz="3600" b="1" dirty="0">
                <a:solidFill>
                  <a:schemeClr val="bg1"/>
                </a:solidFill>
                <a:ea typeface="微软雅黑" panose="020B0503020204020204" pitchFamily="34" charset="-122"/>
              </a:rPr>
              <a:t>just as He chose us in Him before the foundation of the world, that we should be holy and without blame before Him in love,</a:t>
            </a:r>
          </a:p>
        </p:txBody>
      </p:sp>
    </p:spTree>
    <p:extLst>
      <p:ext uri="{BB962C8B-B14F-4D97-AF65-F5344CB8AC3E}">
        <p14:creationId xmlns:p14="http://schemas.microsoft.com/office/powerpoint/2010/main" val="26601542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你们得救是本乎恩，也因着信；这并不是出于自己，乃是　神所赐的；</a:t>
            </a:r>
          </a:p>
          <a:p>
            <a:pPr algn="l">
              <a:lnSpc>
                <a:spcPct val="114000"/>
              </a:lnSpc>
            </a:pPr>
            <a:r>
              <a:rPr lang="en-US" altLang="zh-CN" sz="3600" b="1" dirty="0">
                <a:solidFill>
                  <a:schemeClr val="bg1"/>
                </a:solidFill>
                <a:ea typeface="微软雅黑" panose="020B0503020204020204" pitchFamily="34" charset="-122"/>
              </a:rPr>
              <a:t>For by grace you have been saved through faith, and that not of yourselves; it is the gift of God,</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也不是出于行为，免得有人自夸。</a:t>
            </a:r>
          </a:p>
          <a:p>
            <a:pPr algn="l">
              <a:lnSpc>
                <a:spcPct val="114000"/>
              </a:lnSpc>
            </a:pPr>
            <a:r>
              <a:rPr lang="en-US" altLang="zh-CN" sz="3600" b="1" dirty="0">
                <a:solidFill>
                  <a:schemeClr val="bg1"/>
                </a:solidFill>
                <a:ea typeface="微软雅黑" panose="020B0503020204020204" pitchFamily="34" charset="-122"/>
              </a:rPr>
              <a:t>not of works, lest anyone should boast.</a:t>
            </a:r>
          </a:p>
        </p:txBody>
      </p:sp>
    </p:spTree>
    <p:extLst>
      <p:ext uri="{BB962C8B-B14F-4D97-AF65-F5344CB8AC3E}">
        <p14:creationId xmlns:p14="http://schemas.microsoft.com/office/powerpoint/2010/main" val="36622503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7:16-20】</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凭着他们的果子，就可以认出他们来。荆棘上岂能摘葡萄呢？蒺藜里岂能摘无花果呢？</a:t>
            </a:r>
          </a:p>
          <a:p>
            <a:pPr algn="l">
              <a:lnSpc>
                <a:spcPct val="114000"/>
              </a:lnSpc>
            </a:pPr>
            <a:r>
              <a:rPr lang="en-US" altLang="zh-CN" sz="3600" b="1" dirty="0">
                <a:solidFill>
                  <a:schemeClr val="bg1"/>
                </a:solidFill>
                <a:ea typeface="微软雅黑" panose="020B0503020204020204" pitchFamily="34" charset="-122"/>
              </a:rPr>
              <a:t>You will know them by their fruits. Do men gather grapes from </a:t>
            </a:r>
            <a:r>
              <a:rPr lang="en-US" altLang="zh-CN" sz="3600" b="1" dirty="0" err="1">
                <a:solidFill>
                  <a:schemeClr val="bg1"/>
                </a:solidFill>
                <a:ea typeface="微软雅黑" panose="020B0503020204020204" pitchFamily="34" charset="-122"/>
              </a:rPr>
              <a:t>thornbushes</a:t>
            </a:r>
            <a:r>
              <a:rPr lang="en-US" altLang="zh-CN" sz="3600" b="1" dirty="0">
                <a:solidFill>
                  <a:schemeClr val="bg1"/>
                </a:solidFill>
                <a:ea typeface="微软雅黑" panose="020B0503020204020204" pitchFamily="34" charset="-122"/>
              </a:rPr>
              <a:t> or figs from thistles?</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这样，凡好树都结好果子，惟独坏树结坏果子。</a:t>
            </a:r>
          </a:p>
          <a:p>
            <a:pPr algn="l">
              <a:lnSpc>
                <a:spcPct val="114000"/>
              </a:lnSpc>
            </a:pPr>
            <a:r>
              <a:rPr lang="en-US" altLang="zh-CN" sz="3600" b="1" dirty="0">
                <a:solidFill>
                  <a:schemeClr val="bg1"/>
                </a:solidFill>
                <a:ea typeface="微软雅黑" panose="020B0503020204020204" pitchFamily="34" charset="-122"/>
              </a:rPr>
              <a:t>Even so, every good tree bears good fruit, but a bad tree bears bad fruit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254127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7:16-20】</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好树不能结坏果子，坏树不能结好果子。</a:t>
            </a:r>
          </a:p>
          <a:p>
            <a:pPr algn="l">
              <a:lnSpc>
                <a:spcPct val="114000"/>
              </a:lnSpc>
            </a:pPr>
            <a:r>
              <a:rPr lang="en-US" altLang="zh-CN" sz="3600" b="1" dirty="0">
                <a:solidFill>
                  <a:schemeClr val="bg1"/>
                </a:solidFill>
                <a:ea typeface="微软雅黑" panose="020B0503020204020204" pitchFamily="34" charset="-122"/>
              </a:rPr>
              <a:t>A good tree cannot bear bad fruit, nor can a bad tree bear good fruit.</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凡不结好果子的树，就砍下来丢在火里。</a:t>
            </a:r>
          </a:p>
          <a:p>
            <a:pPr algn="l">
              <a:lnSpc>
                <a:spcPct val="114000"/>
              </a:lnSpc>
            </a:pPr>
            <a:r>
              <a:rPr lang="en-US" altLang="zh-CN" sz="3600" b="1" dirty="0">
                <a:solidFill>
                  <a:schemeClr val="bg1"/>
                </a:solidFill>
                <a:ea typeface="微软雅黑" panose="020B0503020204020204" pitchFamily="34" charset="-122"/>
              </a:rPr>
              <a:t>Every tree that does not bear good fruit is cut down and thrown into the fire.</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所以，凭着他们的果子，就可以认出他们来。</a:t>
            </a:r>
            <a:r>
              <a:rPr lang="zh-CN" altLang="en-US" sz="3600" b="1" dirty="0" smtClean="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Therefore </a:t>
            </a:r>
            <a:r>
              <a:rPr lang="en-US" altLang="zh-CN" sz="3600" b="1" dirty="0">
                <a:solidFill>
                  <a:schemeClr val="bg1"/>
                </a:solidFill>
                <a:ea typeface="微软雅黑" panose="020B0503020204020204" pitchFamily="34" charset="-122"/>
              </a:rPr>
              <a:t>by their fruits you will know them.</a:t>
            </a:r>
          </a:p>
        </p:txBody>
      </p:sp>
    </p:spTree>
    <p:extLst>
      <p:ext uri="{BB962C8B-B14F-4D97-AF65-F5344CB8AC3E}">
        <p14:creationId xmlns:p14="http://schemas.microsoft.com/office/powerpoint/2010/main" val="23468467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2:14-20】</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我的弟兄们，若有人说自己有信心，却没有行为，有什么益处呢？这信心能救他吗？</a:t>
            </a:r>
          </a:p>
          <a:p>
            <a:pPr algn="l">
              <a:lnSpc>
                <a:spcPct val="114000"/>
              </a:lnSpc>
            </a:pPr>
            <a:r>
              <a:rPr lang="en-US" altLang="zh-CN" sz="3600" b="1" dirty="0">
                <a:solidFill>
                  <a:schemeClr val="bg1"/>
                </a:solidFill>
                <a:ea typeface="微软雅黑" panose="020B0503020204020204" pitchFamily="34" charset="-122"/>
              </a:rPr>
              <a:t>What does it profit, my brethren, if someone says he has faith but does not have works? Can faith save him?</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若是弟兄或是姐妹赤身露体，又缺了日用的饮食，</a:t>
            </a:r>
          </a:p>
          <a:p>
            <a:pPr algn="l">
              <a:lnSpc>
                <a:spcPct val="114000"/>
              </a:lnSpc>
            </a:pPr>
            <a:r>
              <a:rPr lang="en-US" altLang="zh-CN" sz="3600" b="1" dirty="0">
                <a:solidFill>
                  <a:schemeClr val="bg1"/>
                </a:solidFill>
                <a:ea typeface="微软雅黑" panose="020B0503020204020204" pitchFamily="34" charset="-122"/>
              </a:rPr>
              <a:t>If a brother or sister is naked and destitute of daily food,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76349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2:14-20】</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你们中间有人对他们说，“平平安安地去吧！愿你们穿得暖吃得饱”，却不给他们身体所需用的，这有什么益处呢？</a:t>
            </a:r>
          </a:p>
          <a:p>
            <a:pPr algn="l">
              <a:lnSpc>
                <a:spcPct val="100000"/>
              </a:lnSpc>
            </a:pPr>
            <a:r>
              <a:rPr lang="en-US" altLang="zh-CN" sz="3600" b="1" dirty="0">
                <a:solidFill>
                  <a:schemeClr val="bg1"/>
                </a:solidFill>
                <a:ea typeface="微软雅黑" panose="020B0503020204020204" pitchFamily="34" charset="-122"/>
              </a:rPr>
              <a:t>and one of you says to them, "Depart in peace, be warmed and filled," but you do not give them the things which are needed for the body, what does it profit?</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这样，信心若没有行为就是死的。</a:t>
            </a:r>
          </a:p>
          <a:p>
            <a:pPr algn="l">
              <a:lnSpc>
                <a:spcPct val="100000"/>
              </a:lnSpc>
            </a:pPr>
            <a:r>
              <a:rPr lang="en-US" altLang="zh-CN" sz="3600" b="1" dirty="0">
                <a:solidFill>
                  <a:schemeClr val="bg1"/>
                </a:solidFill>
                <a:ea typeface="微软雅黑" panose="020B0503020204020204" pitchFamily="34" charset="-122"/>
              </a:rPr>
              <a:t>Thus also faith by itself, if it does not have works, is dead.</a:t>
            </a:r>
          </a:p>
        </p:txBody>
      </p:sp>
    </p:spTree>
    <p:extLst>
      <p:ext uri="{BB962C8B-B14F-4D97-AF65-F5344CB8AC3E}">
        <p14:creationId xmlns:p14="http://schemas.microsoft.com/office/powerpoint/2010/main" val="4404262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2:14-20】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必有人说：“你有信心，我有行为。”你将你没有行为的信心指给我看，我便藉着我的行为，将我的信心指给你看。</a:t>
            </a:r>
          </a:p>
          <a:p>
            <a:pPr algn="l">
              <a:lnSpc>
                <a:spcPct val="100000"/>
              </a:lnSpc>
            </a:pPr>
            <a:r>
              <a:rPr lang="en-US" altLang="zh-CN" sz="3500" b="1" dirty="0">
                <a:solidFill>
                  <a:schemeClr val="bg1"/>
                </a:solidFill>
                <a:ea typeface="微软雅黑" panose="020B0503020204020204" pitchFamily="34" charset="-122"/>
              </a:rPr>
              <a:t>But someone will say, "You have faith, and I have works." Show me your faith without your works, and I will show you my faith by my works.</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你信　神只有一位，你信的不错；鬼魔也信，却是战惊。</a:t>
            </a:r>
          </a:p>
          <a:p>
            <a:pPr algn="l">
              <a:lnSpc>
                <a:spcPct val="100000"/>
              </a:lnSpc>
            </a:pPr>
            <a:r>
              <a:rPr lang="en-US" altLang="zh-CN" sz="3500" b="1" dirty="0">
                <a:solidFill>
                  <a:schemeClr val="bg1"/>
                </a:solidFill>
                <a:ea typeface="微软雅黑" panose="020B0503020204020204" pitchFamily="34" charset="-122"/>
              </a:rPr>
              <a:t>You believe that there is one God. You do well. Even the demons believe--and tremble!</a:t>
            </a:r>
          </a:p>
        </p:txBody>
      </p:sp>
    </p:spTree>
    <p:extLst>
      <p:ext uri="{BB962C8B-B14F-4D97-AF65-F5344CB8AC3E}">
        <p14:creationId xmlns:p14="http://schemas.microsoft.com/office/powerpoint/2010/main" val="7758465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2:14-20】</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虚浮的人哪，你愿意知道没有行为的信心是死的吗？</a:t>
            </a:r>
          </a:p>
          <a:p>
            <a:pPr algn="l">
              <a:lnSpc>
                <a:spcPct val="114000"/>
              </a:lnSpc>
            </a:pPr>
            <a:r>
              <a:rPr lang="en-US" altLang="zh-CN" sz="3600" b="1" dirty="0">
                <a:solidFill>
                  <a:schemeClr val="bg1"/>
                </a:solidFill>
                <a:ea typeface="微软雅黑" panose="020B0503020204020204" pitchFamily="34" charset="-122"/>
              </a:rPr>
              <a:t>But do you want to know, O foolish man, that faith without works is dead?</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727983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传道书 </a:t>
            </a:r>
            <a:r>
              <a:rPr lang="en-US" altLang="zh-CN" sz="3600" b="1" u="sng" dirty="0">
                <a:solidFill>
                  <a:schemeClr val="bg1"/>
                </a:solidFill>
                <a:ea typeface="微软雅黑" panose="020B0503020204020204" pitchFamily="34" charset="-122"/>
              </a:rPr>
              <a:t>Ecclesiastes 3:1-4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我心里说：神必审判义人和恶人，因为在那里，各样事务，一切工作，都有定时。</a:t>
            </a:r>
          </a:p>
          <a:p>
            <a:pPr algn="l">
              <a:lnSpc>
                <a:spcPct val="114000"/>
              </a:lnSpc>
            </a:pPr>
            <a:r>
              <a:rPr lang="en-US" altLang="zh-CN" sz="3600" b="1" dirty="0">
                <a:solidFill>
                  <a:schemeClr val="bg1"/>
                </a:solidFill>
                <a:ea typeface="微软雅黑" panose="020B0503020204020204" pitchFamily="34" charset="-122"/>
              </a:rPr>
              <a:t>I said in my </a:t>
            </a:r>
            <a:r>
              <a:rPr lang="en-US" altLang="zh-CN" sz="3600" b="1" dirty="0" err="1">
                <a:solidFill>
                  <a:schemeClr val="bg1"/>
                </a:solidFill>
                <a:ea typeface="微软雅黑" panose="020B0503020204020204" pitchFamily="34" charset="-122"/>
              </a:rPr>
              <a:t>heart,"God</a:t>
            </a:r>
            <a:r>
              <a:rPr lang="en-US" altLang="zh-CN" sz="3600" b="1" dirty="0">
                <a:solidFill>
                  <a:schemeClr val="bg1"/>
                </a:solidFill>
                <a:ea typeface="微软雅黑" panose="020B0503020204020204" pitchFamily="34" charset="-122"/>
              </a:rPr>
              <a:t> shall judge the righteous and the wicked, For there is a time there for every purpose and for every work."</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18926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3:17-18】</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凡有世上财物的，看见弟兄穷乏，却塞住怜恤的心，爱　神的心怎能存在他里面呢？</a:t>
            </a:r>
          </a:p>
          <a:p>
            <a:pPr algn="l">
              <a:lnSpc>
                <a:spcPct val="100000"/>
              </a:lnSpc>
            </a:pPr>
            <a:r>
              <a:rPr lang="en-US" altLang="zh-CN" sz="3600" b="1" dirty="0">
                <a:solidFill>
                  <a:schemeClr val="bg1"/>
                </a:solidFill>
                <a:ea typeface="微软雅黑" panose="020B0503020204020204" pitchFamily="34" charset="-122"/>
              </a:rPr>
              <a:t>But whoever has this world's goods, and sees his brother in need, and shuts up his heart from him, how does the love of God abide in him?</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小子们哪，我们相爱，不要只在言语和舌头上，总要在行为和诚实上。</a:t>
            </a:r>
          </a:p>
          <a:p>
            <a:pPr algn="l">
              <a:lnSpc>
                <a:spcPct val="100000"/>
              </a:lnSpc>
            </a:pPr>
            <a:r>
              <a:rPr lang="en-US" altLang="zh-CN" sz="3600" b="1" dirty="0">
                <a:solidFill>
                  <a:schemeClr val="bg1"/>
                </a:solidFill>
                <a:ea typeface="微软雅黑" panose="020B0503020204020204" pitchFamily="34" charset="-122"/>
              </a:rPr>
              <a:t>My little children, let us not love in word or in tongue, but in deed and in truth.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8039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6:27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只是我告诉你们这听道的人，你们的仇敌，要爱他；恨你们的，要待他好；</a:t>
            </a:r>
          </a:p>
          <a:p>
            <a:pPr algn="l">
              <a:lnSpc>
                <a:spcPct val="114000"/>
              </a:lnSpc>
            </a:pPr>
            <a:r>
              <a:rPr lang="en-US" altLang="zh-CN" sz="3600" b="1" dirty="0">
                <a:solidFill>
                  <a:schemeClr val="bg1"/>
                </a:solidFill>
                <a:ea typeface="微软雅黑" panose="020B0503020204020204" pitchFamily="34" charset="-122"/>
              </a:rPr>
              <a:t>"But I say to you who hear: Love your enemies, do good to those who hate you,</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你们若单爱那爱你们的人，有什么可酬谢的呢？就是罪人也爱那爱他们的人。</a:t>
            </a:r>
          </a:p>
          <a:p>
            <a:pPr algn="l">
              <a:lnSpc>
                <a:spcPct val="114000"/>
              </a:lnSpc>
            </a:pPr>
            <a:r>
              <a:rPr lang="en-US" altLang="zh-CN" sz="3600" b="1" dirty="0">
                <a:solidFill>
                  <a:schemeClr val="bg1"/>
                </a:solidFill>
                <a:ea typeface="微软雅黑" panose="020B0503020204020204" pitchFamily="34" charset="-122"/>
              </a:rPr>
              <a:t>"But if you love those who love you, what credit is that to you? For even sinners love those who love them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04664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6:27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600" b="1" dirty="0" smtClean="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你们若善待那善待你们的人，有什么可酬谢的呢？就是罪人也是这样行。</a:t>
            </a:r>
          </a:p>
          <a:p>
            <a:pPr algn="l">
              <a:lnSpc>
                <a:spcPct val="114000"/>
              </a:lnSpc>
            </a:pPr>
            <a:r>
              <a:rPr lang="en-US" altLang="zh-CN" sz="3600" b="1" dirty="0">
                <a:solidFill>
                  <a:schemeClr val="bg1"/>
                </a:solidFill>
                <a:ea typeface="微软雅黑" panose="020B0503020204020204" pitchFamily="34" charset="-122"/>
              </a:rPr>
              <a:t>And if you do good to those who do good to you, what credit is that to you? For even sinners do the same.</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你们要慈悲，像你们的父慈悲一样。</a:t>
            </a:r>
          </a:p>
          <a:p>
            <a:pPr algn="l">
              <a:lnSpc>
                <a:spcPct val="114000"/>
              </a:lnSpc>
            </a:pPr>
            <a:r>
              <a:rPr lang="en-US" altLang="zh-CN" sz="3600" b="1" dirty="0">
                <a:solidFill>
                  <a:schemeClr val="bg1"/>
                </a:solidFill>
                <a:ea typeface="微软雅黑" panose="020B0503020204020204" pitchFamily="34" charset="-122"/>
              </a:rPr>
              <a:t>Therefore be merciful, just as your Father also is merciful.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701632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22:21</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不可亏负寄居的，也不可欺压他，因为你们在埃及地也作过寄居的。</a:t>
            </a:r>
          </a:p>
          <a:p>
            <a:pPr algn="l">
              <a:lnSpc>
                <a:spcPct val="114000"/>
              </a:lnSpc>
            </a:pPr>
            <a:r>
              <a:rPr lang="en-US" altLang="zh-CN" sz="3600" b="1" dirty="0">
                <a:solidFill>
                  <a:schemeClr val="bg1"/>
                </a:solidFill>
                <a:ea typeface="微软雅黑" panose="020B0503020204020204" pitchFamily="34" charset="-122"/>
              </a:rPr>
              <a:t>"You shall neither mistreat a stranger nor oppress him, for you were strangers in the land of Egypt.</a:t>
            </a:r>
          </a:p>
          <a:p>
            <a:pPr algn="l">
              <a:lnSpc>
                <a:spcPct val="114000"/>
              </a:lnSpc>
            </a:pP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049341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23:9</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不可欺压寄居的，因为你们在埃及地作过寄居的，知道寄居的心。” </a:t>
            </a:r>
          </a:p>
          <a:p>
            <a:pPr algn="l">
              <a:lnSpc>
                <a:spcPct val="114000"/>
              </a:lnSpc>
            </a:pPr>
            <a:r>
              <a:rPr lang="en-US" altLang="zh-CN" sz="3600" b="1" dirty="0">
                <a:solidFill>
                  <a:schemeClr val="bg1"/>
                </a:solidFill>
                <a:ea typeface="微软雅黑" panose="020B0503020204020204" pitchFamily="34" charset="-122"/>
              </a:rPr>
              <a:t>"Also you shall not oppress a stranger, for you know the heart of a stranger, because you were strangers in the land of </a:t>
            </a:r>
            <a:r>
              <a:rPr lang="en-US" altLang="zh-CN" sz="3600" b="1" dirty="0" smtClean="0">
                <a:solidFill>
                  <a:schemeClr val="bg1"/>
                </a:solidFill>
                <a:ea typeface="微软雅黑" panose="020B0503020204020204" pitchFamily="34" charset="-122"/>
              </a:rPr>
              <a:t>Egypt.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709361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利未记 </a:t>
            </a:r>
            <a:r>
              <a:rPr lang="en-US" altLang="zh-CN" sz="3600" b="1" u="sng" dirty="0">
                <a:solidFill>
                  <a:schemeClr val="bg1"/>
                </a:solidFill>
                <a:ea typeface="微软雅黑" panose="020B0503020204020204" pitchFamily="34" charset="-122"/>
              </a:rPr>
              <a:t>Leviticus 19:34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和</a:t>
            </a:r>
            <a:r>
              <a:rPr lang="zh-CN" altLang="en-US" sz="3600" b="1" dirty="0">
                <a:solidFill>
                  <a:schemeClr val="bg1"/>
                </a:solidFill>
                <a:ea typeface="微软雅黑" panose="020B0503020204020204" pitchFamily="34" charset="-122"/>
              </a:rPr>
              <a:t>你们同居的外人，你们要看他如本地人一样，并要爱他如己，因为你们在埃及地也作过寄居的。我是耶和华你们的　神。</a:t>
            </a:r>
          </a:p>
          <a:p>
            <a:pPr algn="l">
              <a:lnSpc>
                <a:spcPct val="114000"/>
              </a:lnSpc>
            </a:pPr>
            <a:r>
              <a:rPr lang="en-US" altLang="zh-CN" sz="3600" b="1" dirty="0">
                <a:solidFill>
                  <a:schemeClr val="bg1"/>
                </a:solidFill>
                <a:ea typeface="微软雅黑" panose="020B0503020204020204" pitchFamily="34" charset="-122"/>
              </a:rPr>
              <a:t>The stranger who dwells among you shall be to you as one born among you, and you shall love him as yourself; for you were strangers in the land of Egypt: I am the LORD your God.</a:t>
            </a:r>
          </a:p>
        </p:txBody>
      </p:sp>
    </p:spTree>
    <p:extLst>
      <p:ext uri="{BB962C8B-B14F-4D97-AF65-F5344CB8AC3E}">
        <p14:creationId xmlns:p14="http://schemas.microsoft.com/office/powerpoint/2010/main" val="38768879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7:22-23】</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当那日，必有许多人对我说：‘主啊，主啊，我们不是奉你的名传道，奉你的名赶鬼，奉你的名行许多异能吗？’</a:t>
            </a:r>
          </a:p>
          <a:p>
            <a:pPr algn="l">
              <a:lnSpc>
                <a:spcPct val="114000"/>
              </a:lnSpc>
            </a:pPr>
            <a:r>
              <a:rPr lang="en-US" altLang="zh-CN" sz="36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115144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7:22-23】</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我就明明地告诉他们说：‘我从来不认识你们，你们这些作恶的人，离开我去吧！’”</a:t>
            </a:r>
          </a:p>
          <a:p>
            <a:pPr algn="l">
              <a:lnSpc>
                <a:spcPct val="114000"/>
              </a:lnSpc>
            </a:pPr>
            <a:r>
              <a:rPr lang="en-US" altLang="zh-CN" sz="3600" b="1" dirty="0">
                <a:solidFill>
                  <a:schemeClr val="bg1"/>
                </a:solidFill>
                <a:ea typeface="微软雅黑" panose="020B0503020204020204" pitchFamily="34" charset="-122"/>
              </a:rPr>
              <a:t>And then I will declare to them, "I never knew you; depart from Me, you who practice lawlessness!'</a:t>
            </a:r>
          </a:p>
        </p:txBody>
      </p:sp>
    </p:spTree>
    <p:extLst>
      <p:ext uri="{BB962C8B-B14F-4D97-AF65-F5344CB8AC3E}">
        <p14:creationId xmlns:p14="http://schemas.microsoft.com/office/powerpoint/2010/main" val="2343945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16:26】</a:t>
            </a:r>
          </a:p>
          <a:p>
            <a:pPr algn="l">
              <a:lnSpc>
                <a:spcPct val="114000"/>
              </a:lnSpc>
            </a:pPr>
            <a:r>
              <a:rPr lang="zh-CN" altLang="en-US" sz="3600" b="1" dirty="0">
                <a:solidFill>
                  <a:schemeClr val="bg1"/>
                </a:solidFill>
                <a:ea typeface="微软雅黑" panose="020B0503020204020204" pitchFamily="34" charset="-122"/>
              </a:rPr>
              <a:t>不但这样，并且在你我之间，有深渊限定，以致人要从这边过到你们那边是不能的；要从那边过到我们这边也是不能的。’</a:t>
            </a:r>
          </a:p>
          <a:p>
            <a:pPr algn="l">
              <a:lnSpc>
                <a:spcPct val="114000"/>
              </a:lnSpc>
            </a:pPr>
            <a:r>
              <a:rPr lang="en-US" altLang="zh-CN" sz="3600" b="1" dirty="0">
                <a:solidFill>
                  <a:schemeClr val="bg1"/>
                </a:solidFill>
                <a:ea typeface="微软雅黑" panose="020B0503020204020204" pitchFamily="34" charset="-122"/>
              </a:rPr>
              <a:t>And besides all this, between us and you there is a great gulf fixed, so that those who want to pass from here to you cannot, nor can those from there pass to 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174234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25:41】</a:t>
            </a:r>
          </a:p>
          <a:p>
            <a:pPr algn="l">
              <a:lnSpc>
                <a:spcPct val="114000"/>
              </a:lnSpc>
            </a:pPr>
            <a:r>
              <a:rPr lang="zh-CN" altLang="en-US" sz="3600" b="1" dirty="0">
                <a:solidFill>
                  <a:schemeClr val="bg1"/>
                </a:solidFill>
                <a:ea typeface="微软雅黑" panose="020B0503020204020204" pitchFamily="34" charset="-122"/>
              </a:rPr>
              <a:t>王又要向那左边的说：‘你们这被咒诅的人，离开我，进入那为魔鬼和他的使者所预备的永火里去！</a:t>
            </a:r>
          </a:p>
          <a:p>
            <a:pPr algn="l">
              <a:lnSpc>
                <a:spcPct val="114000"/>
              </a:lnSpc>
            </a:pPr>
            <a:r>
              <a:rPr lang="en-US" altLang="zh-CN" sz="3600" b="1" dirty="0">
                <a:solidFill>
                  <a:schemeClr val="bg1"/>
                </a:solidFill>
                <a:ea typeface="微软雅黑" panose="020B0503020204020204" pitchFamily="34" charset="-122"/>
              </a:rPr>
              <a:t>"Then He will also say to those on the left hand, "Depart from Me, you cursed, into the everlasting fire prepared for the devil and his angels: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73517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9:27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按</a:t>
            </a:r>
            <a:r>
              <a:rPr lang="zh-CN" altLang="en-US" sz="3600" b="1" dirty="0">
                <a:solidFill>
                  <a:schemeClr val="bg1"/>
                </a:solidFill>
                <a:ea typeface="微软雅黑" panose="020B0503020204020204" pitchFamily="34" charset="-122"/>
              </a:rPr>
              <a:t>着定命，人人都有一死，死后且有审判。</a:t>
            </a:r>
          </a:p>
          <a:p>
            <a:pPr algn="l">
              <a:lnSpc>
                <a:spcPct val="114000"/>
              </a:lnSpc>
            </a:pPr>
            <a:r>
              <a:rPr lang="en-US" altLang="zh-CN" sz="3600" b="1" dirty="0">
                <a:solidFill>
                  <a:schemeClr val="bg1"/>
                </a:solidFill>
                <a:ea typeface="微软雅黑" panose="020B0503020204020204" pitchFamily="34" charset="-122"/>
              </a:rPr>
              <a:t>And as it is appointed for men to die once, but after this the judgment,</a:t>
            </a:r>
          </a:p>
        </p:txBody>
      </p:sp>
    </p:spTree>
    <p:extLst>
      <p:ext uri="{BB962C8B-B14F-4D97-AF65-F5344CB8AC3E}">
        <p14:creationId xmlns:p14="http://schemas.microsoft.com/office/powerpoint/2010/main" val="13701076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53:3】</a:t>
            </a:r>
          </a:p>
          <a:p>
            <a:pPr algn="l">
              <a:lnSpc>
                <a:spcPct val="114000"/>
              </a:lnSpc>
            </a:pPr>
            <a:r>
              <a:rPr lang="zh-CN" altLang="en-US" sz="3600" b="1" dirty="0">
                <a:solidFill>
                  <a:schemeClr val="bg1"/>
                </a:solidFill>
                <a:ea typeface="微软雅黑" panose="020B0503020204020204" pitchFamily="34" charset="-122"/>
              </a:rPr>
              <a:t>祂被藐视，被人厌弃，多受痛苦，常经忧患。祂被藐视，好像被人掩面不看的一样，我们也不尊重祂。</a:t>
            </a:r>
          </a:p>
          <a:p>
            <a:pPr algn="l">
              <a:lnSpc>
                <a:spcPct val="114000"/>
              </a:lnSpc>
            </a:pPr>
            <a:r>
              <a:rPr lang="en-US" altLang="zh-CN" sz="3600" b="1" dirty="0">
                <a:solidFill>
                  <a:schemeClr val="bg1"/>
                </a:solidFill>
                <a:ea typeface="微软雅黑" panose="020B0503020204020204" pitchFamily="34" charset="-122"/>
              </a:rPr>
              <a:t>He is despised and rejected by men, A Man of sorrows and acquainted with grief. And we hid, as it were, our faces from Him; He was despised, and we did not esteem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275192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23:39-43】</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那同钉的两个犯人，有一个讥诮他说：“你不是基督吗？可以救自己和我们吧！” </a:t>
            </a:r>
          </a:p>
          <a:p>
            <a:pPr algn="l">
              <a:lnSpc>
                <a:spcPct val="100000"/>
              </a:lnSpc>
            </a:pPr>
            <a:r>
              <a:rPr lang="en-US" altLang="zh-CN" sz="3600" b="1" dirty="0">
                <a:solidFill>
                  <a:schemeClr val="bg1"/>
                </a:solidFill>
                <a:ea typeface="微软雅黑" panose="020B0503020204020204" pitchFamily="34" charset="-122"/>
              </a:rPr>
              <a:t>Then one of the criminals who were hanged blasphemed Him, saying, "If You are the Christ, save Yourself and us."</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那一个就应声责备他说：“你既是一样受刑的，还不怕　神吗</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the other, answering, rebuked him, saying, "Do you not even fear God, seeing you are under the same condemnation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4130275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23:39-43】</a:t>
            </a:r>
          </a:p>
          <a:p>
            <a:pPr algn="l">
              <a:lnSpc>
                <a:spcPct val="114000"/>
              </a:lnSpc>
            </a:pPr>
            <a:r>
              <a:rPr lang="en-US" altLang="zh-CN" sz="3600" b="1" dirty="0" smtClean="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我们是应该的，因我们所受的与我们所作的相称，但这个人没有作过一件不好的事。” </a:t>
            </a:r>
          </a:p>
          <a:p>
            <a:pPr algn="l">
              <a:lnSpc>
                <a:spcPct val="114000"/>
              </a:lnSpc>
            </a:pPr>
            <a:r>
              <a:rPr lang="en-US" altLang="zh-CN" sz="3600" b="1" dirty="0">
                <a:solidFill>
                  <a:schemeClr val="bg1"/>
                </a:solidFill>
                <a:ea typeface="微软雅黑" panose="020B0503020204020204" pitchFamily="34" charset="-122"/>
              </a:rPr>
              <a:t>And we indeed justly, for we receive the due reward of our deeds; but this Man has done nothing wrong."</a:t>
            </a:r>
          </a:p>
          <a:p>
            <a:pPr algn="l">
              <a:lnSpc>
                <a:spcPct val="114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就说：“耶稣啊，你得国降临的时候，求你记念我！”</a:t>
            </a:r>
          </a:p>
          <a:p>
            <a:pPr algn="l">
              <a:lnSpc>
                <a:spcPct val="114000"/>
              </a:lnSpc>
            </a:pPr>
            <a:r>
              <a:rPr lang="en-US" altLang="zh-CN" sz="3600" b="1" dirty="0">
                <a:solidFill>
                  <a:schemeClr val="bg1"/>
                </a:solidFill>
                <a:ea typeface="微软雅黑" panose="020B0503020204020204" pitchFamily="34" charset="-122"/>
              </a:rPr>
              <a:t>Then he said to Jesus, "Lord, remember me when You come into Your kingdom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13818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23:39-43】</a:t>
            </a:r>
          </a:p>
          <a:p>
            <a:pPr algn="l">
              <a:lnSpc>
                <a:spcPct val="114000"/>
              </a:lnSpc>
            </a:pPr>
            <a:r>
              <a:rPr lang="en-US" altLang="zh-CN" sz="3600" b="1" dirty="0" smtClean="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耶稣对他说：“我实在告诉你：今日你要同我在乐园里了。”</a:t>
            </a:r>
          </a:p>
          <a:p>
            <a:pPr algn="l">
              <a:lnSpc>
                <a:spcPct val="114000"/>
              </a:lnSpc>
            </a:pPr>
            <a:r>
              <a:rPr lang="en-US" altLang="zh-CN" sz="3600" b="1" dirty="0">
                <a:solidFill>
                  <a:schemeClr val="bg1"/>
                </a:solidFill>
                <a:ea typeface="微软雅黑" panose="020B0503020204020204" pitchFamily="34" charset="-122"/>
              </a:rPr>
              <a:t>And Jesus said to him, "Assuredly, I say to you, today you will be with Me in Paradise."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815765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25:40】</a:t>
            </a:r>
          </a:p>
          <a:p>
            <a:pPr algn="l">
              <a:lnSpc>
                <a:spcPct val="114000"/>
              </a:lnSpc>
            </a:pPr>
            <a:r>
              <a:rPr lang="zh-CN" altLang="en-US" sz="3600" b="1" dirty="0">
                <a:solidFill>
                  <a:schemeClr val="bg1"/>
                </a:solidFill>
                <a:ea typeface="微软雅黑" panose="020B0503020204020204" pitchFamily="34" charset="-122"/>
              </a:rPr>
              <a:t>王要回答说：‘我实在告诉你们：这些事你们既作在我这弟兄中一个最小的身上，就是作在我身上了。’</a:t>
            </a:r>
          </a:p>
          <a:p>
            <a:pPr algn="l">
              <a:lnSpc>
                <a:spcPct val="114000"/>
              </a:lnSpc>
            </a:pPr>
            <a:r>
              <a:rPr lang="en-US" altLang="zh-CN" sz="3600" b="1" dirty="0">
                <a:solidFill>
                  <a:schemeClr val="bg1"/>
                </a:solidFill>
                <a:ea typeface="微软雅黑" panose="020B0503020204020204" pitchFamily="34" charset="-122"/>
              </a:rPr>
              <a:t>The King will answer and say to them, 'Truly I say to you, to the extent that you did it to one of these brothers of Mine, even the least of them, you did it to Me.'</a:t>
            </a:r>
          </a:p>
        </p:txBody>
      </p:sp>
    </p:spTree>
    <p:extLst>
      <p:ext uri="{BB962C8B-B14F-4D97-AF65-F5344CB8AC3E}">
        <p14:creationId xmlns:p14="http://schemas.microsoft.com/office/powerpoint/2010/main" val="1094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当人子在祂荣耀里，同着众天使降临的时候，要坐在祂荣耀的宝座上。</a:t>
            </a:r>
          </a:p>
          <a:p>
            <a:pPr algn="l">
              <a:lnSpc>
                <a:spcPct val="100000"/>
              </a:lnSpc>
            </a:pPr>
            <a:r>
              <a:rPr lang="en-US" altLang="zh-CN" sz="3400" b="1" dirty="0">
                <a:solidFill>
                  <a:schemeClr val="bg1"/>
                </a:solidFill>
                <a:ea typeface="微软雅黑" panose="020B0503020204020204" pitchFamily="34" charset="-122"/>
              </a:rPr>
              <a:t>But when the Son of Man comes in His glory, and all the angels with Him, then He will sit on His glorious throne. </a:t>
            </a:r>
          </a:p>
          <a:p>
            <a:pPr algn="l">
              <a:lnSpc>
                <a:spcPct val="114000"/>
              </a:lnSpc>
            </a:pPr>
            <a:r>
              <a:rPr lang="en-US" altLang="zh-CN" sz="3600" b="1" dirty="0" smtClean="0">
                <a:solidFill>
                  <a:schemeClr val="bg1"/>
                </a:solidFill>
                <a:ea typeface="微软雅黑" panose="020B0503020204020204" pitchFamily="34" charset="-122"/>
              </a:rPr>
              <a:t>32 </a:t>
            </a:r>
            <a:r>
              <a:rPr lang="zh-CN" altLang="en-US" sz="3600" b="1" dirty="0" smtClean="0">
                <a:solidFill>
                  <a:schemeClr val="bg1"/>
                </a:solidFill>
                <a:ea typeface="微软雅黑" panose="020B0503020204020204" pitchFamily="34" charset="-122"/>
              </a:rPr>
              <a:t>万民</a:t>
            </a:r>
            <a:r>
              <a:rPr lang="zh-CN" altLang="en-US" sz="3600" b="1" dirty="0">
                <a:solidFill>
                  <a:schemeClr val="bg1"/>
                </a:solidFill>
                <a:ea typeface="微软雅黑" panose="020B0503020204020204" pitchFamily="34" charset="-122"/>
              </a:rPr>
              <a:t>都要聚集在祂面前。祂要把他们分别出来，好象牧羊的分别绵羊、山羊一般；</a:t>
            </a:r>
          </a:p>
          <a:p>
            <a:pPr algn="l">
              <a:lnSpc>
                <a:spcPct val="100000"/>
              </a:lnSpc>
            </a:pPr>
            <a:r>
              <a:rPr lang="en-US" altLang="zh-CN" sz="3400" b="1" dirty="0">
                <a:solidFill>
                  <a:schemeClr val="bg1"/>
                </a:solidFill>
                <a:ea typeface="微软雅黑" panose="020B0503020204020204" pitchFamily="34" charset="-122"/>
              </a:rPr>
              <a:t>All the nations will be gathered before Him; and He will separate them from one another, as the shepherd separates the sheep from the goats; </a:t>
            </a:r>
          </a:p>
        </p:txBody>
      </p:sp>
    </p:spTree>
    <p:extLst>
      <p:ext uri="{BB962C8B-B14F-4D97-AF65-F5344CB8AC3E}">
        <p14:creationId xmlns:p14="http://schemas.microsoft.com/office/powerpoint/2010/main" val="39539879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33 </a:t>
            </a:r>
            <a:r>
              <a:rPr lang="zh-CN" altLang="en-US" sz="3600" b="1" dirty="0" smtClean="0">
                <a:solidFill>
                  <a:schemeClr val="bg1"/>
                </a:solidFill>
                <a:ea typeface="微软雅黑" panose="020B0503020204020204" pitchFamily="34" charset="-122"/>
              </a:rPr>
              <a:t>把</a:t>
            </a:r>
            <a:r>
              <a:rPr lang="zh-CN" altLang="en-US" sz="3600" b="1" dirty="0">
                <a:solidFill>
                  <a:schemeClr val="bg1"/>
                </a:solidFill>
                <a:ea typeface="微软雅黑" panose="020B0503020204020204" pitchFamily="34" charset="-122"/>
              </a:rPr>
              <a:t>绵羊安置在右边，山羊在左边。</a:t>
            </a:r>
          </a:p>
          <a:p>
            <a:pPr algn="l">
              <a:lnSpc>
                <a:spcPct val="114000"/>
              </a:lnSpc>
            </a:pPr>
            <a:r>
              <a:rPr lang="en-US" altLang="zh-CN" sz="3600" b="1" dirty="0">
                <a:solidFill>
                  <a:schemeClr val="bg1"/>
                </a:solidFill>
                <a:ea typeface="微软雅黑" panose="020B0503020204020204" pitchFamily="34" charset="-122"/>
              </a:rPr>
              <a:t>and He will put the sheep on His right, and the goats on the left. </a:t>
            </a:r>
          </a:p>
          <a:p>
            <a:pPr algn="l">
              <a:lnSpc>
                <a:spcPct val="114000"/>
              </a:lnSpc>
            </a:pPr>
            <a:r>
              <a:rPr lang="en-US" altLang="zh-CN" sz="3600" b="1" dirty="0" smtClean="0">
                <a:solidFill>
                  <a:schemeClr val="bg1"/>
                </a:solidFill>
                <a:ea typeface="微软雅黑" panose="020B0503020204020204" pitchFamily="34" charset="-122"/>
              </a:rPr>
              <a:t>34 </a:t>
            </a:r>
            <a:r>
              <a:rPr lang="zh-CN" altLang="en-US" sz="3600" b="1" dirty="0" smtClean="0">
                <a:solidFill>
                  <a:schemeClr val="bg1"/>
                </a:solidFill>
                <a:ea typeface="微软雅黑" panose="020B0503020204020204" pitchFamily="34" charset="-122"/>
              </a:rPr>
              <a:t>于是</a:t>
            </a:r>
            <a:r>
              <a:rPr lang="zh-CN" altLang="en-US" sz="3600" b="1" dirty="0">
                <a:solidFill>
                  <a:schemeClr val="bg1"/>
                </a:solidFill>
                <a:ea typeface="微软雅黑" panose="020B0503020204020204" pitchFamily="34" charset="-122"/>
              </a:rPr>
              <a:t>王要向那右边的说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你们这蒙我父赐福的，可来承受那创世以来为你们所预备的国；</a:t>
            </a:r>
          </a:p>
          <a:p>
            <a:pPr algn="l">
              <a:lnSpc>
                <a:spcPct val="114000"/>
              </a:lnSpc>
            </a:pPr>
            <a:r>
              <a:rPr lang="en-US" altLang="zh-CN" sz="3600" b="1" dirty="0">
                <a:solidFill>
                  <a:schemeClr val="bg1"/>
                </a:solidFill>
                <a:ea typeface="微软雅黑" panose="020B0503020204020204" pitchFamily="34" charset="-122"/>
              </a:rPr>
              <a:t>Then the King will say to those on His right, 'Come, you who are blessed of My Father, inherit the kingdom prepared for you from the foundation of the world. </a:t>
            </a:r>
          </a:p>
        </p:txBody>
      </p:sp>
    </p:spTree>
    <p:extLst>
      <p:ext uri="{BB962C8B-B14F-4D97-AF65-F5344CB8AC3E}">
        <p14:creationId xmlns:p14="http://schemas.microsoft.com/office/powerpoint/2010/main" val="4219771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35 </a:t>
            </a:r>
            <a:r>
              <a:rPr lang="zh-CN" altLang="en-US" sz="3600" b="1" dirty="0" smtClean="0">
                <a:solidFill>
                  <a:schemeClr val="bg1"/>
                </a:solidFill>
                <a:ea typeface="微软雅黑" panose="020B0503020204020204" pitchFamily="34" charset="-122"/>
              </a:rPr>
              <a:t>因为</a:t>
            </a:r>
            <a:r>
              <a:rPr lang="zh-CN" altLang="en-US" sz="3600" b="1" dirty="0">
                <a:solidFill>
                  <a:schemeClr val="bg1"/>
                </a:solidFill>
                <a:ea typeface="微软雅黑" panose="020B0503020204020204" pitchFamily="34" charset="-122"/>
              </a:rPr>
              <a:t>我饿了，你们给我吃；渴了，你们给我喝；我作客旅，你们留我住；</a:t>
            </a:r>
          </a:p>
          <a:p>
            <a:pPr algn="l">
              <a:lnSpc>
                <a:spcPct val="100000"/>
              </a:lnSpc>
            </a:pPr>
            <a:r>
              <a:rPr lang="en-US" altLang="zh-CN" sz="3500" b="1" dirty="0">
                <a:solidFill>
                  <a:schemeClr val="bg1"/>
                </a:solidFill>
                <a:ea typeface="微软雅黑" panose="020B0503020204020204" pitchFamily="34" charset="-122"/>
              </a:rPr>
              <a:t>For I was hungry, and you gave Me something to eat; I was thirsty, and you gave Me something to drink; I was a stranger, and you invited Me in; </a:t>
            </a:r>
          </a:p>
          <a:p>
            <a:pPr algn="l">
              <a:lnSpc>
                <a:spcPct val="114000"/>
              </a:lnSpc>
            </a:pPr>
            <a:r>
              <a:rPr lang="en-US" altLang="zh-CN" sz="3600" b="1" dirty="0" smtClean="0">
                <a:solidFill>
                  <a:schemeClr val="bg1"/>
                </a:solidFill>
                <a:ea typeface="微软雅黑" panose="020B0503020204020204" pitchFamily="34" charset="-122"/>
              </a:rPr>
              <a:t>36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赤身露体，你们给我穿；我病了，你们看顾我；我在监里，你们来看我。’ </a:t>
            </a:r>
          </a:p>
          <a:p>
            <a:pPr algn="l">
              <a:lnSpc>
                <a:spcPct val="100000"/>
              </a:lnSpc>
            </a:pPr>
            <a:r>
              <a:rPr lang="en-US" altLang="zh-CN" sz="3500" b="1" dirty="0">
                <a:solidFill>
                  <a:schemeClr val="bg1"/>
                </a:solidFill>
                <a:ea typeface="微软雅黑" panose="020B0503020204020204" pitchFamily="34" charset="-122"/>
              </a:rPr>
              <a:t>naked, and you clothed Me; I was sick, and you visited Me; I was in prison, and you came to Me.'</a:t>
            </a:r>
          </a:p>
        </p:txBody>
      </p:sp>
    </p:spTree>
    <p:extLst>
      <p:ext uri="{BB962C8B-B14F-4D97-AF65-F5344CB8AC3E}">
        <p14:creationId xmlns:p14="http://schemas.microsoft.com/office/powerpoint/2010/main" val="10315450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37 </a:t>
            </a:r>
            <a:r>
              <a:rPr lang="zh-CN" altLang="en-US" sz="3600" b="1" dirty="0" smtClean="0">
                <a:solidFill>
                  <a:schemeClr val="bg1"/>
                </a:solidFill>
                <a:ea typeface="微软雅黑" panose="020B0503020204020204" pitchFamily="34" charset="-122"/>
              </a:rPr>
              <a:t>义</a:t>
            </a:r>
            <a:r>
              <a:rPr lang="zh-CN" altLang="en-US" sz="3600" b="1" dirty="0">
                <a:solidFill>
                  <a:schemeClr val="bg1"/>
                </a:solidFill>
                <a:ea typeface="微软雅黑" panose="020B0503020204020204" pitchFamily="34" charset="-122"/>
              </a:rPr>
              <a:t>人就回答说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主啊，我们什么时候见你饿了，给你吃，渴了，给你喝</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Then the righteous will answer Him, 'Lord, when did we see You hungry, and feed You, or thirsty, and give You something to drink? </a:t>
            </a:r>
          </a:p>
          <a:p>
            <a:pPr algn="l">
              <a:lnSpc>
                <a:spcPct val="114000"/>
              </a:lnSpc>
            </a:pPr>
            <a:r>
              <a:rPr lang="en-US" altLang="zh-CN" sz="3600" b="1" dirty="0" smtClean="0">
                <a:solidFill>
                  <a:schemeClr val="bg1"/>
                </a:solidFill>
                <a:ea typeface="微软雅黑" panose="020B0503020204020204" pitchFamily="34" charset="-122"/>
              </a:rPr>
              <a:t>38 </a:t>
            </a:r>
            <a:r>
              <a:rPr lang="zh-CN" altLang="en-US" sz="3600" b="1" dirty="0" smtClean="0">
                <a:solidFill>
                  <a:schemeClr val="bg1"/>
                </a:solidFill>
                <a:ea typeface="微软雅黑" panose="020B0503020204020204" pitchFamily="34" charset="-122"/>
              </a:rPr>
              <a:t>什么</a:t>
            </a:r>
            <a:r>
              <a:rPr lang="zh-CN" altLang="en-US" sz="3600" b="1" dirty="0">
                <a:solidFill>
                  <a:schemeClr val="bg1"/>
                </a:solidFill>
                <a:ea typeface="微软雅黑" panose="020B0503020204020204" pitchFamily="34" charset="-122"/>
              </a:rPr>
              <a:t>时候见你作客旅，留你住，或是赤身露体，给你穿</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And when did we see You a stranger, and invite You in, or naked, and clothe You? </a:t>
            </a:r>
          </a:p>
        </p:txBody>
      </p:sp>
    </p:spTree>
    <p:extLst>
      <p:ext uri="{BB962C8B-B14F-4D97-AF65-F5344CB8AC3E}">
        <p14:creationId xmlns:p14="http://schemas.microsoft.com/office/powerpoint/2010/main" val="1924327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31-46】</a:t>
            </a:r>
          </a:p>
          <a:p>
            <a:pPr algn="l">
              <a:lnSpc>
                <a:spcPct val="114000"/>
              </a:lnSpc>
            </a:pPr>
            <a:r>
              <a:rPr lang="en-US" altLang="zh-CN" sz="3600" b="1" dirty="0" smtClean="0">
                <a:solidFill>
                  <a:schemeClr val="bg1"/>
                </a:solidFill>
                <a:ea typeface="微软雅黑" panose="020B0503020204020204" pitchFamily="34" charset="-122"/>
              </a:rPr>
              <a:t>39 </a:t>
            </a:r>
            <a:r>
              <a:rPr lang="zh-CN" altLang="en-US" sz="3600" b="1" dirty="0" smtClean="0">
                <a:solidFill>
                  <a:schemeClr val="bg1"/>
                </a:solidFill>
                <a:ea typeface="微软雅黑" panose="020B0503020204020204" pitchFamily="34" charset="-122"/>
              </a:rPr>
              <a:t>又</a:t>
            </a:r>
            <a:r>
              <a:rPr lang="zh-CN" altLang="en-US" sz="3600" b="1" dirty="0">
                <a:solidFill>
                  <a:schemeClr val="bg1"/>
                </a:solidFill>
                <a:ea typeface="微软雅黑" panose="020B0503020204020204" pitchFamily="34" charset="-122"/>
              </a:rPr>
              <a:t>什么时候见你病了，或是在监里，来看你呢</a:t>
            </a:r>
            <a:r>
              <a:rPr lang="en-US" altLang="zh-CN" sz="3600" b="1" dirty="0" smtClean="0">
                <a:solidFill>
                  <a:schemeClr val="bg1"/>
                </a:solidFill>
                <a:ea typeface="微软雅黑" panose="020B0503020204020204" pitchFamily="34" charset="-122"/>
              </a:rPr>
              <a:t>?’ 'When </a:t>
            </a:r>
            <a:r>
              <a:rPr lang="en-US" altLang="zh-CN" sz="3600" b="1" dirty="0">
                <a:solidFill>
                  <a:schemeClr val="bg1"/>
                </a:solidFill>
                <a:ea typeface="微软雅黑" panose="020B0503020204020204" pitchFamily="34" charset="-122"/>
              </a:rPr>
              <a:t>did we see You sick, or in prison, and come to You?'</a:t>
            </a:r>
          </a:p>
          <a:p>
            <a:pPr algn="l">
              <a:lnSpc>
                <a:spcPct val="114000"/>
              </a:lnSpc>
            </a:pPr>
            <a:r>
              <a:rPr lang="en-US" altLang="zh-CN" sz="3600" b="1" dirty="0" smtClean="0">
                <a:solidFill>
                  <a:schemeClr val="bg1"/>
                </a:solidFill>
                <a:ea typeface="微软雅黑" panose="020B0503020204020204" pitchFamily="34" charset="-122"/>
              </a:rPr>
              <a:t>40 </a:t>
            </a:r>
            <a:r>
              <a:rPr lang="zh-CN" altLang="en-US" sz="3600" b="1" dirty="0" smtClean="0">
                <a:solidFill>
                  <a:schemeClr val="bg1"/>
                </a:solidFill>
                <a:ea typeface="微软雅黑" panose="020B0503020204020204" pitchFamily="34" charset="-122"/>
              </a:rPr>
              <a:t>王</a:t>
            </a:r>
            <a:r>
              <a:rPr lang="zh-CN" altLang="en-US" sz="3600" b="1" dirty="0">
                <a:solidFill>
                  <a:schemeClr val="bg1"/>
                </a:solidFill>
                <a:ea typeface="微软雅黑" panose="020B0503020204020204" pitchFamily="34" charset="-122"/>
              </a:rPr>
              <a:t>要回答说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我实在告诉你们，这些事你们既作在我这弟兄中一个最小的身上，就是作在我身上了。</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 </a:t>
            </a:r>
            <a:r>
              <a:rPr lang="en-US" altLang="zh-CN" sz="3600" b="1" dirty="0">
                <a:solidFill>
                  <a:schemeClr val="bg1"/>
                </a:solidFill>
                <a:ea typeface="微软雅黑" panose="020B0503020204020204" pitchFamily="34" charset="-122"/>
              </a:rPr>
              <a:t>King will answer and say to them, 'Truly I say to you, to the extent that you did it to one of these brothers of Mine, even the least of them, you did it to Me.'</a:t>
            </a:r>
          </a:p>
        </p:txBody>
      </p:sp>
    </p:spTree>
    <p:extLst>
      <p:ext uri="{BB962C8B-B14F-4D97-AF65-F5344CB8AC3E}">
        <p14:creationId xmlns:p14="http://schemas.microsoft.com/office/powerpoint/2010/main" val="1686375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1223</TotalTime>
  <Words>3260</Words>
  <Application>Microsoft Office PowerPoint</Application>
  <PresentationFormat>全屏显示(4:3)</PresentationFormat>
  <Paragraphs>172</Paragraphs>
  <Slides>44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44</vt:i4>
      </vt:variant>
    </vt:vector>
  </HeadingPairs>
  <TitlesOfParts>
    <vt:vector size="5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290</cp:revision>
  <dcterms:created xsi:type="dcterms:W3CDTF">2018-02-16T18:09:56Z</dcterms:created>
  <dcterms:modified xsi:type="dcterms:W3CDTF">2019-06-09T02:30:56Z</dcterms:modified>
</cp:coreProperties>
</file>