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517" r:id="rId3"/>
    <p:sldId id="1518" r:id="rId4"/>
    <p:sldId id="1519" r:id="rId5"/>
    <p:sldId id="1520" r:id="rId6"/>
    <p:sldId id="1521" r:id="rId7"/>
    <p:sldId id="1523" r:id="rId8"/>
    <p:sldId id="1522" r:id="rId9"/>
    <p:sldId id="1498" r:id="rId10"/>
    <p:sldId id="1499" r:id="rId11"/>
    <p:sldId id="1500" r:id="rId12"/>
    <p:sldId id="1524" r:id="rId13"/>
    <p:sldId id="1525" r:id="rId14"/>
    <p:sldId id="1526" r:id="rId15"/>
    <p:sldId id="1501" r:id="rId16"/>
    <p:sldId id="1527" r:id="rId17"/>
    <p:sldId id="1502" r:id="rId18"/>
    <p:sldId id="1486" r:id="rId19"/>
    <p:sldId id="1528" r:id="rId20"/>
    <p:sldId id="1487" r:id="rId21"/>
    <p:sldId id="1503" r:id="rId22"/>
    <p:sldId id="1488" r:id="rId23"/>
    <p:sldId id="1489" r:id="rId24"/>
    <p:sldId id="1529" r:id="rId25"/>
    <p:sldId id="1504" r:id="rId26"/>
    <p:sldId id="1490" r:id="rId27"/>
    <p:sldId id="1530" r:id="rId28"/>
    <p:sldId id="1480" r:id="rId29"/>
    <p:sldId id="1531" r:id="rId30"/>
    <p:sldId id="1505" r:id="rId31"/>
    <p:sldId id="1532" r:id="rId32"/>
    <p:sldId id="1533" r:id="rId33"/>
    <p:sldId id="1534" r:id="rId34"/>
    <p:sldId id="1481" r:id="rId35"/>
    <p:sldId id="1506" r:id="rId36"/>
    <p:sldId id="1535" r:id="rId37"/>
    <p:sldId id="1536" r:id="rId3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114" y="115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2019/8/4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2019/8/4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2019/8/4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2019/8/4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2019/8/4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2019/8/4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2019/8/4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2019/8/4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2019/8/4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2019/8/4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2019/8/4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2019/8/4</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27:1-10】</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到了早晨，众祭司长和民间的长老，大家商议要治死耶稣，</a:t>
            </a:r>
          </a:p>
          <a:p>
            <a:pPr algn="l">
              <a:lnSpc>
                <a:spcPct val="100000"/>
              </a:lnSpc>
            </a:pPr>
            <a:r>
              <a:rPr lang="en-US" altLang="zh-CN" sz="3600" b="1" dirty="0">
                <a:solidFill>
                  <a:schemeClr val="bg1"/>
                </a:solidFill>
                <a:ea typeface="微软雅黑" panose="020B0503020204020204" pitchFamily="34" charset="-122"/>
              </a:rPr>
              <a:t>When morning came, all the chief priests and elders of the people plotted against Jesus to put Him to death.</a:t>
            </a:r>
          </a:p>
          <a:p>
            <a:pPr algn="l">
              <a:lnSpc>
                <a:spcPct val="100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就把祂捆绑，解去交给巡抚彼拉多。</a:t>
            </a:r>
          </a:p>
          <a:p>
            <a:pPr algn="l">
              <a:lnSpc>
                <a:spcPct val="100000"/>
              </a:lnSpc>
            </a:pPr>
            <a:r>
              <a:rPr lang="en-US" altLang="zh-CN" sz="3600" b="1" dirty="0">
                <a:solidFill>
                  <a:schemeClr val="bg1"/>
                </a:solidFill>
                <a:ea typeface="微软雅黑" panose="020B0503020204020204" pitchFamily="34" charset="-122"/>
              </a:rPr>
              <a:t>And when they had bound Him, they led Him away and delivered Him to Pontius Pilate the governor</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7:15-16】</a:t>
            </a: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他掘了坑，又挖深了，竟掉在自己所挖的阱里。</a:t>
            </a:r>
          </a:p>
          <a:p>
            <a:pPr algn="l">
              <a:lnSpc>
                <a:spcPct val="114000"/>
              </a:lnSpc>
            </a:pPr>
            <a:r>
              <a:rPr lang="en-US" altLang="zh-CN" sz="3600" b="1" dirty="0">
                <a:solidFill>
                  <a:schemeClr val="bg1"/>
                </a:solidFill>
                <a:ea typeface="微软雅黑" panose="020B0503020204020204" pitchFamily="34" charset="-122"/>
              </a:rPr>
              <a:t>He made a pit and dug it out, And has fallen into the ditch which he made.</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他的毒害必临到他自己的头上；他的强暴必落到他自己的脑袋上。</a:t>
            </a:r>
          </a:p>
          <a:p>
            <a:pPr algn="l">
              <a:lnSpc>
                <a:spcPct val="114000"/>
              </a:lnSpc>
            </a:pPr>
            <a:r>
              <a:rPr lang="en-US" altLang="zh-CN" sz="3600" b="1" dirty="0">
                <a:solidFill>
                  <a:schemeClr val="bg1"/>
                </a:solidFill>
                <a:ea typeface="微软雅黑" panose="020B0503020204020204" pitchFamily="34" charset="-122"/>
              </a:rPr>
              <a:t>His trouble shall return upon his own head, And his violent dealing shall come down on his own crown.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772189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提前 </a:t>
            </a:r>
            <a:r>
              <a:rPr lang="en-US" altLang="zh-CN" sz="3600" b="1" u="sng" dirty="0" smtClean="0">
                <a:solidFill>
                  <a:schemeClr val="bg1"/>
                </a:solidFill>
                <a:ea typeface="微软雅黑" panose="020B0503020204020204" pitchFamily="34" charset="-122"/>
              </a:rPr>
              <a:t>1Ti </a:t>
            </a:r>
            <a:r>
              <a:rPr lang="en-US" altLang="zh-CN" sz="3600" b="1" u="sng" dirty="0">
                <a:solidFill>
                  <a:schemeClr val="bg1"/>
                </a:solidFill>
                <a:ea typeface="微软雅黑" panose="020B0503020204020204" pitchFamily="34" charset="-122"/>
              </a:rPr>
              <a:t>6:5-10】</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并那坏了心术、失丧真理之人的争竞。他们以敬虔为得利的门路。</a:t>
            </a:r>
          </a:p>
          <a:p>
            <a:pPr algn="l">
              <a:lnSpc>
                <a:spcPct val="114000"/>
              </a:lnSpc>
            </a:pPr>
            <a:r>
              <a:rPr lang="en-US" altLang="zh-CN" sz="3600" b="1" dirty="0">
                <a:solidFill>
                  <a:schemeClr val="bg1"/>
                </a:solidFill>
                <a:ea typeface="微软雅黑" panose="020B0503020204020204" pitchFamily="34" charset="-122"/>
              </a:rPr>
              <a:t>useless </a:t>
            </a:r>
            <a:r>
              <a:rPr lang="en-US" altLang="zh-CN" sz="3600" b="1" dirty="0" err="1">
                <a:solidFill>
                  <a:schemeClr val="bg1"/>
                </a:solidFill>
                <a:ea typeface="微软雅黑" panose="020B0503020204020204" pitchFamily="34" charset="-122"/>
              </a:rPr>
              <a:t>wranglings</a:t>
            </a:r>
            <a:r>
              <a:rPr lang="en-US" altLang="zh-CN" sz="3600" b="1" dirty="0">
                <a:solidFill>
                  <a:schemeClr val="bg1"/>
                </a:solidFill>
                <a:ea typeface="微软雅黑" panose="020B0503020204020204" pitchFamily="34" charset="-122"/>
              </a:rPr>
              <a:t> of men of corrupt minds and destitute of the truth, who suppose that godliness is a means of gain. </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然而，敬虔加上知足的心便是大利了，</a:t>
            </a:r>
          </a:p>
          <a:p>
            <a:pPr algn="l">
              <a:lnSpc>
                <a:spcPct val="114000"/>
              </a:lnSpc>
            </a:pPr>
            <a:r>
              <a:rPr lang="en-US" altLang="zh-CN" sz="3600" b="1" dirty="0">
                <a:solidFill>
                  <a:schemeClr val="bg1"/>
                </a:solidFill>
                <a:ea typeface="微软雅黑" panose="020B0503020204020204" pitchFamily="34" charset="-122"/>
              </a:rPr>
              <a:t>Now godliness with contentment is great gain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005874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提前 </a:t>
            </a:r>
            <a:r>
              <a:rPr lang="en-US" altLang="zh-CN" sz="3600" b="1" u="sng" dirty="0" smtClean="0">
                <a:solidFill>
                  <a:schemeClr val="bg1"/>
                </a:solidFill>
                <a:ea typeface="微软雅黑" panose="020B0503020204020204" pitchFamily="34" charset="-122"/>
              </a:rPr>
              <a:t>1Ti </a:t>
            </a:r>
            <a:r>
              <a:rPr lang="en-US" altLang="zh-CN" sz="3600" b="1" u="sng" dirty="0">
                <a:solidFill>
                  <a:schemeClr val="bg1"/>
                </a:solidFill>
                <a:ea typeface="微软雅黑" panose="020B0503020204020204" pitchFamily="34" charset="-122"/>
              </a:rPr>
              <a:t>6:5-10】</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因为我们没有带什么到世上来，也不能带什么去，</a:t>
            </a:r>
          </a:p>
          <a:p>
            <a:pPr algn="l">
              <a:lnSpc>
                <a:spcPct val="114000"/>
              </a:lnSpc>
            </a:pPr>
            <a:r>
              <a:rPr lang="en-US" altLang="zh-CN" sz="3600" b="1" dirty="0">
                <a:solidFill>
                  <a:schemeClr val="bg1"/>
                </a:solidFill>
                <a:ea typeface="微软雅黑" panose="020B0503020204020204" pitchFamily="34" charset="-122"/>
              </a:rPr>
              <a:t>For we brought nothing into this world, and it is certain we can carry nothing out.</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只要有衣有食，就当知足。</a:t>
            </a:r>
          </a:p>
          <a:p>
            <a:pPr algn="l">
              <a:lnSpc>
                <a:spcPct val="114000"/>
              </a:lnSpc>
            </a:pPr>
            <a:r>
              <a:rPr lang="en-US" altLang="zh-CN" sz="3600" b="1" dirty="0">
                <a:solidFill>
                  <a:schemeClr val="bg1"/>
                </a:solidFill>
                <a:ea typeface="微软雅黑" panose="020B0503020204020204" pitchFamily="34" charset="-122"/>
              </a:rPr>
              <a:t>And having food and clothing, with these we shall be content.</a:t>
            </a:r>
          </a:p>
        </p:txBody>
      </p:sp>
    </p:spTree>
    <p:extLst>
      <p:ext uri="{BB962C8B-B14F-4D97-AF65-F5344CB8AC3E}">
        <p14:creationId xmlns:p14="http://schemas.microsoft.com/office/powerpoint/2010/main" val="28206362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提前 </a:t>
            </a:r>
            <a:r>
              <a:rPr lang="en-US" altLang="zh-CN" sz="3600" b="1" u="sng" dirty="0" smtClean="0">
                <a:solidFill>
                  <a:schemeClr val="bg1"/>
                </a:solidFill>
                <a:ea typeface="微软雅黑" panose="020B0503020204020204" pitchFamily="34" charset="-122"/>
              </a:rPr>
              <a:t>1Ti </a:t>
            </a:r>
            <a:r>
              <a:rPr lang="en-US" altLang="zh-CN" sz="3600" b="1" u="sng" dirty="0">
                <a:solidFill>
                  <a:schemeClr val="bg1"/>
                </a:solidFill>
                <a:ea typeface="微软雅黑" panose="020B0503020204020204" pitchFamily="34" charset="-122"/>
              </a:rPr>
              <a:t>6:5-10】</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但那些想要发财的人，就陷在迷惑、落在网罗和许多无知有害的私欲里，叫人沉在败坏和灭亡中。</a:t>
            </a:r>
          </a:p>
          <a:p>
            <a:pPr algn="l">
              <a:lnSpc>
                <a:spcPct val="114000"/>
              </a:lnSpc>
            </a:pPr>
            <a:r>
              <a:rPr lang="en-US" altLang="zh-CN" sz="3600" b="1" dirty="0">
                <a:solidFill>
                  <a:schemeClr val="bg1"/>
                </a:solidFill>
                <a:ea typeface="微软雅黑" panose="020B0503020204020204" pitchFamily="34" charset="-122"/>
              </a:rPr>
              <a:t>But those who desire to be rich fall into temptation and a snare, and into many foolish and harmful lusts which drown men in destruction and perdition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657459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提前 </a:t>
            </a:r>
            <a:r>
              <a:rPr lang="en-US" altLang="zh-CN" sz="3600" b="1" u="sng" dirty="0" smtClean="0">
                <a:solidFill>
                  <a:schemeClr val="bg1"/>
                </a:solidFill>
                <a:ea typeface="微软雅黑" panose="020B0503020204020204" pitchFamily="34" charset="-122"/>
              </a:rPr>
              <a:t>1Ti </a:t>
            </a:r>
            <a:r>
              <a:rPr lang="en-US" altLang="zh-CN" sz="3600" b="1" u="sng" dirty="0">
                <a:solidFill>
                  <a:schemeClr val="bg1"/>
                </a:solidFill>
                <a:ea typeface="微软雅黑" panose="020B0503020204020204" pitchFamily="34" charset="-122"/>
              </a:rPr>
              <a:t>6:5-10】</a:t>
            </a:r>
          </a:p>
          <a:p>
            <a:pPr algn="l">
              <a:lnSpc>
                <a:spcPct val="114000"/>
              </a:lnSpc>
            </a:pPr>
            <a:r>
              <a:rPr lang="en-US" altLang="zh-CN" sz="3600" b="1" dirty="0" smtClean="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贪财是万恶之根。有人贪恋钱财，就被引诱离了真道，用许多愁苦把自己刺透了。</a:t>
            </a:r>
          </a:p>
          <a:p>
            <a:pPr algn="l">
              <a:lnSpc>
                <a:spcPct val="114000"/>
              </a:lnSpc>
            </a:pPr>
            <a:r>
              <a:rPr lang="en-US" altLang="zh-CN" sz="3600" b="1" dirty="0">
                <a:solidFill>
                  <a:schemeClr val="bg1"/>
                </a:solidFill>
                <a:ea typeface="微软雅黑" panose="020B0503020204020204" pitchFamily="34" charset="-122"/>
              </a:rPr>
              <a:t>For the love of money is a root of all kinds of evil, for which some have strayed from the faith in their greediness, and pierced themselves through with many sorrows.</a:t>
            </a:r>
          </a:p>
        </p:txBody>
      </p:sp>
    </p:spTree>
    <p:extLst>
      <p:ext uri="{BB962C8B-B14F-4D97-AF65-F5344CB8AC3E}">
        <p14:creationId xmlns:p14="http://schemas.microsoft.com/office/powerpoint/2010/main" val="7465885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12:16-17】</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恐怕有淫乱的，有贪恋世俗如以扫的，他因一点食物把自己长子的名分卖了。</a:t>
            </a:r>
          </a:p>
          <a:p>
            <a:pPr algn="l">
              <a:lnSpc>
                <a:spcPct val="114000"/>
              </a:lnSpc>
            </a:pPr>
            <a:r>
              <a:rPr lang="en-US" altLang="zh-CN" sz="3600" b="1" dirty="0">
                <a:solidFill>
                  <a:schemeClr val="bg1"/>
                </a:solidFill>
                <a:ea typeface="微软雅黑" panose="020B0503020204020204" pitchFamily="34" charset="-122"/>
              </a:rPr>
              <a:t>lest there be any fornicator or profane person like Esau, who for one morsel of food sold his birthright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513698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12:16-17】</a:t>
            </a:r>
          </a:p>
          <a:p>
            <a:pPr algn="l">
              <a:lnSpc>
                <a:spcPct val="114000"/>
              </a:lnSpc>
            </a:pPr>
            <a:r>
              <a:rPr lang="en-US" altLang="zh-CN" sz="3600" b="1" dirty="0" smtClean="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后来想要承受父所祝的福，竟被弃绝，虽然号哭切求，却得不着门路使他父亲的心意回转。这是你们知道的。</a:t>
            </a:r>
          </a:p>
          <a:p>
            <a:pPr algn="l">
              <a:lnSpc>
                <a:spcPct val="114000"/>
              </a:lnSpc>
            </a:pPr>
            <a:r>
              <a:rPr lang="en-US" altLang="zh-CN" sz="3600" b="1" dirty="0">
                <a:solidFill>
                  <a:schemeClr val="bg1"/>
                </a:solidFill>
                <a:ea typeface="微软雅黑" panose="020B0503020204020204" pitchFamily="34" charset="-122"/>
              </a:rPr>
              <a:t>For you know that afterward, when he wanted to inherit the blessing, he was rejected, for he found no place for repentance, though he sought it diligently with tears.</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738358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哥林多前书 </a:t>
            </a:r>
            <a:r>
              <a:rPr lang="en-US" altLang="zh-CN" sz="3600" b="1" u="sng" dirty="0">
                <a:solidFill>
                  <a:schemeClr val="bg1"/>
                </a:solidFill>
                <a:ea typeface="微软雅黑" panose="020B0503020204020204" pitchFamily="34" charset="-122"/>
              </a:rPr>
              <a:t>1 Corinthians 6:13a</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食物</a:t>
            </a:r>
            <a:r>
              <a:rPr lang="zh-CN" altLang="en-US" sz="3600" b="1" dirty="0">
                <a:solidFill>
                  <a:schemeClr val="bg1"/>
                </a:solidFill>
                <a:ea typeface="微软雅黑" panose="020B0503020204020204" pitchFamily="34" charset="-122"/>
              </a:rPr>
              <a:t>是为肚腹，肚腹是为食物；但　神要叫这两样都废坏</a:t>
            </a:r>
            <a:r>
              <a:rPr lang="en-US" altLang="zh-CN" sz="3600" b="1"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Foods for the stomach and the stomach for foods, but God will destroy both it and them….</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815359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腓立比书 </a:t>
            </a:r>
            <a:r>
              <a:rPr lang="en-US" altLang="zh-CN" sz="3600" b="1" u="sng" dirty="0">
                <a:solidFill>
                  <a:schemeClr val="bg1"/>
                </a:solidFill>
                <a:ea typeface="微软雅黑" panose="020B0503020204020204" pitchFamily="34" charset="-122"/>
              </a:rPr>
              <a:t>Philippians 3:18-19】</a:t>
            </a:r>
          </a:p>
          <a:p>
            <a:pPr algn="l">
              <a:lnSpc>
                <a:spcPct val="114000"/>
              </a:lnSpc>
            </a:pPr>
            <a:r>
              <a:rPr lang="en-US" altLang="zh-CN" sz="3600" b="1" dirty="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因为有许多人行事是基督十字架的仇敌。我屡次告诉你们，现在又流泪地告诉你们：</a:t>
            </a:r>
          </a:p>
          <a:p>
            <a:pPr algn="l">
              <a:lnSpc>
                <a:spcPct val="114000"/>
              </a:lnSpc>
            </a:pPr>
            <a:r>
              <a:rPr lang="en-US" altLang="zh-CN" sz="3600" b="1" dirty="0">
                <a:solidFill>
                  <a:schemeClr val="bg1"/>
                </a:solidFill>
                <a:ea typeface="微软雅黑" panose="020B0503020204020204" pitchFamily="34" charset="-122"/>
              </a:rPr>
              <a:t>For many walk, of whom I have told you often, and now tell you even weeping, that they are the enemies of the cross of Christ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087055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腓立比书 </a:t>
            </a:r>
            <a:r>
              <a:rPr lang="en-US" altLang="zh-CN" sz="3600" b="1" u="sng" dirty="0">
                <a:solidFill>
                  <a:schemeClr val="bg1"/>
                </a:solidFill>
                <a:ea typeface="微软雅黑" panose="020B0503020204020204" pitchFamily="34" charset="-122"/>
              </a:rPr>
              <a:t>Philippians 3:18-19】</a:t>
            </a:r>
          </a:p>
          <a:p>
            <a:pPr algn="l">
              <a:lnSpc>
                <a:spcPct val="114000"/>
              </a:lnSpc>
            </a:pPr>
            <a:r>
              <a:rPr lang="en-US" altLang="zh-CN" sz="3600" b="1" dirty="0" smtClean="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他们的结局就是沉沦，他们的神就是自己的肚腹，他们以自己的羞辱为荣耀，专以地上的事为念。</a:t>
            </a:r>
          </a:p>
          <a:p>
            <a:pPr algn="l">
              <a:lnSpc>
                <a:spcPct val="114000"/>
              </a:lnSpc>
            </a:pPr>
            <a:r>
              <a:rPr lang="en-US" altLang="zh-CN" sz="3600" b="1" dirty="0">
                <a:solidFill>
                  <a:schemeClr val="bg1"/>
                </a:solidFill>
                <a:ea typeface="微软雅黑" panose="020B0503020204020204" pitchFamily="34" charset="-122"/>
              </a:rPr>
              <a:t>whose end is destruction, whose god is their belly, and whose glory is in their shame--who set their mind on earthly things.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742646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27:1-10】</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这时候，卖耶稣的犹大看见耶稣已经定了罪，就后悔，把那三十块钱拿回来给祭司长和长老，说</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Then </a:t>
            </a:r>
            <a:r>
              <a:rPr lang="en-US" altLang="zh-CN" sz="3600" b="1" dirty="0">
                <a:solidFill>
                  <a:schemeClr val="bg1"/>
                </a:solidFill>
                <a:ea typeface="微软雅黑" panose="020B0503020204020204" pitchFamily="34" charset="-122"/>
              </a:rPr>
              <a:t>Judas, His betrayer, seeing </a:t>
            </a:r>
            <a:r>
              <a:rPr lang="en-US" altLang="zh-CN" sz="3500" b="1" dirty="0">
                <a:solidFill>
                  <a:schemeClr val="bg1"/>
                </a:solidFill>
                <a:ea typeface="微软雅黑" panose="020B0503020204020204" pitchFamily="34" charset="-122"/>
              </a:rPr>
              <a:t>that He had been condemned, was remorseful and brought back the thirty pieces of silver to the chief priests and elders,</a:t>
            </a:r>
          </a:p>
          <a:p>
            <a:pPr algn="l">
              <a:lnSpc>
                <a:spcPct val="100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我卖了无辜之人的血是有罪了。”他们说：“那与我们有什么相干？你自己承当吧！” </a:t>
            </a:r>
          </a:p>
          <a:p>
            <a:pPr algn="l">
              <a:lnSpc>
                <a:spcPct val="100000"/>
              </a:lnSpc>
            </a:pPr>
            <a:r>
              <a:rPr lang="en-US" altLang="zh-CN" sz="3500" b="1" dirty="0">
                <a:solidFill>
                  <a:schemeClr val="bg1"/>
                </a:solidFill>
                <a:ea typeface="微软雅黑" panose="020B0503020204020204" pitchFamily="34" charset="-122"/>
              </a:rPr>
              <a:t>saying, "I have sinned by betraying innocent blood." And they said, "What is that to us? You see to it!"</a:t>
            </a:r>
          </a:p>
        </p:txBody>
      </p:sp>
    </p:spTree>
    <p:extLst>
      <p:ext uri="{BB962C8B-B14F-4D97-AF65-F5344CB8AC3E}">
        <p14:creationId xmlns:p14="http://schemas.microsoft.com/office/powerpoint/2010/main" val="23614619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2:5】</a:t>
            </a:r>
          </a:p>
          <a:p>
            <a:pPr algn="l">
              <a:lnSpc>
                <a:spcPct val="114000"/>
              </a:lnSpc>
            </a:pPr>
            <a:r>
              <a:rPr lang="zh-CN" altLang="en-US" sz="3600" b="1" dirty="0">
                <a:solidFill>
                  <a:schemeClr val="bg1"/>
                </a:solidFill>
                <a:ea typeface="微软雅黑" panose="020B0503020204020204" pitchFamily="34" charset="-122"/>
              </a:rPr>
              <a:t>你竟任着你刚硬不悔改的心，为自己积蓄忿怒，以致　神震怒，显祂公义审判的日子来到。</a:t>
            </a:r>
          </a:p>
          <a:p>
            <a:pPr algn="l">
              <a:lnSpc>
                <a:spcPct val="114000"/>
              </a:lnSpc>
            </a:pPr>
            <a:r>
              <a:rPr lang="en-US" altLang="zh-CN" sz="3600" b="1" dirty="0">
                <a:solidFill>
                  <a:schemeClr val="bg1"/>
                </a:solidFill>
                <a:ea typeface="微软雅黑" panose="020B0503020204020204" pitchFamily="34" charset="-122"/>
              </a:rPr>
              <a:t>But in accordance with your hardness and your impenitent heart you are treasuring up for yourself wrath in the day of wrath and revelation of the righteous judgment of God,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591745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26:24】</a:t>
            </a:r>
          </a:p>
          <a:p>
            <a:pPr algn="l">
              <a:lnSpc>
                <a:spcPct val="114000"/>
              </a:lnSpc>
            </a:pPr>
            <a:r>
              <a:rPr lang="zh-CN" altLang="en-US" sz="3600" b="1" dirty="0">
                <a:solidFill>
                  <a:schemeClr val="bg1"/>
                </a:solidFill>
                <a:ea typeface="微软雅黑" panose="020B0503020204020204" pitchFamily="34" charset="-122"/>
              </a:rPr>
              <a:t>人子必要去世，正如经上指着祂所写的，但卖人子的人有祸了！那人不生在世上倒好。”</a:t>
            </a:r>
          </a:p>
          <a:p>
            <a:pPr algn="l">
              <a:lnSpc>
                <a:spcPct val="114000"/>
              </a:lnSpc>
            </a:pPr>
            <a:r>
              <a:rPr lang="en-US" altLang="zh-CN" sz="3600" b="1" dirty="0">
                <a:solidFill>
                  <a:schemeClr val="bg1"/>
                </a:solidFill>
                <a:ea typeface="微软雅黑" panose="020B0503020204020204" pitchFamily="34" charset="-122"/>
              </a:rPr>
              <a:t>The Son of Man indeed goes just as it is written of Him, but woe to that man by whom the Son of Man is betrayed! It would have been good for that man if he had not been born."</a:t>
            </a:r>
          </a:p>
          <a:p>
            <a:pPr algn="l">
              <a:lnSpc>
                <a:spcPct val="114000"/>
              </a:lnSpc>
            </a:pP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372929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帖前 </a:t>
            </a:r>
            <a:r>
              <a:rPr lang="en-US" altLang="zh-CN" sz="3600" b="1" u="sng" dirty="0" smtClean="0">
                <a:solidFill>
                  <a:schemeClr val="bg1"/>
                </a:solidFill>
                <a:ea typeface="微软雅黑" panose="020B0503020204020204" pitchFamily="34" charset="-122"/>
              </a:rPr>
              <a:t>1Ts </a:t>
            </a:r>
            <a:r>
              <a:rPr lang="en-US" altLang="zh-CN" sz="3600" b="1" u="sng" dirty="0">
                <a:solidFill>
                  <a:schemeClr val="bg1"/>
                </a:solidFill>
                <a:ea typeface="微软雅黑" panose="020B0503020204020204" pitchFamily="34" charset="-122"/>
              </a:rPr>
              <a:t>5:19-20】</a:t>
            </a:r>
          </a:p>
          <a:p>
            <a:pPr algn="l">
              <a:lnSpc>
                <a:spcPct val="114000"/>
              </a:lnSpc>
            </a:pPr>
            <a:r>
              <a:rPr lang="en-US" altLang="zh-CN" sz="3600" b="1" dirty="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不要消灭圣灵的感动</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Do </a:t>
            </a:r>
            <a:r>
              <a:rPr lang="en-US" altLang="zh-CN" sz="3600" b="1" dirty="0">
                <a:solidFill>
                  <a:schemeClr val="bg1"/>
                </a:solidFill>
                <a:ea typeface="微软雅黑" panose="020B0503020204020204" pitchFamily="34" charset="-122"/>
              </a:rPr>
              <a:t>not quench the Spirit.</a:t>
            </a:r>
          </a:p>
          <a:p>
            <a:pPr algn="l">
              <a:lnSpc>
                <a:spcPct val="114000"/>
              </a:lnSpc>
            </a:pPr>
            <a:r>
              <a:rPr lang="en-US" altLang="zh-CN" sz="3600" b="1" dirty="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不要藐视先知的讲论</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Do </a:t>
            </a:r>
            <a:r>
              <a:rPr lang="en-US" altLang="zh-CN" sz="3600" b="1" dirty="0">
                <a:solidFill>
                  <a:schemeClr val="bg1"/>
                </a:solidFill>
                <a:ea typeface="微软雅黑" panose="020B0503020204020204" pitchFamily="34" charset="-122"/>
              </a:rPr>
              <a:t>not despise prophecies.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6573860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哥林多后书 </a:t>
            </a:r>
            <a:r>
              <a:rPr lang="en-US" altLang="zh-CN" sz="3600" b="1" u="sng" dirty="0" smtClean="0">
                <a:solidFill>
                  <a:schemeClr val="bg1"/>
                </a:solidFill>
                <a:ea typeface="微软雅黑" panose="020B0503020204020204" pitchFamily="34" charset="-122"/>
              </a:rPr>
              <a:t>7:10-11</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因为依着　神的意思忧愁，就生出没有后悔的懊悔来，以致得救；但世俗的忧愁是叫人死。</a:t>
            </a:r>
          </a:p>
          <a:p>
            <a:pPr algn="l">
              <a:lnSpc>
                <a:spcPct val="114000"/>
              </a:lnSpc>
            </a:pPr>
            <a:r>
              <a:rPr lang="en-US" altLang="zh-CN" sz="3600" b="1" dirty="0">
                <a:solidFill>
                  <a:schemeClr val="bg1"/>
                </a:solidFill>
                <a:ea typeface="微软雅黑" panose="020B0503020204020204" pitchFamily="34" charset="-122"/>
              </a:rPr>
              <a:t>For godly sorrow produces repentance leading to salvation, not to be regretted; but the sorrow of the world produces death</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2236401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哥林多后书 </a:t>
            </a:r>
            <a:r>
              <a:rPr lang="en-US" altLang="zh-CN" sz="3600" b="1" u="sng" dirty="0" smtClean="0">
                <a:solidFill>
                  <a:schemeClr val="bg1"/>
                </a:solidFill>
                <a:ea typeface="微软雅黑" panose="020B0503020204020204" pitchFamily="34" charset="-122"/>
              </a:rPr>
              <a:t>7:10-11</a:t>
            </a:r>
            <a:r>
              <a:rPr lang="en-US" altLang="zh-CN" sz="3600" b="1" u="sng" dirty="0">
                <a:solidFill>
                  <a:schemeClr val="bg1"/>
                </a:solidFill>
                <a:ea typeface="微软雅黑" panose="020B0503020204020204" pitchFamily="34" charset="-122"/>
              </a:rPr>
              <a:t>】</a:t>
            </a:r>
          </a:p>
          <a:p>
            <a:pPr algn="l">
              <a:lnSpc>
                <a:spcPct val="114000"/>
              </a:lnSpc>
            </a:pPr>
            <a:r>
              <a:rPr lang="en-US" altLang="zh-CN" sz="3500" b="1" dirty="0" smtClean="0">
                <a:solidFill>
                  <a:schemeClr val="bg1"/>
                </a:solidFill>
                <a:ea typeface="微软雅黑" panose="020B0503020204020204" pitchFamily="34" charset="-122"/>
              </a:rPr>
              <a:t>11 </a:t>
            </a:r>
            <a:r>
              <a:rPr lang="zh-CN" altLang="en-US" sz="3500" b="1" dirty="0">
                <a:solidFill>
                  <a:schemeClr val="bg1"/>
                </a:solidFill>
                <a:ea typeface="微软雅黑" panose="020B0503020204020204" pitchFamily="34" charset="-122"/>
              </a:rPr>
              <a:t>你看，你们依着　神的意思忧愁，从此就生出何等的殷勤、自诉、自恨、恐惧、想念、热心、责罚（或作“自责”）。在这一切事上，你们都表明自己是洁净的。 </a:t>
            </a:r>
          </a:p>
          <a:p>
            <a:pPr algn="l">
              <a:lnSpc>
                <a:spcPct val="100000"/>
              </a:lnSpc>
            </a:pPr>
            <a:r>
              <a:rPr lang="en-US" altLang="zh-CN" sz="3500" b="1" dirty="0">
                <a:solidFill>
                  <a:schemeClr val="bg1"/>
                </a:solidFill>
                <a:ea typeface="微软雅黑" panose="020B0503020204020204" pitchFamily="34" charset="-122"/>
              </a:rPr>
              <a:t>For observe this very thing, that you sorrowed in a godly manner: What diligence it produced in you, what clearing of yourselves, what indignation, what fear, what vehement desire, what zeal, what vindication! In all things you proved yourselves to be clear in this matter.</a:t>
            </a:r>
            <a:endParaRPr lang="en-US" altLang="zh-CN" sz="35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016685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27:4-5】</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我卖了无辜之人的血是有罪了。”他们说：“那与我们有什么相干？你自己承当吧！” </a:t>
            </a:r>
          </a:p>
          <a:p>
            <a:pPr algn="l">
              <a:lnSpc>
                <a:spcPct val="114000"/>
              </a:lnSpc>
            </a:pPr>
            <a:r>
              <a:rPr lang="en-US" altLang="zh-CN" sz="3600" b="1" dirty="0">
                <a:solidFill>
                  <a:schemeClr val="bg1"/>
                </a:solidFill>
                <a:ea typeface="微软雅黑" panose="020B0503020204020204" pitchFamily="34" charset="-122"/>
              </a:rPr>
              <a:t>saying, "I have sinned by betraying innocent blood." And they said, "What is that to us? You see to it!"</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犹大就把那银钱丢在殿里，出去吊死了。</a:t>
            </a:r>
          </a:p>
          <a:p>
            <a:pPr algn="l">
              <a:lnSpc>
                <a:spcPct val="114000"/>
              </a:lnSpc>
            </a:pPr>
            <a:r>
              <a:rPr lang="en-US" altLang="zh-CN" sz="3600" b="1" dirty="0">
                <a:solidFill>
                  <a:schemeClr val="bg1"/>
                </a:solidFill>
                <a:ea typeface="微软雅黑" panose="020B0503020204020204" pitchFamily="34" charset="-122"/>
              </a:rPr>
              <a:t>Then he threw down the pieces of silver in the temple and departed, and went and hanged himself.</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7474050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12:6b</a:t>
            </a:r>
            <a:r>
              <a:rPr lang="en-US" altLang="zh-CN" sz="3600" b="1" u="sng" dirty="0" smtClean="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他是个贼，又带着钱囊，常取其中所存的。</a:t>
            </a:r>
          </a:p>
          <a:p>
            <a:pPr algn="l">
              <a:lnSpc>
                <a:spcPct val="114000"/>
              </a:lnSpc>
            </a:pPr>
            <a:r>
              <a:rPr lang="en-US" altLang="zh-CN" sz="3600" b="1" dirty="0">
                <a:solidFill>
                  <a:schemeClr val="bg1"/>
                </a:solidFill>
                <a:ea typeface="微软雅黑" panose="020B0503020204020204" pitchFamily="34" charset="-122"/>
              </a:rPr>
              <a:t>…. he was a thief, and had the money box; and he used to take what was put in it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7227164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雅各书 </a:t>
            </a:r>
            <a:r>
              <a:rPr lang="en-US" altLang="zh-CN" sz="3600" b="1" u="sng" dirty="0">
                <a:solidFill>
                  <a:schemeClr val="bg1"/>
                </a:solidFill>
                <a:ea typeface="微软雅黑" panose="020B0503020204020204" pitchFamily="34" charset="-122"/>
              </a:rPr>
              <a:t>James 1:14-15】</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但各人被试探，乃是被自己的私欲牵引、诱惑的。</a:t>
            </a:r>
          </a:p>
          <a:p>
            <a:pPr algn="l">
              <a:lnSpc>
                <a:spcPct val="114000"/>
              </a:lnSpc>
            </a:pPr>
            <a:r>
              <a:rPr lang="en-US" altLang="zh-CN" sz="3600" b="1" dirty="0">
                <a:solidFill>
                  <a:schemeClr val="bg1"/>
                </a:solidFill>
                <a:ea typeface="微软雅黑" panose="020B0503020204020204" pitchFamily="34" charset="-122"/>
              </a:rPr>
              <a:t>But each one is tempted when he is drawn away by his own desires and enticed.</a:t>
            </a: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私欲既怀了胎，就生出罪来；罪既长成，就生出死来。</a:t>
            </a:r>
          </a:p>
          <a:p>
            <a:pPr algn="l">
              <a:lnSpc>
                <a:spcPct val="114000"/>
              </a:lnSpc>
            </a:pPr>
            <a:r>
              <a:rPr lang="en-US" altLang="zh-CN" sz="3600" b="1" dirty="0">
                <a:solidFill>
                  <a:schemeClr val="bg1"/>
                </a:solidFill>
                <a:ea typeface="微软雅黑" panose="020B0503020204020204" pitchFamily="34" charset="-122"/>
              </a:rPr>
              <a:t>Then, when desire has conceived, it gives birth to sin; and sin, when it is full-grown, brings forth death.</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7789380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27:9-10】</a:t>
            </a:r>
          </a:p>
          <a:p>
            <a:pPr algn="l">
              <a:lnSpc>
                <a:spcPct val="114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这就应了先知耶利米的话，说：“他们用那三十块钱，就是被估定之人的价钱，是以色列人中所估定的，</a:t>
            </a:r>
          </a:p>
          <a:p>
            <a:pPr algn="l">
              <a:lnSpc>
                <a:spcPct val="114000"/>
              </a:lnSpc>
            </a:pPr>
            <a:r>
              <a:rPr lang="en-US" altLang="zh-CN" sz="3600" b="1" dirty="0">
                <a:solidFill>
                  <a:schemeClr val="bg1"/>
                </a:solidFill>
                <a:ea typeface="微软雅黑" panose="020B0503020204020204" pitchFamily="34" charset="-122"/>
              </a:rPr>
              <a:t>Then was fulfilled what was spoken by Jeremiah the prophet, saying, "And they took the thirty pieces of silver, the value of Him who was priced, whom they of the children of Israel priced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4441893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27:9-10】</a:t>
            </a:r>
          </a:p>
          <a:p>
            <a:pPr algn="l">
              <a:lnSpc>
                <a:spcPct val="114000"/>
              </a:lnSpc>
            </a:pPr>
            <a:r>
              <a:rPr lang="en-US" altLang="zh-CN" sz="3600" b="1" dirty="0" smtClean="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买了窑户的一块田；这是照着主所吩咐我的。”</a:t>
            </a:r>
          </a:p>
          <a:p>
            <a:pPr algn="l">
              <a:lnSpc>
                <a:spcPct val="114000"/>
              </a:lnSpc>
            </a:pPr>
            <a:r>
              <a:rPr lang="en-US" altLang="zh-CN" sz="3600" b="1" dirty="0">
                <a:solidFill>
                  <a:schemeClr val="bg1"/>
                </a:solidFill>
                <a:ea typeface="微软雅黑" panose="020B0503020204020204" pitchFamily="34" charset="-122"/>
              </a:rPr>
              <a:t>and gave them for the potter's field, as the LORD directed me."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971109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27:1-10】</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犹大就把那银钱丢在殿里，出去吊死了。</a:t>
            </a:r>
          </a:p>
          <a:p>
            <a:pPr algn="l">
              <a:lnSpc>
                <a:spcPct val="100000"/>
              </a:lnSpc>
            </a:pPr>
            <a:r>
              <a:rPr lang="en-US" altLang="zh-CN" sz="3600" b="1" dirty="0">
                <a:solidFill>
                  <a:schemeClr val="bg1"/>
                </a:solidFill>
                <a:ea typeface="微软雅黑" panose="020B0503020204020204" pitchFamily="34" charset="-122"/>
              </a:rPr>
              <a:t>Then he threw down the pieces of silver in the temple and departed, and went and hanged himself.</a:t>
            </a:r>
          </a:p>
          <a:p>
            <a:pPr algn="l">
              <a:lnSpc>
                <a:spcPct val="100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祭司长拾起银钱来说：“这是血价，不可放在库里。” </a:t>
            </a:r>
          </a:p>
          <a:p>
            <a:pPr algn="l">
              <a:lnSpc>
                <a:spcPct val="100000"/>
              </a:lnSpc>
            </a:pPr>
            <a:r>
              <a:rPr lang="en-US" altLang="zh-CN" sz="3600" b="1" dirty="0">
                <a:solidFill>
                  <a:schemeClr val="bg1"/>
                </a:solidFill>
                <a:ea typeface="微软雅黑" panose="020B0503020204020204" pitchFamily="34" charset="-122"/>
              </a:rPr>
              <a:t>But the chief priests took the silver pieces and said, "It is not lawful to put them into the treasury, because they are the price of blood."</a:t>
            </a:r>
          </a:p>
        </p:txBody>
      </p:sp>
    </p:spTree>
    <p:extLst>
      <p:ext uri="{BB962C8B-B14F-4D97-AF65-F5344CB8AC3E}">
        <p14:creationId xmlns:p14="http://schemas.microsoft.com/office/powerpoint/2010/main" val="85311646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1:16-20</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26】</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说：“弟兄们，圣灵藉大卫的口，在圣经上预言领人捉拿耶稣的犹大，这话是必须应验的。</a:t>
            </a:r>
          </a:p>
          <a:p>
            <a:pPr algn="l">
              <a:lnSpc>
                <a:spcPct val="114000"/>
              </a:lnSpc>
            </a:pPr>
            <a:r>
              <a:rPr lang="en-US" altLang="zh-CN" sz="3600" b="1" dirty="0">
                <a:solidFill>
                  <a:schemeClr val="bg1"/>
                </a:solidFill>
                <a:ea typeface="微软雅黑" panose="020B0503020204020204" pitchFamily="34" charset="-122"/>
              </a:rPr>
              <a:t>"Men and brethren, this Scripture had to be fulfilled, which the Holy Spirit spoke before by the mouth of David concerning Judas, who became a guide to those who arrested Jesus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18653161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1:16-20</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26】</a:t>
            </a:r>
          </a:p>
          <a:p>
            <a:pPr algn="l">
              <a:lnSpc>
                <a:spcPct val="114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他本来列在我们数中，并且在使徒的职任上得了一份</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for </a:t>
            </a:r>
            <a:r>
              <a:rPr lang="en-US" altLang="zh-CN" sz="3600" b="1" dirty="0">
                <a:solidFill>
                  <a:schemeClr val="bg1"/>
                </a:solidFill>
                <a:ea typeface="微软雅黑" panose="020B0503020204020204" pitchFamily="34" charset="-122"/>
              </a:rPr>
              <a:t>he was numbered with us and obtained a part in this ministry."</a:t>
            </a:r>
          </a:p>
          <a:p>
            <a:pPr algn="l">
              <a:lnSpc>
                <a:spcPct val="114000"/>
              </a:lnSpc>
            </a:pPr>
            <a:r>
              <a:rPr lang="en-US" altLang="zh-CN" sz="3600" b="1" dirty="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这人用他作恶的工价买了一块田，以后身子仆倒，肚腹崩裂，肠子都流出来。</a:t>
            </a:r>
          </a:p>
          <a:p>
            <a:pPr algn="l">
              <a:lnSpc>
                <a:spcPct val="114000"/>
              </a:lnSpc>
            </a:pPr>
            <a:r>
              <a:rPr lang="en-US" altLang="zh-CN" sz="3600" b="1" dirty="0">
                <a:solidFill>
                  <a:schemeClr val="bg1"/>
                </a:solidFill>
                <a:ea typeface="微软雅黑" panose="020B0503020204020204" pitchFamily="34" charset="-122"/>
              </a:rPr>
              <a:t>(Now this man purchased a field with the wages of iniquity; and falling headlong, he burst open in the middle and all his entrails gushed out.</a:t>
            </a:r>
          </a:p>
        </p:txBody>
      </p:sp>
    </p:spTree>
    <p:extLst>
      <p:ext uri="{BB962C8B-B14F-4D97-AF65-F5344CB8AC3E}">
        <p14:creationId xmlns:p14="http://schemas.microsoft.com/office/powerpoint/2010/main" val="306060207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1:16-20</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26】</a:t>
            </a:r>
          </a:p>
          <a:p>
            <a:pPr algn="l">
              <a:lnSpc>
                <a:spcPct val="114000"/>
              </a:lnSpc>
            </a:pPr>
            <a:r>
              <a:rPr lang="en-US" altLang="zh-CN" sz="3600" b="1" dirty="0">
                <a:solidFill>
                  <a:schemeClr val="bg1"/>
                </a:solidFill>
                <a:ea typeface="微软雅黑" panose="020B0503020204020204" pitchFamily="34" charset="-122"/>
              </a:rPr>
              <a:t>19 </a:t>
            </a:r>
            <a:r>
              <a:rPr lang="zh-CN" altLang="en-US" sz="3600" b="1" dirty="0">
                <a:solidFill>
                  <a:schemeClr val="bg1"/>
                </a:solidFill>
                <a:ea typeface="微软雅黑" panose="020B0503020204020204" pitchFamily="34" charset="-122"/>
              </a:rPr>
              <a:t>住在耶路撒冷的众人都知道这事，所以按着他们那里的话给那块田起名叫亚革大马，就是血田的意思。</a:t>
            </a:r>
          </a:p>
          <a:p>
            <a:pPr algn="l">
              <a:lnSpc>
                <a:spcPct val="114000"/>
              </a:lnSpc>
            </a:pPr>
            <a:r>
              <a:rPr lang="en-US" altLang="zh-CN" sz="3600" b="1" dirty="0">
                <a:solidFill>
                  <a:schemeClr val="bg1"/>
                </a:solidFill>
                <a:ea typeface="微软雅黑" panose="020B0503020204020204" pitchFamily="34" charset="-122"/>
              </a:rPr>
              <a:t>And it became known to all those dwelling in Jerusalem; so that field is called in their own language, </a:t>
            </a:r>
            <a:r>
              <a:rPr lang="en-US" altLang="zh-CN" sz="3600" b="1" dirty="0" err="1">
                <a:solidFill>
                  <a:schemeClr val="bg1"/>
                </a:solidFill>
                <a:ea typeface="微软雅黑" panose="020B0503020204020204" pitchFamily="34" charset="-122"/>
              </a:rPr>
              <a:t>Akel</a:t>
            </a:r>
            <a:r>
              <a:rPr lang="en-US" altLang="zh-CN" sz="3600" b="1" dirty="0">
                <a:solidFill>
                  <a:schemeClr val="bg1"/>
                </a:solidFill>
                <a:ea typeface="微软雅黑" panose="020B0503020204020204" pitchFamily="34" charset="-122"/>
              </a:rPr>
              <a:t> </a:t>
            </a:r>
            <a:r>
              <a:rPr lang="en-US" altLang="zh-CN" sz="3600" b="1" dirty="0" err="1">
                <a:solidFill>
                  <a:schemeClr val="bg1"/>
                </a:solidFill>
                <a:ea typeface="微软雅黑" panose="020B0503020204020204" pitchFamily="34" charset="-122"/>
              </a:rPr>
              <a:t>Dama</a:t>
            </a:r>
            <a:r>
              <a:rPr lang="en-US" altLang="zh-CN" sz="3600" b="1" dirty="0">
                <a:solidFill>
                  <a:schemeClr val="bg1"/>
                </a:solidFill>
                <a:ea typeface="微软雅黑" panose="020B0503020204020204" pitchFamily="34" charset="-122"/>
              </a:rPr>
              <a:t>, that is, Field of Blood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6463958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1:16-20</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26】</a:t>
            </a:r>
          </a:p>
          <a:p>
            <a:pPr algn="l">
              <a:lnSpc>
                <a:spcPct val="114000"/>
              </a:lnSpc>
            </a:pPr>
            <a:r>
              <a:rPr lang="en-US" altLang="zh-CN" sz="3600" b="1" dirty="0" smtClean="0">
                <a:solidFill>
                  <a:schemeClr val="bg1"/>
                </a:solidFill>
                <a:ea typeface="微软雅黑" panose="020B0503020204020204" pitchFamily="34" charset="-122"/>
              </a:rPr>
              <a:t>20 </a:t>
            </a:r>
            <a:r>
              <a:rPr lang="zh-CN" altLang="en-US" sz="3600" b="1" dirty="0">
                <a:solidFill>
                  <a:schemeClr val="bg1"/>
                </a:solidFill>
                <a:ea typeface="微软雅黑" panose="020B0503020204020204" pitchFamily="34" charset="-122"/>
              </a:rPr>
              <a:t>因为诗篇上写着说：‘愿他的住处变为荒场，无人在内居住’，又说：‘愿别人得他的职分。’</a:t>
            </a:r>
          </a:p>
          <a:p>
            <a:pPr algn="l">
              <a:lnSpc>
                <a:spcPct val="114000"/>
              </a:lnSpc>
            </a:pPr>
            <a:r>
              <a:rPr lang="en-US" altLang="zh-CN" sz="3600" b="1" dirty="0">
                <a:solidFill>
                  <a:schemeClr val="bg1"/>
                </a:solidFill>
                <a:ea typeface="微软雅黑" panose="020B0503020204020204" pitchFamily="34" charset="-122"/>
              </a:rPr>
              <a:t>"For it is written in the Book of </a:t>
            </a:r>
            <a:r>
              <a:rPr lang="en-US" altLang="zh-CN" sz="3600" b="1" dirty="0" err="1">
                <a:solidFill>
                  <a:schemeClr val="bg1"/>
                </a:solidFill>
                <a:ea typeface="微软雅黑" panose="020B0503020204020204" pitchFamily="34" charset="-122"/>
              </a:rPr>
              <a:t>Psalms:"Let</a:t>
            </a:r>
            <a:r>
              <a:rPr lang="en-US" altLang="zh-CN" sz="3600" b="1" dirty="0">
                <a:solidFill>
                  <a:schemeClr val="bg1"/>
                </a:solidFill>
                <a:ea typeface="微软雅黑" panose="020B0503020204020204" pitchFamily="34" charset="-122"/>
              </a:rPr>
              <a:t> his dwelling place be desolate, And let no one live in </a:t>
            </a:r>
            <a:r>
              <a:rPr lang="en-US" altLang="zh-CN" sz="3600" b="1" dirty="0" err="1">
                <a:solidFill>
                  <a:schemeClr val="bg1"/>
                </a:solidFill>
                <a:ea typeface="微软雅黑" panose="020B0503020204020204" pitchFamily="34" charset="-122"/>
              </a:rPr>
              <a:t>it';and,"Let</a:t>
            </a:r>
            <a:r>
              <a:rPr lang="en-US" altLang="zh-CN" sz="3600" b="1" dirty="0">
                <a:solidFill>
                  <a:schemeClr val="bg1"/>
                </a:solidFill>
                <a:ea typeface="微软雅黑" panose="020B0503020204020204" pitchFamily="34" charset="-122"/>
              </a:rPr>
              <a:t> another take his office.'</a:t>
            </a:r>
          </a:p>
        </p:txBody>
      </p:sp>
    </p:spTree>
    <p:extLst>
      <p:ext uri="{BB962C8B-B14F-4D97-AF65-F5344CB8AC3E}">
        <p14:creationId xmlns:p14="http://schemas.microsoft.com/office/powerpoint/2010/main" val="302552356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1:16-20</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26】</a:t>
            </a:r>
          </a:p>
          <a:p>
            <a:pPr algn="l">
              <a:lnSpc>
                <a:spcPct val="114000"/>
              </a:lnSpc>
            </a:pPr>
            <a:r>
              <a:rPr lang="en-US" altLang="zh-CN" sz="3600" b="1" dirty="0" smtClean="0">
                <a:solidFill>
                  <a:schemeClr val="bg1"/>
                </a:solidFill>
                <a:ea typeface="微软雅黑" panose="020B0503020204020204" pitchFamily="34" charset="-122"/>
              </a:rPr>
              <a:t>26 </a:t>
            </a:r>
            <a:r>
              <a:rPr lang="zh-CN" altLang="en-US" sz="3600" b="1" dirty="0">
                <a:solidFill>
                  <a:schemeClr val="bg1"/>
                </a:solidFill>
                <a:ea typeface="微软雅黑" panose="020B0503020204020204" pitchFamily="34" charset="-122"/>
              </a:rPr>
              <a:t>于是众人为他们摇签，摇出马提亚来。他就和十一个使徒同列。</a:t>
            </a:r>
          </a:p>
          <a:p>
            <a:pPr algn="l">
              <a:lnSpc>
                <a:spcPct val="114000"/>
              </a:lnSpc>
            </a:pPr>
            <a:r>
              <a:rPr lang="en-US" altLang="zh-CN" sz="3600" b="1" dirty="0">
                <a:solidFill>
                  <a:schemeClr val="bg1"/>
                </a:solidFill>
                <a:ea typeface="微软雅黑" panose="020B0503020204020204" pitchFamily="34" charset="-122"/>
              </a:rPr>
              <a:t>And they cast their lots, and the lot fell on Matthias. And he was numbered with the eleven apostles.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6317554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3:16-18】</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　神爱世人，甚至将祂的独生子赐给他们，叫一切信祂的，不至灭亡，反得永生。</a:t>
            </a:r>
          </a:p>
          <a:p>
            <a:pPr algn="l">
              <a:lnSpc>
                <a:spcPct val="114000"/>
              </a:lnSpc>
            </a:pPr>
            <a:r>
              <a:rPr lang="en-US" altLang="zh-CN" sz="3600" b="1" dirty="0">
                <a:solidFill>
                  <a:schemeClr val="bg1"/>
                </a:solidFill>
                <a:ea typeface="微软雅黑" panose="020B0503020204020204" pitchFamily="34" charset="-122"/>
              </a:rPr>
              <a:t>For God so loved the world that He gave His only begotten Son, that whoever believes in Him should not perish but have everlasting life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0799715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3:16-18】</a:t>
            </a:r>
          </a:p>
          <a:p>
            <a:pPr algn="l">
              <a:lnSpc>
                <a:spcPct val="114000"/>
              </a:lnSpc>
            </a:pPr>
            <a:r>
              <a:rPr lang="en-US" altLang="zh-CN" sz="3600" b="1" dirty="0" smtClean="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因为　神差祂的儿子降世，不是要定世人的罪（或作“审判世人”。下同），乃是要叫世人因祂得救。</a:t>
            </a:r>
          </a:p>
          <a:p>
            <a:pPr algn="l">
              <a:lnSpc>
                <a:spcPct val="114000"/>
              </a:lnSpc>
            </a:pPr>
            <a:r>
              <a:rPr lang="en-US" altLang="zh-CN" sz="3600" b="1" dirty="0">
                <a:solidFill>
                  <a:schemeClr val="bg1"/>
                </a:solidFill>
                <a:ea typeface="微软雅黑" panose="020B0503020204020204" pitchFamily="34" charset="-122"/>
              </a:rPr>
              <a:t>For God did not send His Son into the world to condemn the world, but that the world through Him might be saved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2629977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3:16-18】</a:t>
            </a:r>
          </a:p>
          <a:p>
            <a:pPr algn="l">
              <a:lnSpc>
                <a:spcPct val="114000"/>
              </a:lnSpc>
            </a:pPr>
            <a:r>
              <a:rPr lang="en-US" altLang="zh-CN" sz="3600" b="1" dirty="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信祂的人，不被定罪；不信的人，罪已经定了，因为他不信　神独生子的名。</a:t>
            </a:r>
          </a:p>
          <a:p>
            <a:pPr algn="l">
              <a:lnSpc>
                <a:spcPct val="114000"/>
              </a:lnSpc>
            </a:pPr>
            <a:r>
              <a:rPr lang="en-US" altLang="zh-CN" sz="3600" b="1" dirty="0">
                <a:solidFill>
                  <a:schemeClr val="bg1"/>
                </a:solidFill>
                <a:ea typeface="微软雅黑" panose="020B0503020204020204" pitchFamily="34" charset="-122"/>
              </a:rPr>
              <a:t>"He who believes in Him is not condemned; but he who does not believe is condemned already, because he has not believed in the name of the only begotten Son of God.</a:t>
            </a:r>
          </a:p>
        </p:txBody>
      </p:sp>
    </p:spTree>
    <p:extLst>
      <p:ext uri="{BB962C8B-B14F-4D97-AF65-F5344CB8AC3E}">
        <p14:creationId xmlns:p14="http://schemas.microsoft.com/office/powerpoint/2010/main" val="6563321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27:1-10】</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他们商议，就用那银钱买了窑户的一块田，为要埋葬外乡人。</a:t>
            </a:r>
          </a:p>
          <a:p>
            <a:pPr algn="l">
              <a:lnSpc>
                <a:spcPct val="100000"/>
              </a:lnSpc>
            </a:pPr>
            <a:r>
              <a:rPr lang="en-US" altLang="zh-CN" sz="3600" b="1" dirty="0">
                <a:solidFill>
                  <a:schemeClr val="bg1"/>
                </a:solidFill>
                <a:ea typeface="微软雅黑" panose="020B0503020204020204" pitchFamily="34" charset="-122"/>
              </a:rPr>
              <a:t>And they consulted together and bought with them the potter's field, to bury strangers in.</a:t>
            </a:r>
          </a:p>
          <a:p>
            <a:pPr algn="l">
              <a:lnSpc>
                <a:spcPct val="100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所以那块田直到今日还叫作“血田”。 </a:t>
            </a:r>
          </a:p>
          <a:p>
            <a:pPr algn="l">
              <a:lnSpc>
                <a:spcPct val="100000"/>
              </a:lnSpc>
            </a:pPr>
            <a:r>
              <a:rPr lang="en-US" altLang="zh-CN" sz="3600" b="1" dirty="0">
                <a:solidFill>
                  <a:schemeClr val="bg1"/>
                </a:solidFill>
                <a:ea typeface="微软雅黑" panose="020B0503020204020204" pitchFamily="34" charset="-122"/>
              </a:rPr>
              <a:t>Therefore that field has been called the Field of Blood to this day.</a:t>
            </a:r>
          </a:p>
        </p:txBody>
      </p:sp>
    </p:spTree>
    <p:extLst>
      <p:ext uri="{BB962C8B-B14F-4D97-AF65-F5344CB8AC3E}">
        <p14:creationId xmlns:p14="http://schemas.microsoft.com/office/powerpoint/2010/main" val="28868115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a:t>
            </a:r>
            <a:r>
              <a:rPr lang="en-US" altLang="zh-CN" sz="3600" b="1" u="sng" dirty="0" smtClean="0">
                <a:solidFill>
                  <a:schemeClr val="bg1"/>
                </a:solidFill>
                <a:ea typeface="微软雅黑" panose="020B0503020204020204" pitchFamily="34" charset="-122"/>
              </a:rPr>
              <a:t>27:1-10】</a:t>
            </a:r>
            <a:endParaRPr lang="en-US" altLang="zh-CN" sz="3600" b="1" u="sng" dirty="0">
              <a:solidFill>
                <a:schemeClr val="bg1"/>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这就应了先知耶利米的话，说：“他们用那三十块钱，就是被估定之人的价钱，是以色列人中所估定的，</a:t>
            </a:r>
          </a:p>
          <a:p>
            <a:pPr algn="l">
              <a:lnSpc>
                <a:spcPct val="100000"/>
              </a:lnSpc>
            </a:pPr>
            <a:r>
              <a:rPr lang="en-US" altLang="zh-CN" sz="3500" b="1" dirty="0">
                <a:solidFill>
                  <a:schemeClr val="bg1"/>
                </a:solidFill>
                <a:ea typeface="微软雅黑" panose="020B0503020204020204" pitchFamily="34" charset="-122"/>
              </a:rPr>
              <a:t>Then was fulfilled what was spoken by Jeremiah the prophet, saying, "And they took the thirty pieces of silver, the value of Him who was priced, whom they of the children of Israel priced,</a:t>
            </a:r>
          </a:p>
          <a:p>
            <a:pPr algn="l">
              <a:lnSpc>
                <a:spcPct val="100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买了窑户的一块田；这是照着主所吩咐我的。</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and </a:t>
            </a:r>
            <a:r>
              <a:rPr lang="en-US" altLang="zh-CN" sz="3600" b="1" dirty="0">
                <a:solidFill>
                  <a:schemeClr val="bg1"/>
                </a:solidFill>
                <a:ea typeface="微软雅黑" panose="020B0503020204020204" pitchFamily="34" charset="-122"/>
              </a:rPr>
              <a:t>gave them for the potter's field, as the LORD directed me."</a:t>
            </a:r>
          </a:p>
        </p:txBody>
      </p:sp>
    </p:spTree>
    <p:extLst>
      <p:ext uri="{BB962C8B-B14F-4D97-AF65-F5344CB8AC3E}">
        <p14:creationId xmlns:p14="http://schemas.microsoft.com/office/powerpoint/2010/main" val="33031950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7:43-46】</a:t>
            </a:r>
          </a:p>
          <a:p>
            <a:pPr algn="l">
              <a:lnSpc>
                <a:spcPct val="114000"/>
              </a:lnSpc>
            </a:pPr>
            <a:r>
              <a:rPr lang="en-US" altLang="zh-CN" sz="3600" b="1" dirty="0">
                <a:solidFill>
                  <a:schemeClr val="bg1"/>
                </a:solidFill>
                <a:ea typeface="微软雅黑" panose="020B0503020204020204" pitchFamily="34" charset="-122"/>
              </a:rPr>
              <a:t>43 </a:t>
            </a:r>
            <a:r>
              <a:rPr lang="zh-CN" altLang="en-US" sz="3600" b="1" dirty="0">
                <a:solidFill>
                  <a:schemeClr val="bg1"/>
                </a:solidFill>
                <a:ea typeface="微软雅黑" panose="020B0503020204020204" pitchFamily="34" charset="-122"/>
              </a:rPr>
              <a:t>于是众人因着耶稣起了纷争。</a:t>
            </a:r>
          </a:p>
          <a:p>
            <a:pPr algn="l">
              <a:lnSpc>
                <a:spcPct val="114000"/>
              </a:lnSpc>
            </a:pPr>
            <a:r>
              <a:rPr lang="en-US" altLang="zh-CN" sz="3600" b="1" dirty="0">
                <a:solidFill>
                  <a:schemeClr val="bg1"/>
                </a:solidFill>
                <a:ea typeface="微软雅黑" panose="020B0503020204020204" pitchFamily="34" charset="-122"/>
              </a:rPr>
              <a:t>So there was a division among the people because of Him.</a:t>
            </a:r>
          </a:p>
          <a:p>
            <a:pPr algn="l">
              <a:lnSpc>
                <a:spcPct val="114000"/>
              </a:lnSpc>
            </a:pPr>
            <a:r>
              <a:rPr lang="en-US" altLang="zh-CN" sz="3600" b="1" dirty="0">
                <a:solidFill>
                  <a:schemeClr val="bg1"/>
                </a:solidFill>
                <a:ea typeface="微软雅黑" panose="020B0503020204020204" pitchFamily="34" charset="-122"/>
              </a:rPr>
              <a:t>44 </a:t>
            </a:r>
            <a:r>
              <a:rPr lang="zh-CN" altLang="en-US" sz="3600" b="1" dirty="0">
                <a:solidFill>
                  <a:schemeClr val="bg1"/>
                </a:solidFill>
                <a:ea typeface="微软雅黑" panose="020B0503020204020204" pitchFamily="34" charset="-122"/>
              </a:rPr>
              <a:t>其中有人要捉拿祂，只是无人下手。</a:t>
            </a:r>
          </a:p>
          <a:p>
            <a:pPr algn="l">
              <a:lnSpc>
                <a:spcPct val="114000"/>
              </a:lnSpc>
            </a:pPr>
            <a:r>
              <a:rPr lang="en-US" altLang="zh-CN" sz="3600" b="1" dirty="0">
                <a:solidFill>
                  <a:schemeClr val="bg1"/>
                </a:solidFill>
                <a:ea typeface="微软雅黑" panose="020B0503020204020204" pitchFamily="34" charset="-122"/>
              </a:rPr>
              <a:t>Now some of them wanted to take Him, but no one laid hands on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461525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7:43-46】</a:t>
            </a:r>
          </a:p>
          <a:p>
            <a:pPr algn="l">
              <a:lnSpc>
                <a:spcPct val="114000"/>
              </a:lnSpc>
            </a:pPr>
            <a:r>
              <a:rPr lang="en-US" altLang="zh-CN" sz="3600" b="1" dirty="0" smtClean="0">
                <a:solidFill>
                  <a:schemeClr val="bg1"/>
                </a:solidFill>
                <a:ea typeface="微软雅黑" panose="020B0503020204020204" pitchFamily="34" charset="-122"/>
              </a:rPr>
              <a:t>45 </a:t>
            </a:r>
            <a:r>
              <a:rPr lang="zh-CN" altLang="en-US" sz="3600" b="1" dirty="0">
                <a:solidFill>
                  <a:schemeClr val="bg1"/>
                </a:solidFill>
                <a:ea typeface="微软雅黑" panose="020B0503020204020204" pitchFamily="34" charset="-122"/>
              </a:rPr>
              <a:t>差役回到祭司长和法利赛人那里，他们对差役说：“你们为什么没有带祂来呢？” </a:t>
            </a:r>
          </a:p>
          <a:p>
            <a:pPr algn="l">
              <a:lnSpc>
                <a:spcPct val="114000"/>
              </a:lnSpc>
            </a:pPr>
            <a:r>
              <a:rPr lang="en-US" altLang="zh-CN" sz="3600" b="1" dirty="0">
                <a:solidFill>
                  <a:schemeClr val="bg1"/>
                </a:solidFill>
                <a:ea typeface="微软雅黑" panose="020B0503020204020204" pitchFamily="34" charset="-122"/>
              </a:rPr>
              <a:t>Then the officers came to the chief priests and Pharisees, who said to them, "Why have you not brought Him?"</a:t>
            </a:r>
          </a:p>
          <a:p>
            <a:pPr algn="l">
              <a:lnSpc>
                <a:spcPct val="114000"/>
              </a:lnSpc>
            </a:pPr>
            <a:r>
              <a:rPr lang="en-US" altLang="zh-CN" sz="3600" b="1" dirty="0">
                <a:solidFill>
                  <a:schemeClr val="bg1"/>
                </a:solidFill>
                <a:ea typeface="微软雅黑" panose="020B0503020204020204" pitchFamily="34" charset="-122"/>
              </a:rPr>
              <a:t>46 </a:t>
            </a:r>
            <a:r>
              <a:rPr lang="zh-CN" altLang="en-US" sz="3600" b="1" dirty="0">
                <a:solidFill>
                  <a:schemeClr val="bg1"/>
                </a:solidFill>
                <a:ea typeface="微软雅黑" panose="020B0503020204020204" pitchFamily="34" charset="-122"/>
              </a:rPr>
              <a:t>差役回答说：“从来没有像祂这样说话的。”</a:t>
            </a:r>
          </a:p>
          <a:p>
            <a:pPr algn="l">
              <a:lnSpc>
                <a:spcPct val="114000"/>
              </a:lnSpc>
            </a:pPr>
            <a:r>
              <a:rPr lang="en-US" altLang="zh-CN" sz="3600" b="1" dirty="0">
                <a:solidFill>
                  <a:schemeClr val="bg1"/>
                </a:solidFill>
                <a:ea typeface="微软雅黑" panose="020B0503020204020204" pitchFamily="34" charset="-122"/>
              </a:rPr>
              <a:t>The officers answered, "No man ever spoke like this Man!"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483940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10:39</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他们</a:t>
            </a:r>
            <a:r>
              <a:rPr lang="zh-CN" altLang="en-US" sz="3600" b="1" dirty="0">
                <a:solidFill>
                  <a:schemeClr val="bg1"/>
                </a:solidFill>
                <a:ea typeface="微软雅黑" panose="020B0503020204020204" pitchFamily="34" charset="-122"/>
              </a:rPr>
              <a:t>又要拿祂，祂却逃出他们的手走了。</a:t>
            </a:r>
          </a:p>
          <a:p>
            <a:pPr algn="l">
              <a:lnSpc>
                <a:spcPct val="114000"/>
              </a:lnSpc>
            </a:pPr>
            <a:r>
              <a:rPr lang="en-US" altLang="zh-CN" sz="3600" b="1" dirty="0">
                <a:solidFill>
                  <a:schemeClr val="bg1"/>
                </a:solidFill>
                <a:ea typeface="微软雅黑" panose="020B0503020204020204" pitchFamily="34" charset="-122"/>
              </a:rPr>
              <a:t>Therefore they sought again to seize Him, but He escaped out of their hand.</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969554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10:3-4】</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因为恶人以心愿自夸，贪财的背弃耶和华，并且轻慢祂（或作“他祝福贪财的，却轻慢耶和华”）。</a:t>
            </a:r>
          </a:p>
          <a:p>
            <a:pPr algn="l">
              <a:lnSpc>
                <a:spcPct val="114000"/>
              </a:lnSpc>
            </a:pPr>
            <a:r>
              <a:rPr lang="en-US" altLang="zh-CN" sz="3600" b="1" dirty="0">
                <a:solidFill>
                  <a:schemeClr val="bg1"/>
                </a:solidFill>
                <a:ea typeface="微软雅黑" panose="020B0503020204020204" pitchFamily="34" charset="-122"/>
              </a:rPr>
              <a:t>For the wicked boasts of his heart's desire; He blesses the greedy and renounces the LORD.</a:t>
            </a:r>
          </a:p>
          <a:p>
            <a:pPr algn="l">
              <a:lnSpc>
                <a:spcPct val="114000"/>
              </a:lnSpc>
            </a:pPr>
            <a:r>
              <a:rPr lang="en-US" altLang="zh-CN" sz="3600" b="1" dirty="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恶人面带骄傲，说：“耶和华必不追究。”他一切所想的，都以为没有　神。</a:t>
            </a:r>
          </a:p>
          <a:p>
            <a:pPr algn="l">
              <a:lnSpc>
                <a:spcPct val="114000"/>
              </a:lnSpc>
            </a:pPr>
            <a:r>
              <a:rPr lang="en-US" altLang="zh-CN" sz="3600" b="1" dirty="0">
                <a:solidFill>
                  <a:schemeClr val="bg1"/>
                </a:solidFill>
                <a:ea typeface="微软雅黑" panose="020B0503020204020204" pitchFamily="34" charset="-122"/>
              </a:rPr>
              <a:t>The wicked in his proud countenance does not seek God; God is in none of his thoughts.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279766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1349</TotalTime>
  <Words>2178</Words>
  <Application>Microsoft Office PowerPoint</Application>
  <PresentationFormat>全屏显示(4:3)</PresentationFormat>
  <Paragraphs>138</Paragraphs>
  <Slides>37</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37</vt:i4>
      </vt:variant>
    </vt:vector>
  </HeadingPairs>
  <TitlesOfParts>
    <vt:vector size="43"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346</cp:revision>
  <dcterms:created xsi:type="dcterms:W3CDTF">2018-02-16T18:09:56Z</dcterms:created>
  <dcterms:modified xsi:type="dcterms:W3CDTF">2019-08-04T09:50:19Z</dcterms:modified>
</cp:coreProperties>
</file>