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920" r:id="rId3"/>
    <p:sldId id="1921" r:id="rId4"/>
    <p:sldId id="1922" r:id="rId5"/>
    <p:sldId id="1923" r:id="rId6"/>
    <p:sldId id="1927" r:id="rId7"/>
    <p:sldId id="1928" r:id="rId8"/>
    <p:sldId id="1924" r:id="rId9"/>
    <p:sldId id="1929" r:id="rId10"/>
    <p:sldId id="1930" r:id="rId11"/>
    <p:sldId id="1931" r:id="rId12"/>
    <p:sldId id="1932" r:id="rId13"/>
    <p:sldId id="1933" r:id="rId14"/>
    <p:sldId id="1934" r:id="rId15"/>
    <p:sldId id="1925" r:id="rId16"/>
    <p:sldId id="1935" r:id="rId17"/>
    <p:sldId id="1926" r:id="rId18"/>
    <p:sldId id="1860" r:id="rId19"/>
    <p:sldId id="1936" r:id="rId20"/>
    <p:sldId id="1909" r:id="rId21"/>
    <p:sldId id="1910" r:id="rId22"/>
    <p:sldId id="1937" r:id="rId23"/>
    <p:sldId id="1952" r:id="rId24"/>
    <p:sldId id="1911" r:id="rId25"/>
    <p:sldId id="1938" r:id="rId26"/>
    <p:sldId id="1939" r:id="rId27"/>
    <p:sldId id="1940" r:id="rId28"/>
    <p:sldId id="1948" r:id="rId29"/>
    <p:sldId id="1949" r:id="rId30"/>
    <p:sldId id="1950" r:id="rId31"/>
    <p:sldId id="1951" r:id="rId32"/>
    <p:sldId id="1953" r:id="rId33"/>
    <p:sldId id="1954" r:id="rId3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48" d="100"/>
          <a:sy n="48" d="100"/>
        </p:scale>
        <p:origin x="86" y="835"/>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2020/1/12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2020/1/12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2020/1/12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2020/1/12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10:17-21】</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那七十个人欢欢喜喜地回来说：“主啊，因你的名，就是鬼也服了我们。” </a:t>
            </a:r>
          </a:p>
          <a:p>
            <a:pPr algn="l">
              <a:lnSpc>
                <a:spcPct val="114000"/>
              </a:lnSpc>
            </a:pPr>
            <a:r>
              <a:rPr lang="en-US" altLang="zh-CN" sz="3600" b="1" dirty="0">
                <a:solidFill>
                  <a:schemeClr val="bg1"/>
                </a:solidFill>
                <a:ea typeface="微软雅黑" panose="020B0503020204020204" pitchFamily="34" charset="-122"/>
              </a:rPr>
              <a:t>Then the seventy returned with joy, saying, “Lord, even the demons are subject to us in Your name.”</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耶稣对他们说：“我曾看见撒但从天上坠落，像闪电一样。</a:t>
            </a:r>
          </a:p>
          <a:p>
            <a:pPr algn="l">
              <a:lnSpc>
                <a:spcPct val="114000"/>
              </a:lnSpc>
            </a:pPr>
            <a:r>
              <a:rPr lang="en-US" altLang="zh-CN" sz="3600" b="1" dirty="0">
                <a:solidFill>
                  <a:schemeClr val="bg1"/>
                </a:solidFill>
                <a:ea typeface="微软雅黑" panose="020B0503020204020204" pitchFamily="34" charset="-122"/>
              </a:rPr>
              <a:t>And He said to them, “I saw Satan fall like lightning from heaven.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14:8-19】</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于是称巴拿巴为宙斯，称保罗为希耳米，因为他说话领首。</a:t>
            </a:r>
          </a:p>
          <a:p>
            <a:pPr algn="l">
              <a:lnSpc>
                <a:spcPct val="100000"/>
              </a:lnSpc>
            </a:pPr>
            <a:r>
              <a:rPr lang="en-US" altLang="zh-CN" sz="3600" b="1" dirty="0">
                <a:solidFill>
                  <a:schemeClr val="bg1"/>
                </a:solidFill>
                <a:ea typeface="微软雅黑" panose="020B0503020204020204" pitchFamily="34" charset="-122"/>
              </a:rPr>
              <a:t>And Barnabas they called Zeus, and Paul, Hermes, because he was the chief speaker.</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有城外宙斯庙的祭司，牵着牛，拿着花圈，来到门前，要同众人向使徒献祭。</a:t>
            </a:r>
          </a:p>
          <a:p>
            <a:pPr algn="l">
              <a:lnSpc>
                <a:spcPct val="100000"/>
              </a:lnSpc>
            </a:pPr>
            <a:r>
              <a:rPr lang="en-US" altLang="zh-CN" sz="3600" b="1" dirty="0">
                <a:solidFill>
                  <a:schemeClr val="bg1"/>
                </a:solidFill>
                <a:ea typeface="微软雅黑" panose="020B0503020204020204" pitchFamily="34" charset="-122"/>
              </a:rPr>
              <a:t>Then the priest of Zeus, whose temple was in front of their city, brought oxen and garlands to the gates, intending to sacrifice with the multitudes.</a:t>
            </a:r>
          </a:p>
        </p:txBody>
      </p:sp>
    </p:spTree>
    <p:extLst>
      <p:ext uri="{BB962C8B-B14F-4D97-AF65-F5344CB8AC3E}">
        <p14:creationId xmlns:p14="http://schemas.microsoft.com/office/powerpoint/2010/main" val="31894358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14:8-19】</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巴拿巴、保罗二使徒听见，就撕开衣裳，跳进众人中间，喊着说：</a:t>
            </a:r>
          </a:p>
          <a:p>
            <a:pPr algn="l">
              <a:lnSpc>
                <a:spcPct val="114000"/>
              </a:lnSpc>
            </a:pPr>
            <a:r>
              <a:rPr lang="en-US" altLang="zh-CN" sz="3600" b="1" dirty="0">
                <a:solidFill>
                  <a:schemeClr val="bg1"/>
                </a:solidFill>
                <a:ea typeface="微软雅黑" panose="020B0503020204020204" pitchFamily="34" charset="-122"/>
              </a:rPr>
              <a:t>But when the apostles Barnabas and Paul heard this, they tore their clothes and ran in among the multitude, crying out</a:t>
            </a:r>
          </a:p>
        </p:txBody>
      </p:sp>
    </p:spTree>
    <p:extLst>
      <p:ext uri="{BB962C8B-B14F-4D97-AF65-F5344CB8AC3E}">
        <p14:creationId xmlns:p14="http://schemas.microsoft.com/office/powerpoint/2010/main" val="25647719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14:8-19】</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诸君，为什么作这事呢？我们也是人，性情和你们一样。我们传福音给你们，是叫你们离弃这些虚妄，归向那创造天、地、海和其中万物的永生　神。</a:t>
            </a:r>
          </a:p>
          <a:p>
            <a:pPr algn="l">
              <a:lnSpc>
                <a:spcPct val="100000"/>
              </a:lnSpc>
            </a:pPr>
            <a:r>
              <a:rPr lang="en-US" altLang="zh-CN" sz="3600" b="1" dirty="0">
                <a:solidFill>
                  <a:schemeClr val="bg1"/>
                </a:solidFill>
                <a:ea typeface="微软雅黑" panose="020B0503020204020204" pitchFamily="34" charset="-122"/>
              </a:rPr>
              <a:t>and saying, “Men, why are you doing these things? We also are men with the same nature as you, and preach to you that you should turn from these useless things to the living God, who made the heaven, the earth, the sea, and all things that are in them,</a:t>
            </a:r>
          </a:p>
        </p:txBody>
      </p:sp>
    </p:spTree>
    <p:extLst>
      <p:ext uri="{BB962C8B-B14F-4D97-AF65-F5344CB8AC3E}">
        <p14:creationId xmlns:p14="http://schemas.microsoft.com/office/powerpoint/2010/main" val="34600062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14:8-19】</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祂在从前的世代，任凭万国各行其道，</a:t>
            </a:r>
          </a:p>
          <a:p>
            <a:pPr algn="l">
              <a:lnSpc>
                <a:spcPct val="100000"/>
              </a:lnSpc>
            </a:pPr>
            <a:r>
              <a:rPr lang="en-US" altLang="zh-CN" sz="3600" b="1" dirty="0">
                <a:solidFill>
                  <a:schemeClr val="bg1"/>
                </a:solidFill>
                <a:ea typeface="微软雅黑" panose="020B0503020204020204" pitchFamily="34" charset="-122"/>
              </a:rPr>
              <a:t>who in bygone generations allowed all nations to walk in their own ways.</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然而为自己未尝不显出证据来，就如常施恩惠，从天降雨，赏赐丰年，叫你们饮食饱足，满心喜乐。” </a:t>
            </a:r>
          </a:p>
          <a:p>
            <a:pPr algn="l">
              <a:lnSpc>
                <a:spcPct val="100000"/>
              </a:lnSpc>
            </a:pPr>
            <a:r>
              <a:rPr lang="en-US" altLang="zh-CN" sz="3600" b="1" dirty="0">
                <a:solidFill>
                  <a:schemeClr val="bg1"/>
                </a:solidFill>
                <a:ea typeface="微软雅黑" panose="020B0503020204020204" pitchFamily="34" charset="-122"/>
              </a:rPr>
              <a:t>Nevertheless He did not leave Himself without witness, in that He did good, gave us rain from heaven and fruitful seasons, filling our hearts with food and gladness.”</a:t>
            </a:r>
          </a:p>
        </p:txBody>
      </p:sp>
    </p:spTree>
    <p:extLst>
      <p:ext uri="{BB962C8B-B14F-4D97-AF65-F5344CB8AC3E}">
        <p14:creationId xmlns:p14="http://schemas.microsoft.com/office/powerpoint/2010/main" val="11992530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14:8-19】</a:t>
            </a:r>
          </a:p>
          <a:p>
            <a:pPr algn="l">
              <a:lnSpc>
                <a:spcPct val="100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二人说了这些话，仅仅地拦住众人不献祭与他们</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with these sayings they could scarcely restrain the multitudes from sacrificing to them.</a:t>
            </a:r>
          </a:p>
          <a:p>
            <a:pPr algn="l">
              <a:lnSpc>
                <a:spcPct val="100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但有些犹太人从安提阿和以哥念来，挑唆众人，就用石头打保罗，以为他是死了，便拖到城外</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Then </a:t>
            </a:r>
            <a:r>
              <a:rPr lang="en-US" altLang="zh-CN" sz="3600" b="1" dirty="0">
                <a:solidFill>
                  <a:schemeClr val="bg1"/>
                </a:solidFill>
                <a:ea typeface="微软雅黑" panose="020B0503020204020204" pitchFamily="34" charset="-122"/>
              </a:rPr>
              <a:t>Jews from Antioch and </a:t>
            </a:r>
            <a:r>
              <a:rPr lang="en-US" altLang="zh-CN" sz="3600" b="1" dirty="0" err="1">
                <a:solidFill>
                  <a:schemeClr val="bg1"/>
                </a:solidFill>
                <a:ea typeface="微软雅黑" panose="020B0503020204020204" pitchFamily="34" charset="-122"/>
              </a:rPr>
              <a:t>Iconium</a:t>
            </a:r>
            <a:r>
              <a:rPr lang="en-US" altLang="zh-CN" sz="3600" b="1" dirty="0">
                <a:solidFill>
                  <a:schemeClr val="bg1"/>
                </a:solidFill>
                <a:ea typeface="微软雅黑" panose="020B0503020204020204" pitchFamily="34" charset="-122"/>
              </a:rPr>
              <a:t> came there; and having persuaded the multitudes, they stoned Paul and dragged him out of the city, supposing him to be dead.</a:t>
            </a:r>
          </a:p>
        </p:txBody>
      </p:sp>
    </p:spTree>
    <p:extLst>
      <p:ext uri="{BB962C8B-B14F-4D97-AF65-F5344CB8AC3E}">
        <p14:creationId xmlns:p14="http://schemas.microsoft.com/office/powerpoint/2010/main" val="42437719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7:22-23】</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当那日，必有许多人对我说：‘主啊，主啊，我们不是奉你的名传道，奉你的名赶鬼，奉你的名行许多异能吗？’</a:t>
            </a:r>
          </a:p>
          <a:p>
            <a:pPr algn="l">
              <a:lnSpc>
                <a:spcPct val="114000"/>
              </a:lnSpc>
            </a:pPr>
            <a:r>
              <a:rPr lang="en-US" altLang="zh-CN" sz="3600" b="1" dirty="0">
                <a:solidFill>
                  <a:schemeClr val="bg1"/>
                </a:solidFill>
                <a:ea typeface="微软雅黑" panose="020B0503020204020204" pitchFamily="34" charset="-122"/>
              </a:rPr>
              <a:t>Many will say to Me in that day, ‘Lord, Lord, have we not prophesied in Your name, cast out demons in Your name, and done many wonders in Your name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381910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7:22-23】</a:t>
            </a:r>
          </a:p>
          <a:p>
            <a:pPr algn="l">
              <a:lnSpc>
                <a:spcPct val="114000"/>
              </a:lnSpc>
            </a:pPr>
            <a:r>
              <a:rPr lang="en-US" altLang="zh-CN" sz="3600" b="1" dirty="0" smtClean="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我就明明地告诉他们说：‘我从来不认识你们，你们这些作恶的人，离开我去吧！’”</a:t>
            </a:r>
          </a:p>
          <a:p>
            <a:pPr algn="l">
              <a:lnSpc>
                <a:spcPct val="114000"/>
              </a:lnSpc>
            </a:pPr>
            <a:r>
              <a:rPr lang="en-US" altLang="zh-CN" sz="3600" b="1" dirty="0">
                <a:solidFill>
                  <a:schemeClr val="bg1"/>
                </a:solidFill>
                <a:ea typeface="微软雅黑" panose="020B0503020204020204" pitchFamily="34" charset="-122"/>
              </a:rPr>
              <a:t>And then I will declare to them, ‘I never knew you; depart from Me, you who practice lawlessness!’</a:t>
            </a:r>
          </a:p>
        </p:txBody>
      </p:sp>
    </p:spTree>
    <p:extLst>
      <p:ext uri="{BB962C8B-B14F-4D97-AF65-F5344CB8AC3E}">
        <p14:creationId xmlns:p14="http://schemas.microsoft.com/office/powerpoint/2010/main" val="22912376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10:17</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那</a:t>
            </a:r>
            <a:r>
              <a:rPr lang="zh-CN" altLang="en-US" sz="3600" b="1" dirty="0">
                <a:solidFill>
                  <a:schemeClr val="bg1"/>
                </a:solidFill>
                <a:ea typeface="微软雅黑" panose="020B0503020204020204" pitchFamily="34" charset="-122"/>
              </a:rPr>
              <a:t>七十个人欢欢喜喜地回来说：“主啊，因</a:t>
            </a:r>
            <a:r>
              <a:rPr lang="zh-CN" altLang="en-US" sz="3600" b="1" dirty="0">
                <a:solidFill>
                  <a:srgbClr val="FFFF00"/>
                </a:solidFill>
                <a:ea typeface="微软雅黑" panose="020B0503020204020204" pitchFamily="34" charset="-122"/>
              </a:rPr>
              <a:t>你的名</a:t>
            </a:r>
            <a:r>
              <a:rPr lang="zh-CN" altLang="en-US" sz="3600" b="1" dirty="0">
                <a:solidFill>
                  <a:schemeClr val="bg1"/>
                </a:solidFill>
                <a:ea typeface="微软雅黑" panose="020B0503020204020204" pitchFamily="34" charset="-122"/>
              </a:rPr>
              <a:t>，就是鬼也服了</a:t>
            </a:r>
            <a:r>
              <a:rPr lang="zh-CN" altLang="en-US" sz="3600" b="1" dirty="0">
                <a:solidFill>
                  <a:srgbClr val="FFFF00"/>
                </a:solidFill>
                <a:ea typeface="微软雅黑" panose="020B0503020204020204" pitchFamily="34" charset="-122"/>
              </a:rPr>
              <a:t>我们</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Then the seventy returned with joy, saying, “Lord, even the demons are subject to us in Your name.”</a:t>
            </a:r>
          </a:p>
        </p:txBody>
      </p:sp>
    </p:spTree>
    <p:extLst>
      <p:ext uri="{BB962C8B-B14F-4D97-AF65-F5344CB8AC3E}">
        <p14:creationId xmlns:p14="http://schemas.microsoft.com/office/powerpoint/2010/main" val="8586862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15:19】</a:t>
            </a:r>
          </a:p>
          <a:p>
            <a:pPr algn="l">
              <a:lnSpc>
                <a:spcPct val="114000"/>
              </a:lnSpc>
            </a:pPr>
            <a:r>
              <a:rPr lang="zh-CN" altLang="en-US" sz="3600" b="1" dirty="0">
                <a:solidFill>
                  <a:schemeClr val="bg1"/>
                </a:solidFill>
                <a:ea typeface="微软雅黑" panose="020B0503020204020204" pitchFamily="34" charset="-122"/>
              </a:rPr>
              <a:t>我们若靠基督只在今生有指望，就算比众人更可怜。</a:t>
            </a:r>
          </a:p>
          <a:p>
            <a:pPr algn="l">
              <a:lnSpc>
                <a:spcPct val="114000"/>
              </a:lnSpc>
            </a:pPr>
            <a:r>
              <a:rPr lang="en-US" altLang="zh-CN" sz="3600" b="1" dirty="0">
                <a:solidFill>
                  <a:schemeClr val="bg1"/>
                </a:solidFill>
                <a:ea typeface="微软雅黑" panose="020B0503020204020204" pitchFamily="34" charset="-122"/>
              </a:rPr>
              <a:t>If only for this life we have hope in Christ, we are of all people most to be pitied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279113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4:18】</a:t>
            </a:r>
          </a:p>
          <a:p>
            <a:pPr algn="l">
              <a:lnSpc>
                <a:spcPct val="114000"/>
              </a:lnSpc>
            </a:pPr>
            <a:r>
              <a:rPr lang="zh-CN" altLang="en-US" sz="3600" b="1" dirty="0">
                <a:solidFill>
                  <a:schemeClr val="bg1"/>
                </a:solidFill>
                <a:ea typeface="微软雅黑" panose="020B0503020204020204" pitchFamily="34" charset="-122"/>
              </a:rPr>
              <a:t>原来我们不是顾念所见的，乃是顾念所不见的；因为所见的是暂时的，所不见的是永远的。</a:t>
            </a:r>
          </a:p>
          <a:p>
            <a:pPr algn="l">
              <a:lnSpc>
                <a:spcPct val="114000"/>
              </a:lnSpc>
            </a:pPr>
            <a:r>
              <a:rPr lang="en-US" altLang="zh-CN" sz="3600" b="1" dirty="0">
                <a:solidFill>
                  <a:schemeClr val="bg1"/>
                </a:solidFill>
                <a:ea typeface="微软雅黑" panose="020B0503020204020204" pitchFamily="34" charset="-122"/>
              </a:rPr>
              <a:t>while we do not look at the things which are seen, but at the things which are not seen. For the things which are seen are temporary, but the things which are not seen are eternal.</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918281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10:17-21】</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我已经给你们权柄可以践踏蛇和蝎子，又胜过仇敌一切的能力，断没有什么能害你们。</a:t>
            </a:r>
          </a:p>
          <a:p>
            <a:pPr algn="l">
              <a:lnSpc>
                <a:spcPct val="114000"/>
              </a:lnSpc>
            </a:pPr>
            <a:r>
              <a:rPr lang="en-US" altLang="zh-CN" sz="3600" b="1" dirty="0">
                <a:solidFill>
                  <a:schemeClr val="bg1"/>
                </a:solidFill>
                <a:ea typeface="微软雅黑" panose="020B0503020204020204" pitchFamily="34" charset="-122"/>
              </a:rPr>
              <a:t>Behold, I give you the authority to trample on serpents and scorpions, and over all the power of the enemy, and nothing shall by any means hurt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050675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6:20</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举目看着门徒说：“你们贫穷的人有福了，因为　神的国是你们的；</a:t>
            </a:r>
          </a:p>
          <a:p>
            <a:pPr algn="l">
              <a:lnSpc>
                <a:spcPct val="114000"/>
              </a:lnSpc>
            </a:pPr>
            <a:r>
              <a:rPr lang="en-US" altLang="zh-CN" sz="3600" b="1" dirty="0">
                <a:solidFill>
                  <a:schemeClr val="bg1"/>
                </a:solidFill>
                <a:ea typeface="微软雅黑" panose="020B0503020204020204" pitchFamily="34" charset="-122"/>
              </a:rPr>
              <a:t>Then He lifted up His eyes toward His disciples, and said</a:t>
            </a:r>
            <a:r>
              <a:rPr lang="en-US" altLang="zh-CN" sz="3600" b="1" dirty="0" smtClean="0">
                <a:solidFill>
                  <a:schemeClr val="bg1"/>
                </a:solidFill>
                <a:ea typeface="微软雅黑" panose="020B0503020204020204" pitchFamily="34" charset="-122"/>
              </a:rPr>
              <a:t>: “Blessed </a:t>
            </a:r>
            <a:r>
              <a:rPr lang="en-US" altLang="zh-CN" sz="3600" b="1" dirty="0">
                <a:solidFill>
                  <a:schemeClr val="bg1"/>
                </a:solidFill>
                <a:ea typeface="微软雅黑" panose="020B0503020204020204" pitchFamily="34" charset="-122"/>
              </a:rPr>
              <a:t>are you poor, For yours is the kingdom of God.</a:t>
            </a: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5:3</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虚心的人有福了，因为天国是他们的。</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Blessed are the poor in spirit, For theirs is the kingdom of heaven.</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720440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5:10-12】</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为义受逼迫的人有福了，因为天国是他们的</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Blessed </a:t>
            </a:r>
            <a:r>
              <a:rPr lang="en-US" altLang="zh-CN" sz="3600" b="1" dirty="0">
                <a:solidFill>
                  <a:schemeClr val="bg1"/>
                </a:solidFill>
                <a:ea typeface="微软雅黑" panose="020B0503020204020204" pitchFamily="34" charset="-122"/>
              </a:rPr>
              <a:t>are those who are persecuted for righteousness’ sake, For theirs is the kingdom of heaven.</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人若因我辱骂你们，逼迫你们，捏造各样坏话毁谤你们，你们就有福了！</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Blessed are you when they revile and persecute you, and say all kinds of evil against you falsely for My sake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407822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5:10-12】</a:t>
            </a: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应当欢喜快乐，因为你们在天上的赏赐是大的。</a:t>
            </a:r>
          </a:p>
          <a:p>
            <a:pPr algn="l">
              <a:lnSpc>
                <a:spcPct val="114000"/>
              </a:lnSpc>
            </a:pPr>
            <a:r>
              <a:rPr lang="en-US" altLang="zh-CN" sz="3600" b="1" dirty="0">
                <a:solidFill>
                  <a:schemeClr val="bg1"/>
                </a:solidFill>
                <a:ea typeface="微软雅黑" panose="020B0503020204020204" pitchFamily="34" charset="-122"/>
              </a:rPr>
              <a:t>Rejoice and be exceedingly glad, for great is your reward in heaven, for so they persecuted the prophets who were before you.</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930419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20:11-15】</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我又看见一个白色的大宝座与坐在上面的，从祂面前天地都逃避，再无可见之处了。</a:t>
            </a:r>
          </a:p>
          <a:p>
            <a:pPr algn="l">
              <a:lnSpc>
                <a:spcPct val="114000"/>
              </a:lnSpc>
            </a:pPr>
            <a:r>
              <a:rPr lang="en-US" altLang="zh-CN" sz="3600" b="1" dirty="0">
                <a:solidFill>
                  <a:schemeClr val="bg1"/>
                </a:solidFill>
                <a:ea typeface="微软雅黑" panose="020B0503020204020204" pitchFamily="34" charset="-122"/>
              </a:rPr>
              <a:t>Then I saw a great white throne and Him who sat on it, from whose face the earth and the heaven fled away. And there was found no place for them.</a:t>
            </a:r>
          </a:p>
        </p:txBody>
      </p:sp>
    </p:spTree>
    <p:extLst>
      <p:ext uri="{BB962C8B-B14F-4D97-AF65-F5344CB8AC3E}">
        <p14:creationId xmlns:p14="http://schemas.microsoft.com/office/powerpoint/2010/main" val="3175542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20:11-15】</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我又看见死了的人，无论大小，都站在宝座前。案卷展开了，并且另有一卷展开，就是生命册。死了的人都凭着这些案卷所记载的，照他们所行的受审判。</a:t>
            </a:r>
          </a:p>
          <a:p>
            <a:pPr algn="l">
              <a:lnSpc>
                <a:spcPct val="100000"/>
              </a:lnSpc>
            </a:pPr>
            <a:r>
              <a:rPr lang="en-US" altLang="zh-CN" sz="3600" b="1" dirty="0">
                <a:solidFill>
                  <a:schemeClr val="bg1"/>
                </a:solidFill>
                <a:ea typeface="微软雅黑" panose="020B0503020204020204" pitchFamily="34" charset="-122"/>
              </a:rPr>
              <a:t>And I saw the dead, small and great, standing before God, and books were opened. And another book was opened, which is the Book of Life. And the dead were judged according to their works, by the things which were written in the books.</a:t>
            </a:r>
          </a:p>
        </p:txBody>
      </p:sp>
    </p:spTree>
    <p:extLst>
      <p:ext uri="{BB962C8B-B14F-4D97-AF65-F5344CB8AC3E}">
        <p14:creationId xmlns:p14="http://schemas.microsoft.com/office/powerpoint/2010/main" val="30430085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20:11-15】</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于是海交出其中的死人，死亡和阴间也交出其中的死人。他们都照各人所行的受审判。</a:t>
            </a:r>
          </a:p>
          <a:p>
            <a:pPr algn="l">
              <a:lnSpc>
                <a:spcPct val="114000"/>
              </a:lnSpc>
            </a:pPr>
            <a:r>
              <a:rPr lang="en-US" altLang="zh-CN" sz="3600" b="1" dirty="0">
                <a:solidFill>
                  <a:schemeClr val="bg1"/>
                </a:solidFill>
                <a:ea typeface="微软雅黑" panose="020B0503020204020204" pitchFamily="34" charset="-122"/>
              </a:rPr>
              <a:t>The sea gave up the dead who were in it, and Death and Hades delivered up the dead who were in them. And they were judged, each one according to his works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128165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20:11-15】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死亡和阴间也被扔在火湖里，这火湖就是第二次的死。</a:t>
            </a:r>
          </a:p>
          <a:p>
            <a:pPr algn="l">
              <a:lnSpc>
                <a:spcPct val="114000"/>
              </a:lnSpc>
            </a:pPr>
            <a:r>
              <a:rPr lang="en-US" altLang="zh-CN" sz="3600" b="1" dirty="0">
                <a:solidFill>
                  <a:schemeClr val="bg1"/>
                </a:solidFill>
                <a:ea typeface="微软雅黑" panose="020B0503020204020204" pitchFamily="34" charset="-122"/>
              </a:rPr>
              <a:t>Then Death and Hades were cast into the lake of fire. This is the second death.</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若有人名字没记在生命册上，他就被扔在火湖里。</a:t>
            </a:r>
          </a:p>
          <a:p>
            <a:pPr algn="l">
              <a:lnSpc>
                <a:spcPct val="114000"/>
              </a:lnSpc>
            </a:pPr>
            <a:r>
              <a:rPr lang="en-US" altLang="zh-CN" sz="3600" b="1" dirty="0">
                <a:solidFill>
                  <a:schemeClr val="bg1"/>
                </a:solidFill>
                <a:ea typeface="微软雅黑" panose="020B0503020204020204" pitchFamily="34" charset="-122"/>
              </a:rPr>
              <a:t>And anyone not found written in the Book of Life was cast into the lake of fire.</a:t>
            </a:r>
          </a:p>
        </p:txBody>
      </p:sp>
    </p:spTree>
    <p:extLst>
      <p:ext uri="{BB962C8B-B14F-4D97-AF65-F5344CB8AC3E}">
        <p14:creationId xmlns:p14="http://schemas.microsoft.com/office/powerpoint/2010/main" val="14612410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21:1-4】</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我又看见一个新天新地，因为先前的天地已经过去了，海也不再有了。</a:t>
            </a:r>
          </a:p>
          <a:p>
            <a:pPr algn="l">
              <a:lnSpc>
                <a:spcPct val="114000"/>
              </a:lnSpc>
            </a:pPr>
            <a:r>
              <a:rPr lang="en-US" altLang="zh-CN" sz="3600" b="1" dirty="0">
                <a:solidFill>
                  <a:schemeClr val="bg1"/>
                </a:solidFill>
                <a:ea typeface="微软雅黑" panose="020B0503020204020204" pitchFamily="34" charset="-122"/>
              </a:rPr>
              <a:t>Now I saw a new heaven and a new earth, for the first heaven and the first earth had passed away. Also there was no more sea</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221730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21:1-4】</a:t>
            </a:r>
          </a:p>
          <a:p>
            <a:pPr algn="l">
              <a:lnSpc>
                <a:spcPct val="114000"/>
              </a:lnSpc>
            </a:pPr>
            <a:r>
              <a:rPr lang="en-US" altLang="zh-CN" sz="3600" b="1" dirty="0" smtClean="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我又看见圣城新耶路撒冷由　神那里从天而降，预备好了，就如新妇妆饰整齐，等候丈夫。</a:t>
            </a:r>
          </a:p>
          <a:p>
            <a:pPr algn="l">
              <a:lnSpc>
                <a:spcPct val="114000"/>
              </a:lnSpc>
            </a:pPr>
            <a:r>
              <a:rPr lang="en-US" altLang="zh-CN" sz="3600" b="1" dirty="0">
                <a:solidFill>
                  <a:schemeClr val="bg1"/>
                </a:solidFill>
                <a:ea typeface="微软雅黑" panose="020B0503020204020204" pitchFamily="34" charset="-122"/>
              </a:rPr>
              <a:t>Then I, John, saw the holy city, New Jerusalem, coming down out of heaven from God, prepared as a bride adorned for her husband.</a:t>
            </a:r>
          </a:p>
        </p:txBody>
      </p:sp>
    </p:spTree>
    <p:extLst>
      <p:ext uri="{BB962C8B-B14F-4D97-AF65-F5344CB8AC3E}">
        <p14:creationId xmlns:p14="http://schemas.microsoft.com/office/powerpoint/2010/main" val="10397600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21:1-4】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我听见有大声音从宝座出来说：“看哪，　神的帐幕在人间。祂要与人同住，他们要作祂的子民；　神要亲自与他们同在，作他们的　神。</a:t>
            </a:r>
          </a:p>
          <a:p>
            <a:pPr algn="l">
              <a:lnSpc>
                <a:spcPct val="114000"/>
              </a:lnSpc>
            </a:pPr>
            <a:r>
              <a:rPr lang="en-US" altLang="zh-CN" sz="3600" b="1" dirty="0">
                <a:solidFill>
                  <a:schemeClr val="bg1"/>
                </a:solidFill>
                <a:ea typeface="微软雅黑" panose="020B0503020204020204" pitchFamily="34" charset="-122"/>
              </a:rPr>
              <a:t>And I heard a loud voice from heaven saying, “Behold, the tabernacle of God is with men, and He will dwell with them, and they shall be His people. God Himself will be with them and be their God.</a:t>
            </a:r>
          </a:p>
        </p:txBody>
      </p:sp>
    </p:spTree>
    <p:extLst>
      <p:ext uri="{BB962C8B-B14F-4D97-AF65-F5344CB8AC3E}">
        <p14:creationId xmlns:p14="http://schemas.microsoft.com/office/powerpoint/2010/main" val="3666040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10:17-21】</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然而不要因鬼服了你们就欢喜，要因你们的名记录在天上欢喜。” </a:t>
            </a:r>
          </a:p>
          <a:p>
            <a:pPr algn="l">
              <a:lnSpc>
                <a:spcPct val="114000"/>
              </a:lnSpc>
            </a:pPr>
            <a:r>
              <a:rPr lang="en-US" altLang="zh-CN" sz="3600" b="1" dirty="0">
                <a:solidFill>
                  <a:schemeClr val="bg1"/>
                </a:solidFill>
                <a:ea typeface="微软雅黑" panose="020B0503020204020204" pitchFamily="34" charset="-122"/>
              </a:rPr>
              <a:t>Nevertheless do not rejoice in this, that the spirits are subject to you, but rather rejoice because your names are written in heaven.”</a:t>
            </a:r>
          </a:p>
        </p:txBody>
      </p:sp>
    </p:spTree>
    <p:extLst>
      <p:ext uri="{BB962C8B-B14F-4D97-AF65-F5344CB8AC3E}">
        <p14:creationId xmlns:p14="http://schemas.microsoft.com/office/powerpoint/2010/main" val="5890076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21:1-4】</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神要擦去他们一切的眼泪，不再有死亡，也不再有悲哀、哭号、疼痛，因为以前的事都过去了。”</a:t>
            </a:r>
          </a:p>
          <a:p>
            <a:pPr algn="l">
              <a:lnSpc>
                <a:spcPct val="114000"/>
              </a:lnSpc>
            </a:pPr>
            <a:r>
              <a:rPr lang="en-US" altLang="zh-CN" sz="3600" b="1" dirty="0">
                <a:solidFill>
                  <a:schemeClr val="bg1"/>
                </a:solidFill>
                <a:ea typeface="微软雅黑" panose="020B0503020204020204" pitchFamily="34" charset="-122"/>
              </a:rPr>
              <a:t>And God will wipe away every tear from their eyes; there shall be no more death, nor sorrow, nor crying. There shall be no more pain, for the former things have passed away.”</a:t>
            </a:r>
          </a:p>
        </p:txBody>
      </p:sp>
    </p:spTree>
    <p:extLst>
      <p:ext uri="{BB962C8B-B14F-4D97-AF65-F5344CB8AC3E}">
        <p14:creationId xmlns:p14="http://schemas.microsoft.com/office/powerpoint/2010/main" val="417627606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21:22-27】</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我未见城内有殿，因主　神全能者和羔羊为城的殿。</a:t>
            </a:r>
          </a:p>
          <a:p>
            <a:pPr algn="l">
              <a:lnSpc>
                <a:spcPct val="114000"/>
              </a:lnSpc>
            </a:pPr>
            <a:r>
              <a:rPr lang="en-US" altLang="zh-CN" sz="3600" b="1" dirty="0">
                <a:solidFill>
                  <a:schemeClr val="bg1"/>
                </a:solidFill>
                <a:ea typeface="微软雅黑" panose="020B0503020204020204" pitchFamily="34" charset="-122"/>
              </a:rPr>
              <a:t>But I saw no temple in it, for the Lord God Almighty and the Lamb are its temple.</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那城内又不用日月光照，因有　神的荣耀光照，又有羔羊为城的灯。</a:t>
            </a:r>
          </a:p>
          <a:p>
            <a:pPr algn="l">
              <a:lnSpc>
                <a:spcPct val="114000"/>
              </a:lnSpc>
            </a:pPr>
            <a:r>
              <a:rPr lang="en-US" altLang="zh-CN" sz="3600" b="1" dirty="0">
                <a:solidFill>
                  <a:schemeClr val="bg1"/>
                </a:solidFill>
                <a:ea typeface="微软雅黑" panose="020B0503020204020204" pitchFamily="34" charset="-122"/>
              </a:rPr>
              <a:t>The city had no need of the sun or of the moon to shine in it, for the glory of God illuminated it. The Lamb is its light.</a:t>
            </a:r>
          </a:p>
        </p:txBody>
      </p:sp>
    </p:spTree>
    <p:extLst>
      <p:ext uri="{BB962C8B-B14F-4D97-AF65-F5344CB8AC3E}">
        <p14:creationId xmlns:p14="http://schemas.microsoft.com/office/powerpoint/2010/main" val="30576092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21:22-27】</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列国要在城的光里行走，地上的君王必将自己的荣耀归与那城。</a:t>
            </a:r>
          </a:p>
          <a:p>
            <a:pPr algn="l">
              <a:lnSpc>
                <a:spcPct val="114000"/>
              </a:lnSpc>
            </a:pPr>
            <a:r>
              <a:rPr lang="en-US" altLang="zh-CN" sz="3600" b="1" dirty="0">
                <a:solidFill>
                  <a:schemeClr val="bg1"/>
                </a:solidFill>
                <a:ea typeface="微软雅黑" panose="020B0503020204020204" pitchFamily="34" charset="-122"/>
              </a:rPr>
              <a:t>And the nations of those who are saved shall walk in its light, and the kings of the earth bring their glory and honor into it.</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城门白昼总不关闭，在那里原没有黑夜。</a:t>
            </a:r>
          </a:p>
          <a:p>
            <a:pPr algn="l">
              <a:lnSpc>
                <a:spcPct val="114000"/>
              </a:lnSpc>
            </a:pPr>
            <a:r>
              <a:rPr lang="en-US" altLang="zh-CN" sz="3600" b="1" dirty="0">
                <a:solidFill>
                  <a:schemeClr val="bg1"/>
                </a:solidFill>
                <a:ea typeface="微软雅黑" panose="020B0503020204020204" pitchFamily="34" charset="-122"/>
              </a:rPr>
              <a:t>Its gates shall not be shut at all by day (there shall be no night there).</a:t>
            </a:r>
          </a:p>
        </p:txBody>
      </p:sp>
    </p:spTree>
    <p:extLst>
      <p:ext uri="{BB962C8B-B14F-4D97-AF65-F5344CB8AC3E}">
        <p14:creationId xmlns:p14="http://schemas.microsoft.com/office/powerpoint/2010/main" val="21486162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21:22-27】</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人必将列国的荣耀、尊贵归与那城。</a:t>
            </a:r>
          </a:p>
          <a:p>
            <a:pPr algn="l">
              <a:lnSpc>
                <a:spcPct val="100000"/>
              </a:lnSpc>
            </a:pPr>
            <a:r>
              <a:rPr lang="en-US" altLang="zh-CN" sz="3600" b="1" dirty="0">
                <a:solidFill>
                  <a:schemeClr val="bg1"/>
                </a:solidFill>
                <a:ea typeface="微软雅黑" panose="020B0503020204020204" pitchFamily="34" charset="-122"/>
              </a:rPr>
              <a:t>And they shall bring the glory and the honor of the nations into it.</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凡不洁净的并那行可憎与虚谎之事的，总不得进那城；只有名字写在羔羊生命册上的才得进去。</a:t>
            </a:r>
          </a:p>
          <a:p>
            <a:pPr algn="l">
              <a:lnSpc>
                <a:spcPct val="100000"/>
              </a:lnSpc>
            </a:pPr>
            <a:r>
              <a:rPr lang="en-US" altLang="zh-CN" sz="3600" b="1" dirty="0">
                <a:solidFill>
                  <a:schemeClr val="bg1"/>
                </a:solidFill>
                <a:ea typeface="微软雅黑" panose="020B0503020204020204" pitchFamily="34" charset="-122"/>
              </a:rPr>
              <a:t>But there shall by no means enter it anything that defiles, or causes an abomination or a lie, but only those who are written in the Lamb’s Book of Life.</a:t>
            </a:r>
          </a:p>
        </p:txBody>
      </p:sp>
    </p:spTree>
    <p:extLst>
      <p:ext uri="{BB962C8B-B14F-4D97-AF65-F5344CB8AC3E}">
        <p14:creationId xmlns:p14="http://schemas.microsoft.com/office/powerpoint/2010/main" val="36771437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10:17-21】</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正当那时，耶稣被圣灵感动就欢乐，说：“父啊，天地的主，我感谢你！因为你将这些事向聪明通达人就藏起来，向婴孩就显出来。父啊，是的，因为你的美意本是如此。</a:t>
            </a:r>
          </a:p>
          <a:p>
            <a:pPr algn="l">
              <a:lnSpc>
                <a:spcPct val="100000"/>
              </a:lnSpc>
            </a:pPr>
            <a:r>
              <a:rPr lang="en-US" altLang="zh-CN" sz="3600" b="1" dirty="0">
                <a:solidFill>
                  <a:schemeClr val="bg1"/>
                </a:solidFill>
                <a:ea typeface="微软雅黑" panose="020B0503020204020204" pitchFamily="34" charset="-122"/>
              </a:rPr>
              <a:t>In that hour Jesus rejoiced in the Spirit and said, “I thank You, Father, Lord of heaven and earth, that You have hidden these things from the wise and prudent and revealed them to babes. Even so, Father, for so it seemed good in Your sight.</a:t>
            </a:r>
          </a:p>
        </p:txBody>
      </p:sp>
    </p:spTree>
    <p:extLst>
      <p:ext uri="{BB962C8B-B14F-4D97-AF65-F5344CB8AC3E}">
        <p14:creationId xmlns:p14="http://schemas.microsoft.com/office/powerpoint/2010/main" val="2959003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3:12-14】</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若有人用金、银、宝石、草木、禾秸在这根基上建造</a:t>
            </a:r>
            <a:r>
              <a:rPr lang="zh-CN" altLang="en-US" sz="3600" b="1" dirty="0" smtClean="0">
                <a:solidFill>
                  <a:schemeClr val="bg1"/>
                </a:solidFill>
                <a:ea typeface="微软雅黑" panose="020B0503020204020204" pitchFamily="34" charset="-122"/>
              </a:rPr>
              <a:t>，</a:t>
            </a:r>
          </a:p>
          <a:p>
            <a:pPr algn="l">
              <a:lnSpc>
                <a:spcPct val="100000"/>
              </a:lnSpc>
            </a:pPr>
            <a:r>
              <a:rPr lang="en-US" altLang="zh-CN" sz="3600" b="1" dirty="0" smtClean="0">
                <a:solidFill>
                  <a:schemeClr val="bg1"/>
                </a:solidFill>
                <a:ea typeface="微软雅黑" panose="020B0503020204020204" pitchFamily="34" charset="-122"/>
              </a:rPr>
              <a:t>Now if anyone builds on this foundation with gold, silver, precious stones, wood, hay, straw,</a:t>
            </a:r>
          </a:p>
        </p:txBody>
      </p:sp>
    </p:spTree>
    <p:extLst>
      <p:ext uri="{BB962C8B-B14F-4D97-AF65-F5344CB8AC3E}">
        <p14:creationId xmlns:p14="http://schemas.microsoft.com/office/powerpoint/2010/main" val="38431515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3:12-14】</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各人的工程必然显露，因为那日子要将它表明出来，有火发现，这火要试验各人的工程怎样。</a:t>
            </a:r>
          </a:p>
          <a:p>
            <a:pPr algn="l">
              <a:lnSpc>
                <a:spcPct val="114000"/>
              </a:lnSpc>
            </a:pPr>
            <a:r>
              <a:rPr lang="en-US" altLang="zh-CN" sz="3600" b="1" dirty="0">
                <a:solidFill>
                  <a:schemeClr val="bg1"/>
                </a:solidFill>
                <a:ea typeface="微软雅黑" panose="020B0503020204020204" pitchFamily="34" charset="-122"/>
              </a:rPr>
              <a:t>each one’s work will become clear; for the Day will declare it, because it will be revealed by fire; and the fire will test each one’s work, of what sort it is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1959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3:12-14】</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人在那根基上所建造的工程若存得住，他就要得赏赐；</a:t>
            </a:r>
          </a:p>
          <a:p>
            <a:pPr algn="l">
              <a:lnSpc>
                <a:spcPct val="114000"/>
              </a:lnSpc>
            </a:pPr>
            <a:r>
              <a:rPr lang="en-US" altLang="zh-CN" sz="3600" b="1" dirty="0">
                <a:solidFill>
                  <a:schemeClr val="bg1"/>
                </a:solidFill>
                <a:ea typeface="微软雅黑" panose="020B0503020204020204" pitchFamily="34" charset="-122"/>
              </a:rPr>
              <a:t>If anyone’s work which he has built on it endures, he will receive a reward.</a:t>
            </a:r>
          </a:p>
        </p:txBody>
      </p:sp>
    </p:spTree>
    <p:extLst>
      <p:ext uri="{BB962C8B-B14F-4D97-AF65-F5344CB8AC3E}">
        <p14:creationId xmlns:p14="http://schemas.microsoft.com/office/powerpoint/2010/main" val="11771911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14:8-19】</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路司得城里坐着一个两脚无力的人，生来是瘸腿的，从来没有走过。</a:t>
            </a:r>
          </a:p>
          <a:p>
            <a:pPr algn="l">
              <a:lnSpc>
                <a:spcPct val="100000"/>
              </a:lnSpc>
            </a:pPr>
            <a:r>
              <a:rPr lang="en-US" altLang="zh-CN" sz="3600" b="1" dirty="0">
                <a:solidFill>
                  <a:schemeClr val="bg1"/>
                </a:solidFill>
                <a:ea typeface="微软雅黑" panose="020B0503020204020204" pitchFamily="34" charset="-122"/>
              </a:rPr>
              <a:t>And in </a:t>
            </a:r>
            <a:r>
              <a:rPr lang="en-US" altLang="zh-CN" sz="3600" b="1" dirty="0" err="1">
                <a:solidFill>
                  <a:schemeClr val="bg1"/>
                </a:solidFill>
                <a:ea typeface="微软雅黑" panose="020B0503020204020204" pitchFamily="34" charset="-122"/>
              </a:rPr>
              <a:t>Lystra</a:t>
            </a:r>
            <a:r>
              <a:rPr lang="en-US" altLang="zh-CN" sz="3600" b="1" dirty="0">
                <a:solidFill>
                  <a:schemeClr val="bg1"/>
                </a:solidFill>
                <a:ea typeface="微软雅黑" panose="020B0503020204020204" pitchFamily="34" charset="-122"/>
              </a:rPr>
              <a:t> a certain man without strength in his feet was sitting, a cripple from his mother’s womb, who had never walked.</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他听保罗讲道，保罗定睛看他，见他有信心，可得痊愈，</a:t>
            </a:r>
          </a:p>
          <a:p>
            <a:pPr algn="l">
              <a:lnSpc>
                <a:spcPct val="100000"/>
              </a:lnSpc>
            </a:pPr>
            <a:r>
              <a:rPr lang="en-US" altLang="zh-CN" sz="3600" b="1" dirty="0">
                <a:solidFill>
                  <a:schemeClr val="bg1"/>
                </a:solidFill>
                <a:ea typeface="微软雅黑" panose="020B0503020204020204" pitchFamily="34" charset="-122"/>
              </a:rPr>
              <a:t>This man heard Paul speaking. Paul, observing him intently and seeing that he had faith to be healed,</a:t>
            </a:r>
          </a:p>
        </p:txBody>
      </p:sp>
    </p:spTree>
    <p:extLst>
      <p:ext uri="{BB962C8B-B14F-4D97-AF65-F5344CB8AC3E}">
        <p14:creationId xmlns:p14="http://schemas.microsoft.com/office/powerpoint/2010/main" val="35918229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14:8-19】</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就大声说：“你起来，两脚站直！”那人就跳起来，而且行走。</a:t>
            </a:r>
          </a:p>
          <a:p>
            <a:pPr algn="l">
              <a:lnSpc>
                <a:spcPct val="100000"/>
              </a:lnSpc>
            </a:pPr>
            <a:r>
              <a:rPr lang="en-US" altLang="zh-CN" sz="3600" b="1" dirty="0">
                <a:solidFill>
                  <a:schemeClr val="bg1"/>
                </a:solidFill>
                <a:ea typeface="微软雅黑" panose="020B0503020204020204" pitchFamily="34" charset="-122"/>
              </a:rPr>
              <a:t>said with a loud voice, “Stand up straight on your feet!” And he leaped and walked.</a:t>
            </a:r>
          </a:p>
          <a:p>
            <a:pPr algn="l">
              <a:lnSpc>
                <a:spcPct val="100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众人看见保罗所作的事，就用吕高尼的话大声说：“有神藉着人形降临在我们中间了。”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Now </a:t>
            </a:r>
            <a:r>
              <a:rPr lang="en-US" altLang="zh-CN" sz="3600" b="1" dirty="0">
                <a:solidFill>
                  <a:schemeClr val="bg1"/>
                </a:solidFill>
                <a:ea typeface="微软雅黑" panose="020B0503020204020204" pitchFamily="34" charset="-122"/>
              </a:rPr>
              <a:t>when the people saw what Paul had done, they raised their voices, saying in the Lycaonian language, “The gods have come down to us in the likeness of men!”</a:t>
            </a:r>
          </a:p>
        </p:txBody>
      </p:sp>
    </p:spTree>
    <p:extLst>
      <p:ext uri="{BB962C8B-B14F-4D97-AF65-F5344CB8AC3E}">
        <p14:creationId xmlns:p14="http://schemas.microsoft.com/office/powerpoint/2010/main" val="41347113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3910</TotalTime>
  <Words>2119</Words>
  <Application>Microsoft Office PowerPoint</Application>
  <PresentationFormat>全屏显示(4:3)</PresentationFormat>
  <Paragraphs>120</Paragraphs>
  <Slides>33</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33</vt:i4>
      </vt:variant>
    </vt:vector>
  </HeadingPairs>
  <TitlesOfParts>
    <vt:vector size="39"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437</cp:revision>
  <dcterms:created xsi:type="dcterms:W3CDTF">2018-02-16T18:09:56Z</dcterms:created>
  <dcterms:modified xsi:type="dcterms:W3CDTF">2020-01-12T09:25:20Z</dcterms:modified>
</cp:coreProperties>
</file>