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2056" r:id="rId3"/>
    <p:sldId id="2057" r:id="rId4"/>
    <p:sldId id="2058" r:id="rId5"/>
    <p:sldId id="2059" r:id="rId6"/>
    <p:sldId id="1978" r:id="rId7"/>
    <p:sldId id="2031" r:id="rId8"/>
    <p:sldId id="2060" r:id="rId9"/>
    <p:sldId id="2061" r:id="rId10"/>
    <p:sldId id="2062" r:id="rId11"/>
    <p:sldId id="2063" r:id="rId12"/>
    <p:sldId id="2064" r:id="rId13"/>
    <p:sldId id="2065" r:id="rId14"/>
    <p:sldId id="2066" r:id="rId15"/>
    <p:sldId id="2067" r:id="rId16"/>
    <p:sldId id="2068" r:id="rId17"/>
    <p:sldId id="2069" r:id="rId18"/>
    <p:sldId id="2071" r:id="rId19"/>
    <p:sldId id="2072" r:id="rId20"/>
    <p:sldId id="2070" r:id="rId21"/>
    <p:sldId id="2032" r:id="rId22"/>
    <p:sldId id="2036" r:id="rId23"/>
    <p:sldId id="2037" r:id="rId24"/>
    <p:sldId id="2073" r:id="rId25"/>
    <p:sldId id="1979" r:id="rId26"/>
    <p:sldId id="2001" r:id="rId27"/>
    <p:sldId id="1980" r:id="rId28"/>
    <p:sldId id="2074" r:id="rId29"/>
    <p:sldId id="2075" r:id="rId30"/>
    <p:sldId id="2076" r:id="rId31"/>
    <p:sldId id="2039" r:id="rId32"/>
    <p:sldId id="2077" r:id="rId33"/>
    <p:sldId id="2079" r:id="rId34"/>
    <p:sldId id="2078" r:id="rId35"/>
    <p:sldId id="2080" r:id="rId36"/>
    <p:sldId id="2081" r:id="rId37"/>
    <p:sldId id="2082" r:id="rId3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84" y="120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2020/2/16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2020/2/16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14:1,7-11】</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安息日，耶稣到一个法利赛人的首领家里去吃饭，他们就窥探祂。</a:t>
            </a:r>
          </a:p>
          <a:p>
            <a:pPr algn="l">
              <a:lnSpc>
                <a:spcPct val="100000"/>
              </a:lnSpc>
            </a:pPr>
            <a:r>
              <a:rPr lang="en-US" altLang="zh-CN" sz="3600" b="1" dirty="0">
                <a:solidFill>
                  <a:schemeClr val="bg1"/>
                </a:solidFill>
                <a:ea typeface="微软雅黑" panose="020B0503020204020204" pitchFamily="34" charset="-122"/>
              </a:rPr>
              <a:t>Now it happened, as He went into the house of one of the rulers of the Pharisees to eat bread on the Sabbath, that they watched Him closely.</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耶稣见所请的客拣择首位，就用比喻对他们说：</a:t>
            </a:r>
          </a:p>
          <a:p>
            <a:pPr algn="l">
              <a:lnSpc>
                <a:spcPct val="100000"/>
              </a:lnSpc>
            </a:pPr>
            <a:r>
              <a:rPr lang="en-US" altLang="zh-CN" sz="3600" b="1" dirty="0">
                <a:solidFill>
                  <a:schemeClr val="bg1"/>
                </a:solidFill>
                <a:ea typeface="微软雅黑" panose="020B0503020204020204" pitchFamily="34" charset="-122"/>
              </a:rPr>
              <a:t>So He told a parable to those who were invited, when He noted how they chose the best places, saying to them: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18:9-14】</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法利赛人站着，自言自语地祷告说：‘　神啊，我感谢你，我不像别人勒索、不义、奸淫，也不像这个税吏。</a:t>
            </a:r>
          </a:p>
          <a:p>
            <a:pPr algn="l">
              <a:lnSpc>
                <a:spcPct val="100000"/>
              </a:lnSpc>
            </a:pPr>
            <a:r>
              <a:rPr lang="en-US" altLang="zh-CN" sz="3600" b="1" dirty="0">
                <a:solidFill>
                  <a:schemeClr val="bg1"/>
                </a:solidFill>
                <a:ea typeface="微软雅黑" panose="020B0503020204020204" pitchFamily="34" charset="-122"/>
              </a:rPr>
              <a:t>The Pharisee stood and prayed thus with himself, ‘God, I thank You that I am not like other men—</a:t>
            </a:r>
            <a:r>
              <a:rPr lang="en-US" altLang="zh-CN" sz="3600" b="1" dirty="0" err="1">
                <a:solidFill>
                  <a:schemeClr val="bg1"/>
                </a:solidFill>
                <a:ea typeface="微软雅黑" panose="020B0503020204020204" pitchFamily="34" charset="-122"/>
              </a:rPr>
              <a:t>extortioners</a:t>
            </a:r>
            <a:r>
              <a:rPr lang="en-US" altLang="zh-CN" sz="3600" b="1" dirty="0">
                <a:solidFill>
                  <a:schemeClr val="bg1"/>
                </a:solidFill>
                <a:ea typeface="微软雅黑" panose="020B0503020204020204" pitchFamily="34" charset="-122"/>
              </a:rPr>
              <a:t>, unjust, adulterers, or even as this tax collector.</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我一个礼拜禁食两次，凡我所得的，都捐上十分之一。’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I </a:t>
            </a:r>
            <a:r>
              <a:rPr lang="en-US" altLang="zh-CN" sz="3600" b="1" dirty="0">
                <a:solidFill>
                  <a:schemeClr val="bg1"/>
                </a:solidFill>
                <a:ea typeface="微软雅黑" panose="020B0503020204020204" pitchFamily="34" charset="-122"/>
              </a:rPr>
              <a:t>fast twice a week; I give tithes of all that I possess.’</a:t>
            </a:r>
          </a:p>
        </p:txBody>
      </p:sp>
    </p:spTree>
    <p:extLst>
      <p:ext uri="{BB962C8B-B14F-4D97-AF65-F5344CB8AC3E}">
        <p14:creationId xmlns:p14="http://schemas.microsoft.com/office/powerpoint/2010/main" val="21824022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18:9-14】</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那税吏远远地站着，连举目望天也不敢，只捶着胸说：‘　神啊，开恩可怜我这个罪人！</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the tax collector, standing afar off, would not so much as raise his eyes to heaven, but beat his breast, saying, ‘God, be merciful to me a sinner!’</a:t>
            </a:r>
          </a:p>
        </p:txBody>
      </p:sp>
    </p:spTree>
    <p:extLst>
      <p:ext uri="{BB962C8B-B14F-4D97-AF65-F5344CB8AC3E}">
        <p14:creationId xmlns:p14="http://schemas.microsoft.com/office/powerpoint/2010/main" val="938987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18:9-14】</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我告诉你们：这人回家去比那人倒算为义了。因为，凡自高的，必降为卑；自卑的，必升为高。”</a:t>
            </a:r>
          </a:p>
          <a:p>
            <a:pPr algn="l">
              <a:lnSpc>
                <a:spcPct val="114000"/>
              </a:lnSpc>
            </a:pPr>
            <a:r>
              <a:rPr lang="en-US" altLang="zh-CN" sz="3600" b="1" dirty="0">
                <a:solidFill>
                  <a:schemeClr val="bg1"/>
                </a:solidFill>
                <a:ea typeface="微软雅黑" panose="020B0503020204020204" pitchFamily="34" charset="-122"/>
              </a:rPr>
              <a:t>I tell you, this man went down to his house justified rather than the other; for everyone who exalts himself will be humbled, and he who humbles himself will be exalted.”</a:t>
            </a:r>
          </a:p>
        </p:txBody>
      </p:sp>
    </p:spTree>
    <p:extLst>
      <p:ext uri="{BB962C8B-B14F-4D97-AF65-F5344CB8AC3E}">
        <p14:creationId xmlns:p14="http://schemas.microsoft.com/office/powerpoint/2010/main" val="14246642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16】</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你们要小心，不可将善事行在人的面前，故意叫他们看见；若是这样，就不能得你们天父的赏赐了。</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Take heed that you do not do your charitable deeds before men, to be seen by them. Otherwise you have no reward from your Father in heaven.</a:t>
            </a:r>
          </a:p>
        </p:txBody>
      </p:sp>
    </p:spTree>
    <p:extLst>
      <p:ext uri="{BB962C8B-B14F-4D97-AF65-F5344CB8AC3E}">
        <p14:creationId xmlns:p14="http://schemas.microsoft.com/office/powerpoint/2010/main" val="14272851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16】</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所以，你施舍的时候，不可在你前面吹号，像那假冒为善的人在会堂里和街道上所行的，故意要得人的荣耀。我实在告诉你们，他们已经得了他们的赏赐。</a:t>
            </a:r>
          </a:p>
          <a:p>
            <a:pPr algn="l">
              <a:lnSpc>
                <a:spcPct val="114000"/>
              </a:lnSpc>
            </a:pPr>
            <a:r>
              <a:rPr lang="en-US" altLang="zh-CN" sz="3600" b="1" dirty="0">
                <a:solidFill>
                  <a:schemeClr val="bg1"/>
                </a:solidFill>
                <a:ea typeface="微软雅黑" panose="020B0503020204020204" pitchFamily="34" charset="-122"/>
              </a:rPr>
              <a:t>Therefore, when you do a charitable deed, do not sound a trumpet before you as the hypocrites do in the synagogues and in the streets, that they may have glory from men. Assuredly, I say to you, they have their reward.</a:t>
            </a:r>
          </a:p>
        </p:txBody>
      </p:sp>
    </p:spTree>
    <p:extLst>
      <p:ext uri="{BB962C8B-B14F-4D97-AF65-F5344CB8AC3E}">
        <p14:creationId xmlns:p14="http://schemas.microsoft.com/office/powerpoint/2010/main" val="39771612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16】</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你们祷告的时候，不可像那假冒为善的人，爱站在会堂里和十字路口上祷告，故意叫人看见。我实在告诉你们，他们已经得了他们的赏赐。</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And when you pray, you shall not be like the hypocrites. For they love to pray standing in the synagogues and on the corners of the streets, that they may be seen by men. Assuredly, I say to you, they have their reward.</a:t>
            </a:r>
          </a:p>
        </p:txBody>
      </p:sp>
    </p:spTree>
    <p:extLst>
      <p:ext uri="{BB962C8B-B14F-4D97-AF65-F5344CB8AC3E}">
        <p14:creationId xmlns:p14="http://schemas.microsoft.com/office/powerpoint/2010/main" val="8687210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6:1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16】</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你们禁食的时候，不可像那假冒为善的人，脸上带着愁容，因为他们把脸弄得难看，故意叫人看出他们是禁食。我实在告诉你们：他们已经得了他们的赏赐。</a:t>
            </a:r>
          </a:p>
          <a:p>
            <a:pPr algn="l">
              <a:lnSpc>
                <a:spcPct val="114000"/>
              </a:lnSpc>
            </a:pPr>
            <a:r>
              <a:rPr lang="zh-CN" altLang="en-US" sz="3600" b="1" dirty="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Moreover, when you fast, do not be like the hypocrites, with a sad countenance. For they disfigure their faces that they may appear to men to be fasting. Assuredly, I say to you, they have their reward.</a:t>
            </a:r>
          </a:p>
        </p:txBody>
      </p:sp>
    </p:spTree>
    <p:extLst>
      <p:ext uri="{BB962C8B-B14F-4D97-AF65-F5344CB8AC3E}">
        <p14:creationId xmlns:p14="http://schemas.microsoft.com/office/powerpoint/2010/main" val="26521708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他们一切所作的事都是要叫人看见，所以将佩戴的经文做宽了，衣裳的䍁子做长了；</a:t>
            </a:r>
          </a:p>
          <a:p>
            <a:pPr algn="l">
              <a:lnSpc>
                <a:spcPct val="114000"/>
              </a:lnSpc>
            </a:pPr>
            <a:r>
              <a:rPr lang="en-US" altLang="zh-CN" sz="3600" b="1" dirty="0">
                <a:solidFill>
                  <a:schemeClr val="bg1"/>
                </a:solidFill>
                <a:ea typeface="微软雅黑" panose="020B0503020204020204" pitchFamily="34" charset="-122"/>
              </a:rPr>
              <a:t>But all their works they do to be seen by men. They make their phylacteries broad and enlarge the borders of their garments.</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喜爱筵席上的首座，会堂里的高位；</a:t>
            </a:r>
          </a:p>
          <a:p>
            <a:pPr algn="l">
              <a:lnSpc>
                <a:spcPct val="114000"/>
              </a:lnSpc>
            </a:pPr>
            <a:r>
              <a:rPr lang="en-US" altLang="zh-CN" sz="3600" b="1" dirty="0">
                <a:solidFill>
                  <a:schemeClr val="bg1"/>
                </a:solidFill>
                <a:ea typeface="微软雅黑" panose="020B0503020204020204" pitchFamily="34" charset="-122"/>
              </a:rPr>
              <a:t>They love the best places at feasts, the best seats in the synagogues,</a:t>
            </a:r>
          </a:p>
        </p:txBody>
      </p:sp>
    </p:spTree>
    <p:extLst>
      <p:ext uri="{BB962C8B-B14F-4D97-AF65-F5344CB8AC3E}">
        <p14:creationId xmlns:p14="http://schemas.microsoft.com/office/powerpoint/2010/main" val="7968007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23:5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又喜爱人在街市上问他安，称呼他拉比（“拉比”就是“夫子”）。</a:t>
            </a:r>
          </a:p>
          <a:p>
            <a:pPr algn="l">
              <a:lnSpc>
                <a:spcPct val="114000"/>
              </a:lnSpc>
            </a:pPr>
            <a:r>
              <a:rPr lang="en-US" altLang="zh-CN" sz="3600" b="1" dirty="0">
                <a:solidFill>
                  <a:schemeClr val="bg1"/>
                </a:solidFill>
                <a:ea typeface="微软雅黑" panose="020B0503020204020204" pitchFamily="34" charset="-122"/>
              </a:rPr>
              <a:t>greetings in the marketplaces, and to be called by men, ‘Rabbi, Rabbi.’</a:t>
            </a:r>
          </a:p>
          <a:p>
            <a:pPr algn="l">
              <a:lnSpc>
                <a:spcPct val="114000"/>
              </a:lnSpc>
            </a:pP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凡自高的，必降为卑；自卑的，必升为高。</a:t>
            </a:r>
          </a:p>
          <a:p>
            <a:pPr algn="l">
              <a:lnSpc>
                <a:spcPct val="114000"/>
              </a:lnSpc>
            </a:pPr>
            <a:r>
              <a:rPr lang="en-US" altLang="zh-CN" sz="3600" b="1" dirty="0">
                <a:solidFill>
                  <a:schemeClr val="bg1"/>
                </a:solidFill>
                <a:ea typeface="微软雅黑" panose="020B0503020204020204" pitchFamily="34" charset="-122"/>
              </a:rPr>
              <a:t>And whoever exalts himself will be humbled, and he who humbles himself will be exalted.</a:t>
            </a:r>
          </a:p>
        </p:txBody>
      </p:sp>
    </p:spTree>
    <p:extLst>
      <p:ext uri="{BB962C8B-B14F-4D97-AF65-F5344CB8AC3E}">
        <p14:creationId xmlns:p14="http://schemas.microsoft.com/office/powerpoint/2010/main" val="8686559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14:11】</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因为凡自高的，必降为卑；自卑的，必升为高。”</a:t>
            </a:r>
          </a:p>
          <a:p>
            <a:pPr algn="l">
              <a:lnSpc>
                <a:spcPct val="114000"/>
              </a:lnSpc>
            </a:pPr>
            <a:r>
              <a:rPr lang="en-US" altLang="zh-CN" sz="3600" b="1" dirty="0">
                <a:solidFill>
                  <a:schemeClr val="bg1"/>
                </a:solidFill>
                <a:ea typeface="微软雅黑" panose="020B0503020204020204" pitchFamily="34" charset="-122"/>
              </a:rPr>
              <a:t>For whoever exalts himself will be humbled, and he who humbles himself will be exalted.”</a:t>
            </a:r>
          </a:p>
        </p:txBody>
      </p:sp>
    </p:spTree>
    <p:extLst>
      <p:ext uri="{BB962C8B-B14F-4D97-AF65-F5344CB8AC3E}">
        <p14:creationId xmlns:p14="http://schemas.microsoft.com/office/powerpoint/2010/main" val="3706452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14:1,7-11】</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你被人请去赴婚姻的筵席，不要坐在首位上，恐怕有比你尊贵的客被他请来。</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When you are invited by anyone to a wedding feast, do not sit down in the best place, lest one more honorable than you be invited by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10479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12:3b】</a:t>
            </a:r>
          </a:p>
          <a:p>
            <a:pPr algn="l">
              <a:lnSpc>
                <a:spcPct val="114000"/>
              </a:lnSpc>
            </a:pP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不要看自己过于所当看的，要照着　神所分给各人信心的大小，看得合乎中道。</a:t>
            </a:r>
          </a:p>
          <a:p>
            <a:pPr algn="l">
              <a:lnSpc>
                <a:spcPct val="114000"/>
              </a:lnSpc>
            </a:pPr>
            <a:r>
              <a:rPr lang="en-US" altLang="zh-CN" sz="3600" b="1" dirty="0">
                <a:solidFill>
                  <a:schemeClr val="bg1"/>
                </a:solidFill>
                <a:ea typeface="微软雅黑" panose="020B0503020204020204" pitchFamily="34" charset="-122"/>
              </a:rPr>
              <a:t>….not to think of himself more highly than he ought to think, but to think soberly, as God has dealt to each one a measure of faith.</a:t>
            </a:r>
          </a:p>
        </p:txBody>
      </p:sp>
    </p:spTree>
    <p:extLst>
      <p:ext uri="{BB962C8B-B14F-4D97-AF65-F5344CB8AC3E}">
        <p14:creationId xmlns:p14="http://schemas.microsoft.com/office/powerpoint/2010/main" val="12306207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26:33-34】</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彼得说：“众人虽然为你的缘故跌倒，我却永不跌倒。” </a:t>
            </a:r>
          </a:p>
          <a:p>
            <a:pPr algn="l">
              <a:lnSpc>
                <a:spcPct val="100000"/>
              </a:lnSpc>
            </a:pPr>
            <a:r>
              <a:rPr lang="en-US" altLang="zh-CN" sz="3600" b="1" dirty="0">
                <a:solidFill>
                  <a:schemeClr val="bg1"/>
                </a:solidFill>
                <a:ea typeface="微软雅黑" panose="020B0503020204020204" pitchFamily="34" charset="-122"/>
              </a:rPr>
              <a:t>Peter answered and said to Him, “Even if all are made to stumble because of You, I will never be made to stumble.”</a:t>
            </a:r>
          </a:p>
          <a:p>
            <a:pPr algn="l">
              <a:lnSpc>
                <a:spcPct val="114000"/>
              </a:lnSpc>
            </a:pPr>
            <a:r>
              <a:rPr lang="en-US" altLang="zh-CN" sz="3600" b="1" dirty="0">
                <a:solidFill>
                  <a:schemeClr val="bg1"/>
                </a:solidFill>
                <a:ea typeface="微软雅黑" panose="020B0503020204020204" pitchFamily="34" charset="-122"/>
              </a:rPr>
              <a:t>34 </a:t>
            </a:r>
            <a:r>
              <a:rPr lang="zh-CN" altLang="en-US" sz="3600" b="1" dirty="0">
                <a:solidFill>
                  <a:schemeClr val="bg1"/>
                </a:solidFill>
                <a:ea typeface="微软雅黑" panose="020B0503020204020204" pitchFamily="34" charset="-122"/>
              </a:rPr>
              <a:t>耶稣说：“我实在告诉你：今夜鸡叫以先，你要三次不认我。”</a:t>
            </a:r>
          </a:p>
          <a:p>
            <a:pPr algn="l">
              <a:lnSpc>
                <a:spcPct val="100000"/>
              </a:lnSpc>
            </a:pPr>
            <a:r>
              <a:rPr lang="en-US" altLang="zh-CN" sz="3600" b="1" dirty="0">
                <a:solidFill>
                  <a:schemeClr val="bg1"/>
                </a:solidFill>
                <a:ea typeface="微软雅黑" panose="020B0503020204020204" pitchFamily="34" charset="-122"/>
              </a:rPr>
              <a:t>Jesus said to him, “Assuredly, I say to you that this night, before the rooster crows, you will deny Me three times.”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319020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endParaRPr lang="en-US" altLang="zh-CN" sz="3600" b="1" dirty="0">
              <a:solidFill>
                <a:schemeClr val="bg1"/>
              </a:solidFill>
              <a:ea typeface="微软雅黑" panose="020B0503020204020204" pitchFamily="34" charset="-122"/>
            </a:endParaRPr>
          </a:p>
          <a:p>
            <a:pPr algn="l">
              <a:lnSpc>
                <a:spcPct val="114000"/>
              </a:lnSpc>
            </a:pP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Humble yourself, and cease to care what men think</a:t>
            </a:r>
            <a:r>
              <a:rPr lang="en-US" altLang="zh-CN" sz="3600" b="1" dirty="0" smtClean="0">
                <a:solidFill>
                  <a:schemeClr val="bg1"/>
                </a:solidFill>
                <a:ea typeface="微软雅黑" panose="020B0503020204020204" pitchFamily="34" charset="-122"/>
              </a:rPr>
              <a:t>.”_____ </a:t>
            </a:r>
            <a:r>
              <a:rPr lang="en-US" altLang="zh-CN" sz="3600" b="1" dirty="0">
                <a:solidFill>
                  <a:schemeClr val="bg1"/>
                </a:solidFill>
                <a:ea typeface="微软雅黑" panose="020B0503020204020204" pitchFamily="34" charset="-122"/>
              </a:rPr>
              <a:t>A. W. Tozer</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166134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18:7-8】</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众妇女舞蹈唱和，说：“扫罗杀死千千，大卫杀死万万。” </a:t>
            </a:r>
          </a:p>
          <a:p>
            <a:pPr algn="l">
              <a:lnSpc>
                <a:spcPct val="114000"/>
              </a:lnSpc>
            </a:pPr>
            <a:r>
              <a:rPr lang="en-US" altLang="zh-CN" sz="3600" b="1" dirty="0">
                <a:solidFill>
                  <a:schemeClr val="bg1"/>
                </a:solidFill>
                <a:ea typeface="微软雅黑" panose="020B0503020204020204" pitchFamily="34" charset="-122"/>
              </a:rPr>
              <a:t>So the women sang as they danced, and </a:t>
            </a:r>
            <a:r>
              <a:rPr lang="en-US" altLang="zh-CN" sz="3600" b="1" dirty="0" err="1">
                <a:solidFill>
                  <a:schemeClr val="bg1"/>
                </a:solidFill>
                <a:ea typeface="微软雅黑" panose="020B0503020204020204" pitchFamily="34" charset="-122"/>
              </a:rPr>
              <a:t>said:“Saul</a:t>
            </a:r>
            <a:r>
              <a:rPr lang="en-US" altLang="zh-CN" sz="3600" b="1" dirty="0">
                <a:solidFill>
                  <a:schemeClr val="bg1"/>
                </a:solidFill>
                <a:ea typeface="微软雅黑" panose="020B0503020204020204" pitchFamily="34" charset="-122"/>
              </a:rPr>
              <a:t> has slain his thousands, And David his ten thousands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522429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18:7-8】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扫罗甚发怒，不喜悦这话，就说：“将万万归大卫，千千归我，只剩下王位没有给他了。”</a:t>
            </a:r>
          </a:p>
          <a:p>
            <a:pPr algn="l">
              <a:lnSpc>
                <a:spcPct val="114000"/>
              </a:lnSpc>
            </a:pPr>
            <a:r>
              <a:rPr lang="en-US" altLang="zh-CN" sz="3600" b="1" dirty="0">
                <a:solidFill>
                  <a:schemeClr val="bg1"/>
                </a:solidFill>
                <a:ea typeface="微软雅黑" panose="020B0503020204020204" pitchFamily="34" charset="-122"/>
              </a:rPr>
              <a:t>Then Saul was very angry, and the saying displeased him; and he said, “They have ascribed to David ten thousands, and to me they have ascribed only thousands. Now what more can he have but the kingdom?”</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590829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7:34</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人</a:t>
            </a:r>
            <a:r>
              <a:rPr lang="zh-CN" altLang="en-US" sz="3600" b="1" dirty="0">
                <a:solidFill>
                  <a:schemeClr val="bg1"/>
                </a:solidFill>
                <a:ea typeface="微软雅黑" panose="020B0503020204020204" pitchFamily="34" charset="-122"/>
              </a:rPr>
              <a:t>子来，也吃也喝，你们说祂是贪食好酒的人，是税吏和罪人的朋友。</a:t>
            </a:r>
          </a:p>
          <a:p>
            <a:pPr algn="l">
              <a:lnSpc>
                <a:spcPct val="114000"/>
              </a:lnSpc>
            </a:pPr>
            <a:r>
              <a:rPr lang="en-US" altLang="zh-CN" sz="3600" b="1" dirty="0">
                <a:solidFill>
                  <a:schemeClr val="bg1"/>
                </a:solidFill>
                <a:ea typeface="微软雅黑" panose="020B0503020204020204" pitchFamily="34" charset="-122"/>
              </a:rPr>
              <a:t>The Son of Man has come eating and drinking, and you say, ‘Look, a glutton and a winebibber, a friend of tax collectors and sinners!’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840100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It’s really your ugly pride that makes you afraid…. </a:t>
            </a:r>
          </a:p>
          <a:p>
            <a:pPr algn="l">
              <a:lnSpc>
                <a:spcPct val="114000"/>
              </a:lnSpc>
            </a:pPr>
            <a:r>
              <a:rPr lang="en-US" altLang="zh-CN" sz="3600" b="1" dirty="0" smtClean="0">
                <a:solidFill>
                  <a:schemeClr val="bg1"/>
                </a:solidFill>
                <a:ea typeface="微软雅黑" panose="020B0503020204020204" pitchFamily="34" charset="-122"/>
              </a:rPr>
              <a:t>        Pride </a:t>
            </a:r>
            <a:r>
              <a:rPr lang="en-US" altLang="zh-CN" sz="3600" b="1" dirty="0">
                <a:solidFill>
                  <a:schemeClr val="bg1"/>
                </a:solidFill>
                <a:ea typeface="微软雅黑" panose="020B0503020204020204" pitchFamily="34" charset="-122"/>
              </a:rPr>
              <a:t>is fear’s father — and pride is the kin to all cowards. </a:t>
            </a:r>
          </a:p>
          <a:p>
            <a:pPr algn="l">
              <a:lnSpc>
                <a:spcPct val="114000"/>
              </a:lnSpc>
            </a:pPr>
            <a:r>
              <a:rPr lang="en-US" altLang="zh-CN" sz="3600" b="1" dirty="0" smtClean="0">
                <a:solidFill>
                  <a:schemeClr val="bg1"/>
                </a:solidFill>
                <a:ea typeface="微软雅黑" panose="020B0503020204020204" pitchFamily="34" charset="-122"/>
              </a:rPr>
              <a:t>        Courage </a:t>
            </a:r>
            <a:r>
              <a:rPr lang="en-US" altLang="zh-CN" sz="3600" b="1" dirty="0">
                <a:solidFill>
                  <a:schemeClr val="bg1"/>
                </a:solidFill>
                <a:ea typeface="微软雅黑" panose="020B0503020204020204" pitchFamily="34" charset="-122"/>
              </a:rPr>
              <a:t>for the impossible can only be found in the possibility of humility. </a:t>
            </a:r>
          </a:p>
          <a:p>
            <a:pPr algn="l">
              <a:lnSpc>
                <a:spcPct val="114000"/>
              </a:lnSpc>
            </a:pPr>
            <a:r>
              <a:rPr lang="en-US" altLang="zh-CN" sz="3600" b="1" dirty="0" smtClean="0">
                <a:solidFill>
                  <a:schemeClr val="bg1"/>
                </a:solidFill>
                <a:ea typeface="微软雅黑" panose="020B0503020204020204" pitchFamily="34" charset="-122"/>
              </a:rPr>
              <a:t>        Humility </a:t>
            </a:r>
            <a:r>
              <a:rPr lang="en-US" altLang="zh-CN" sz="3600" b="1" dirty="0">
                <a:solidFill>
                  <a:schemeClr val="bg1"/>
                </a:solidFill>
                <a:ea typeface="微软雅黑" panose="020B0503020204020204" pitchFamily="34" charset="-122"/>
              </a:rPr>
              <a:t>births courage and is brother to the brave.” </a:t>
            </a:r>
            <a:r>
              <a:rPr lang="en-US" altLang="zh-CN" sz="3600" b="1" dirty="0" smtClean="0">
                <a:solidFill>
                  <a:schemeClr val="bg1"/>
                </a:solidFill>
                <a:ea typeface="微软雅黑" panose="020B0503020204020204" pitchFamily="34" charset="-122"/>
              </a:rPr>
              <a:t>___Ann </a:t>
            </a:r>
            <a:r>
              <a:rPr lang="en-US" altLang="zh-CN" sz="3600" b="1" dirty="0" err="1" smtClean="0">
                <a:solidFill>
                  <a:schemeClr val="bg1"/>
                </a:solidFill>
                <a:ea typeface="微软雅黑" panose="020B0503020204020204" pitchFamily="34" charset="-122"/>
              </a:rPr>
              <a:t>Voskamp</a:t>
            </a:r>
            <a:r>
              <a:rPr lang="en-US" altLang="zh-CN" sz="3600" b="1" dirty="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《One </a:t>
            </a:r>
            <a:r>
              <a:rPr lang="en-US" altLang="zh-CN" sz="3600" b="1" dirty="0">
                <a:solidFill>
                  <a:schemeClr val="bg1"/>
                </a:solidFill>
                <a:ea typeface="微软雅黑" panose="020B0503020204020204" pitchFamily="34" charset="-122"/>
              </a:rPr>
              <a:t>Thousand Gifts: A Dare to Live Fully Right Where You Are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593195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24:8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14】</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随后大卫也起来，从洞里出去，呼叫扫罗说：“我主，我王！”扫罗回头观看，大卫就屈身脸伏于地下拜。</a:t>
            </a:r>
          </a:p>
          <a:p>
            <a:pPr algn="l">
              <a:lnSpc>
                <a:spcPct val="114000"/>
              </a:lnSpc>
            </a:pPr>
            <a:r>
              <a:rPr lang="en-US" altLang="zh-CN" sz="3600" b="1" dirty="0">
                <a:solidFill>
                  <a:schemeClr val="bg1"/>
                </a:solidFill>
                <a:ea typeface="微软雅黑" panose="020B0503020204020204" pitchFamily="34" charset="-122"/>
              </a:rPr>
              <a:t>David also arose afterward, went out of the cave, and called out to Saul, saying, “My lord the king!” And when Saul looked behind him, David stooped with his face to the earth, and bowed down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998036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24:8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14】</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大卫对扫罗说：“你为何听信人的谗言，说大卫想要害你呢？</a:t>
            </a:r>
          </a:p>
          <a:p>
            <a:pPr algn="l">
              <a:lnSpc>
                <a:spcPct val="114000"/>
              </a:lnSpc>
            </a:pPr>
            <a:r>
              <a:rPr lang="en-US" altLang="zh-CN" sz="3600" b="1" dirty="0">
                <a:solidFill>
                  <a:schemeClr val="bg1"/>
                </a:solidFill>
                <a:ea typeface="微软雅黑" panose="020B0503020204020204" pitchFamily="34" charset="-122"/>
              </a:rPr>
              <a:t>And David said to Saul: “Why do you listen to the words of men who say, ‘Indeed David seeks your harm’?</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以色列王出来要寻找谁呢？追赶谁呢？不过追赶一条死狗，一个虼蚤就是了。</a:t>
            </a:r>
          </a:p>
          <a:p>
            <a:pPr algn="l">
              <a:lnSpc>
                <a:spcPct val="114000"/>
              </a:lnSpc>
            </a:pPr>
            <a:r>
              <a:rPr lang="en-US" altLang="zh-CN" sz="3600" b="1" dirty="0">
                <a:solidFill>
                  <a:schemeClr val="bg1"/>
                </a:solidFill>
                <a:ea typeface="微软雅黑" panose="020B0503020204020204" pitchFamily="34" charset="-122"/>
              </a:rPr>
              <a:t>After whom has the king of Israel come out? Whom do you pursue? A dead dog? A flea?</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089439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2Sam 7:8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现在你要告诉我仆人大卫说，万军之耶和华如此说：‘我从羊圈中将你召来，叫你不再跟从羊群，立你作我民以色列的君。</a:t>
            </a:r>
          </a:p>
          <a:p>
            <a:pPr algn="l">
              <a:lnSpc>
                <a:spcPct val="114000"/>
              </a:lnSpc>
            </a:pPr>
            <a:r>
              <a:rPr lang="en-US" altLang="zh-CN" sz="3600" b="1" dirty="0">
                <a:solidFill>
                  <a:schemeClr val="bg1"/>
                </a:solidFill>
                <a:ea typeface="微软雅黑" panose="020B0503020204020204" pitchFamily="34" charset="-122"/>
              </a:rPr>
              <a:t>Now therefore, thus shall you say to My servant David, ‘Thus says the Lord of hosts: “I took you from the sheepfold, from following the sheep, to be ruler over My people, over Israel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633424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14:1,7-11】</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那请你们的人前来对你说：‘让座给这一位吧！’你就羞羞惭惭地退到末位上去了。</a:t>
            </a:r>
          </a:p>
          <a:p>
            <a:pPr algn="l">
              <a:lnSpc>
                <a:spcPct val="114000"/>
              </a:lnSpc>
            </a:pPr>
            <a:r>
              <a:rPr lang="en-US" altLang="zh-CN" sz="3600" b="1" dirty="0">
                <a:solidFill>
                  <a:schemeClr val="bg1"/>
                </a:solidFill>
                <a:ea typeface="微软雅黑" panose="020B0503020204020204" pitchFamily="34" charset="-122"/>
              </a:rPr>
              <a:t>and he who invited you and him come and say to you, ‘Give place to this man,’ and then you begin with shame to take the lowest place.</a:t>
            </a:r>
          </a:p>
        </p:txBody>
      </p:sp>
    </p:spTree>
    <p:extLst>
      <p:ext uri="{BB962C8B-B14F-4D97-AF65-F5344CB8AC3E}">
        <p14:creationId xmlns:p14="http://schemas.microsoft.com/office/powerpoint/2010/main" val="40259485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撒下</a:t>
            </a:r>
            <a:r>
              <a:rPr lang="en-US" altLang="zh-CN" sz="3600" b="1" u="sng" dirty="0">
                <a:solidFill>
                  <a:schemeClr val="bg1"/>
                </a:solidFill>
                <a:ea typeface="微软雅黑" panose="020B0503020204020204" pitchFamily="34" charset="-122"/>
              </a:rPr>
              <a:t>2Sam 7:8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拿单就按这一切话，照这默示，告诉大卫。</a:t>
            </a:r>
          </a:p>
          <a:p>
            <a:pPr algn="l">
              <a:lnSpc>
                <a:spcPct val="100000"/>
              </a:lnSpc>
            </a:pPr>
            <a:r>
              <a:rPr lang="en-US" altLang="zh-CN" sz="3600" b="1" dirty="0">
                <a:solidFill>
                  <a:schemeClr val="bg1"/>
                </a:solidFill>
                <a:ea typeface="微软雅黑" panose="020B0503020204020204" pitchFamily="34" charset="-122"/>
              </a:rPr>
              <a:t>According to all these words and according to all this vision, so Nathan spoke to David</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于是大卫王进去，坐在耶和华面前，说：“主耶和华啊，我是谁，我的家算什么，你竟使我到这地步呢？</a:t>
            </a:r>
          </a:p>
          <a:p>
            <a:pPr algn="l">
              <a:lnSpc>
                <a:spcPct val="100000"/>
              </a:lnSpc>
            </a:pPr>
            <a:r>
              <a:rPr lang="en-US" altLang="zh-CN" sz="3600" b="1" dirty="0">
                <a:solidFill>
                  <a:schemeClr val="bg1"/>
                </a:solidFill>
                <a:ea typeface="微软雅黑" panose="020B0503020204020204" pitchFamily="34" charset="-122"/>
              </a:rPr>
              <a:t>Then King David went in and sat before the Lord; and he said: “Who am I, O Lord God? And what is my house, that You have brought me this far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984893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17:26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33】</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大卫问站在旁边的人说：“有人杀这非利士人，除掉以色列人的耻辱，怎样待他呢？这未受割礼的非利士人是谁呢？竟敢向永生　神的军队骂阵吗？” </a:t>
            </a:r>
          </a:p>
          <a:p>
            <a:pPr algn="l">
              <a:lnSpc>
                <a:spcPct val="100000"/>
              </a:lnSpc>
            </a:pPr>
            <a:r>
              <a:rPr lang="en-US" altLang="zh-CN" sz="3600" b="1" dirty="0">
                <a:solidFill>
                  <a:schemeClr val="bg1"/>
                </a:solidFill>
                <a:ea typeface="微软雅黑" panose="020B0503020204020204" pitchFamily="34" charset="-122"/>
              </a:rPr>
              <a:t>Then David spoke to the men who stood by him, saying, “What shall be done for the man who kills this Philistine and takes away the reproach from Israel? For who is this uncircumcised Philistine, that he should defy the armies of the living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168684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17:26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33】</a:t>
            </a: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大卫对扫罗说：“人都不必因那非利士人胆怯。你的仆人要去与那非利士人战斗。” </a:t>
            </a:r>
          </a:p>
          <a:p>
            <a:pPr algn="l">
              <a:lnSpc>
                <a:spcPct val="114000"/>
              </a:lnSpc>
            </a:pPr>
            <a:r>
              <a:rPr lang="en-US" altLang="zh-CN" sz="3600" b="1" dirty="0">
                <a:solidFill>
                  <a:schemeClr val="bg1"/>
                </a:solidFill>
                <a:ea typeface="微软雅黑" panose="020B0503020204020204" pitchFamily="34" charset="-122"/>
              </a:rPr>
              <a:t>Then David said to Saul, “Let no man’s heart fail because of him; your servant will go and fight with this Philistine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751033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17:26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32</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33】</a:t>
            </a:r>
          </a:p>
          <a:p>
            <a:pPr algn="l">
              <a:lnSpc>
                <a:spcPct val="114000"/>
              </a:lnSpc>
            </a:pPr>
            <a:r>
              <a:rPr lang="en-US" altLang="zh-CN" sz="3600" b="1" dirty="0" smtClean="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扫罗对大卫说：“你不能去与那非利士人战斗，因为你年纪太轻，他自幼就作战士。”</a:t>
            </a:r>
          </a:p>
          <a:p>
            <a:pPr algn="l">
              <a:lnSpc>
                <a:spcPct val="114000"/>
              </a:lnSpc>
            </a:pPr>
            <a:r>
              <a:rPr lang="en-US" altLang="zh-CN" sz="3600" b="1" dirty="0">
                <a:solidFill>
                  <a:schemeClr val="bg1"/>
                </a:solidFill>
                <a:ea typeface="微软雅黑" panose="020B0503020204020204" pitchFamily="34" charset="-122"/>
              </a:rPr>
              <a:t>And Saul said to David, “You are not able to go against this Philistine to fight with him; for you are a youth, and he a man of war from his youth.”</a:t>
            </a:r>
          </a:p>
        </p:txBody>
      </p:sp>
    </p:spTree>
    <p:extLst>
      <p:ext uri="{BB962C8B-B14F-4D97-AF65-F5344CB8AC3E}">
        <p14:creationId xmlns:p14="http://schemas.microsoft.com/office/powerpoint/2010/main" val="29391782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2:5-11】</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你们当以基督耶稣的心为心。</a:t>
            </a:r>
          </a:p>
          <a:p>
            <a:pPr algn="l">
              <a:lnSpc>
                <a:spcPct val="114000"/>
              </a:lnSpc>
            </a:pPr>
            <a:r>
              <a:rPr lang="en-US" altLang="zh-CN" sz="3600" b="1" dirty="0">
                <a:solidFill>
                  <a:schemeClr val="bg1"/>
                </a:solidFill>
                <a:ea typeface="微软雅黑" panose="020B0503020204020204" pitchFamily="34" charset="-122"/>
              </a:rPr>
              <a:t>Let this mind be in you which was also in Christ Jesus,</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祂本有　神的形像，不以自己与　神同等为强夺的，</a:t>
            </a:r>
          </a:p>
          <a:p>
            <a:pPr algn="l">
              <a:lnSpc>
                <a:spcPct val="114000"/>
              </a:lnSpc>
            </a:pPr>
            <a:r>
              <a:rPr lang="en-US" altLang="zh-CN" sz="3600" b="1" dirty="0">
                <a:solidFill>
                  <a:schemeClr val="bg1"/>
                </a:solidFill>
                <a:ea typeface="微软雅黑" panose="020B0503020204020204" pitchFamily="34" charset="-122"/>
              </a:rPr>
              <a:t>who, being in the form of God, did not consider it robbery to be equal with God,</a:t>
            </a:r>
          </a:p>
        </p:txBody>
      </p:sp>
    </p:spTree>
    <p:extLst>
      <p:ext uri="{BB962C8B-B14F-4D97-AF65-F5344CB8AC3E}">
        <p14:creationId xmlns:p14="http://schemas.microsoft.com/office/powerpoint/2010/main" val="6215126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2:5-11】</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反倒虚己，取了奴仆的形像，成为人的样式</a:t>
            </a:r>
            <a:r>
              <a:rPr lang="zh-CN" altLang="en-US" sz="3600" b="1" dirty="0" smtClean="0">
                <a:solidFill>
                  <a:schemeClr val="bg1"/>
                </a:solidFill>
                <a:ea typeface="微软雅黑" panose="020B0503020204020204" pitchFamily="34" charset="-122"/>
              </a:rPr>
              <a:t>。</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made Himself of no reputation, taking the form of a bondservant, and coming in the likeness of men.</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既有人的样子，就自己卑微，存心顺服，以至于死，且死在十字架上。</a:t>
            </a:r>
          </a:p>
          <a:p>
            <a:pPr algn="l">
              <a:lnSpc>
                <a:spcPct val="114000"/>
              </a:lnSpc>
            </a:pPr>
            <a:r>
              <a:rPr lang="en-US" altLang="zh-CN" sz="3600" b="1" dirty="0">
                <a:solidFill>
                  <a:schemeClr val="bg1"/>
                </a:solidFill>
                <a:ea typeface="微软雅黑" panose="020B0503020204020204" pitchFamily="34" charset="-122"/>
              </a:rPr>
              <a:t>And being found in appearance as a man, He humbled Himself and became obedient to the point of death, even the death of the </a:t>
            </a:r>
            <a:r>
              <a:rPr lang="en-US" altLang="zh-CN" sz="3600" b="1" dirty="0" smtClean="0">
                <a:solidFill>
                  <a:schemeClr val="bg1"/>
                </a:solidFill>
                <a:ea typeface="微软雅黑" panose="020B0503020204020204" pitchFamily="34" charset="-122"/>
              </a:rPr>
              <a:t>cross.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0514675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2:5-11】</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所以　神将祂升为至高，又赐给祂那超乎万名之上的名</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Therefore </a:t>
            </a:r>
            <a:r>
              <a:rPr lang="en-US" altLang="zh-CN" sz="3600" b="1" dirty="0">
                <a:solidFill>
                  <a:schemeClr val="bg1"/>
                </a:solidFill>
                <a:ea typeface="微软雅黑" panose="020B0503020204020204" pitchFamily="34" charset="-122"/>
              </a:rPr>
              <a:t>God also has highly exalted Him and given Him the name which is above every name,</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叫一切在天上的、地上的和地底下的，因耶稣的名无不屈膝，</a:t>
            </a:r>
          </a:p>
          <a:p>
            <a:pPr algn="l">
              <a:lnSpc>
                <a:spcPct val="114000"/>
              </a:lnSpc>
            </a:pPr>
            <a:r>
              <a:rPr lang="en-US" altLang="zh-CN" sz="3600" b="1" dirty="0">
                <a:solidFill>
                  <a:schemeClr val="bg1"/>
                </a:solidFill>
                <a:ea typeface="微软雅黑" panose="020B0503020204020204" pitchFamily="34" charset="-122"/>
              </a:rPr>
              <a:t>that at the name of Jesus every knee should bow, of those in heaven, and of those on earth, and of those under the earth,</a:t>
            </a:r>
          </a:p>
        </p:txBody>
      </p:sp>
    </p:spTree>
    <p:extLst>
      <p:ext uri="{BB962C8B-B14F-4D97-AF65-F5344CB8AC3E}">
        <p14:creationId xmlns:p14="http://schemas.microsoft.com/office/powerpoint/2010/main" val="195986744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2:5-11】</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无不口称耶稣基督为主，使荣耀归与父　神。</a:t>
            </a:r>
          </a:p>
          <a:p>
            <a:pPr algn="l">
              <a:lnSpc>
                <a:spcPct val="114000"/>
              </a:lnSpc>
            </a:pPr>
            <a:r>
              <a:rPr lang="en-US" altLang="zh-CN" sz="3600" b="1" dirty="0">
                <a:solidFill>
                  <a:schemeClr val="bg1"/>
                </a:solidFill>
                <a:ea typeface="微软雅黑" panose="020B0503020204020204" pitchFamily="34" charset="-122"/>
              </a:rPr>
              <a:t>and that every tongue should confess that Jesus Christ is Lord, to the glory of God the Father.</a:t>
            </a:r>
          </a:p>
        </p:txBody>
      </p:sp>
    </p:spTree>
    <p:extLst>
      <p:ext uri="{BB962C8B-B14F-4D97-AF65-F5344CB8AC3E}">
        <p14:creationId xmlns:p14="http://schemas.microsoft.com/office/powerpoint/2010/main" val="3508092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14:1,7-11】</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你被请的时候，就去坐在末位上，好叫那请你的人来对你说：‘朋友，请上坐。’那时，你在同席的人面前就有光彩了。</a:t>
            </a:r>
          </a:p>
          <a:p>
            <a:pPr algn="l">
              <a:lnSpc>
                <a:spcPct val="114000"/>
              </a:lnSpc>
            </a:pPr>
            <a:r>
              <a:rPr lang="en-US" altLang="zh-CN" sz="3600" b="1" dirty="0">
                <a:solidFill>
                  <a:schemeClr val="bg1"/>
                </a:solidFill>
                <a:ea typeface="微软雅黑" panose="020B0503020204020204" pitchFamily="34" charset="-122"/>
              </a:rPr>
              <a:t>But when you are invited, go and sit down in the lowest place, so that when he who invited you comes he may say to you, ‘Friend, go up higher.’ Then you will have glory in the presence of those who sit at the table with you.</a:t>
            </a:r>
          </a:p>
        </p:txBody>
      </p:sp>
    </p:spTree>
    <p:extLst>
      <p:ext uri="{BB962C8B-B14F-4D97-AF65-F5344CB8AC3E}">
        <p14:creationId xmlns:p14="http://schemas.microsoft.com/office/powerpoint/2010/main" val="2014550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14:1,7-11】</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因为凡自高的，必降为卑；自卑的，必升为高。”</a:t>
            </a:r>
          </a:p>
          <a:p>
            <a:pPr algn="l">
              <a:lnSpc>
                <a:spcPct val="114000"/>
              </a:lnSpc>
            </a:pPr>
            <a:r>
              <a:rPr lang="en-US" altLang="zh-CN" sz="3600" b="1" dirty="0">
                <a:solidFill>
                  <a:schemeClr val="bg1"/>
                </a:solidFill>
                <a:ea typeface="微软雅黑" panose="020B0503020204020204" pitchFamily="34" charset="-122"/>
              </a:rPr>
              <a:t>For whoever exalts himself will be humbled, and he who humbles himself will be exalted.”</a:t>
            </a:r>
          </a:p>
        </p:txBody>
      </p:sp>
    </p:spTree>
    <p:extLst>
      <p:ext uri="{BB962C8B-B14F-4D97-AF65-F5344CB8AC3E}">
        <p14:creationId xmlns:p14="http://schemas.microsoft.com/office/powerpoint/2010/main" val="29060274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18:6-9】</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大卫打死了那非利士人，同众人回来的时候，妇女们从以色列各城里出来，欢欢喜喜，打鼓击磬，歌唱跳舞，迎接扫罗王。</a:t>
            </a:r>
          </a:p>
          <a:p>
            <a:pPr algn="l">
              <a:lnSpc>
                <a:spcPct val="114000"/>
              </a:lnSpc>
            </a:pPr>
            <a:r>
              <a:rPr lang="en-US" altLang="zh-CN" sz="3600" b="1" dirty="0">
                <a:solidFill>
                  <a:schemeClr val="bg1"/>
                </a:solidFill>
                <a:ea typeface="微软雅黑" panose="020B0503020204020204" pitchFamily="34" charset="-122"/>
              </a:rPr>
              <a:t>Now it had happened as they were coming home, when David was returning from the slaughter of the Philistine, that the women had come out of all the cities of Israel, singing and dancing, to meet King Saul, with tambourines, with joy, and with musical instruments.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76203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18:6-9】</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众妇女舞蹈唱和，说：“扫罗杀死千千，大卫杀死万万。” </a:t>
            </a:r>
          </a:p>
          <a:p>
            <a:pPr algn="l">
              <a:lnSpc>
                <a:spcPct val="114000"/>
              </a:lnSpc>
            </a:pPr>
            <a:r>
              <a:rPr lang="en-US" altLang="zh-CN" sz="3600" b="1" dirty="0">
                <a:solidFill>
                  <a:schemeClr val="bg1"/>
                </a:solidFill>
                <a:ea typeface="微软雅黑" panose="020B0503020204020204" pitchFamily="34" charset="-122"/>
              </a:rPr>
              <a:t>So the women sang as they danced, and </a:t>
            </a:r>
            <a:r>
              <a:rPr lang="en-US" altLang="zh-CN" sz="3600" b="1" dirty="0" err="1">
                <a:solidFill>
                  <a:schemeClr val="bg1"/>
                </a:solidFill>
                <a:ea typeface="微软雅黑" panose="020B0503020204020204" pitchFamily="34" charset="-122"/>
              </a:rPr>
              <a:t>said:“Saul</a:t>
            </a:r>
            <a:r>
              <a:rPr lang="en-US" altLang="zh-CN" sz="3600" b="1" dirty="0">
                <a:solidFill>
                  <a:schemeClr val="bg1"/>
                </a:solidFill>
                <a:ea typeface="微软雅黑" panose="020B0503020204020204" pitchFamily="34" charset="-122"/>
              </a:rPr>
              <a:t> has slain his thousands, And David his ten thousands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614215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撒上</a:t>
            </a:r>
            <a:r>
              <a:rPr lang="en-US" altLang="zh-CN" sz="3600" b="1" u="sng" dirty="0">
                <a:solidFill>
                  <a:schemeClr val="bg1"/>
                </a:solidFill>
                <a:ea typeface="微软雅黑" panose="020B0503020204020204" pitchFamily="34" charset="-122"/>
              </a:rPr>
              <a:t>1Sam 18:6-9】</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扫罗甚发怒，不喜悦这话，就说：“将万万归大卫，千千归我，只剩下王位没有给他了。” </a:t>
            </a: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Saul was very angry, and the saying displeased him; and he said, “They have ascribed to David ten thousands, and to me they have ascribed only thousands. Now what more can he </a:t>
            </a:r>
            <a:r>
              <a:rPr lang="en-US" altLang="zh-CN" sz="3600" b="1" dirty="0" smtClean="0">
                <a:solidFill>
                  <a:schemeClr val="bg1"/>
                </a:solidFill>
                <a:ea typeface="微软雅黑" panose="020B0503020204020204" pitchFamily="34" charset="-122"/>
              </a:rPr>
              <a:t>have </a:t>
            </a:r>
            <a:r>
              <a:rPr lang="en-US" altLang="zh-CN" sz="3600" b="1" dirty="0">
                <a:solidFill>
                  <a:schemeClr val="bg1"/>
                </a:solidFill>
                <a:ea typeface="微软雅黑" panose="020B0503020204020204" pitchFamily="34" charset="-122"/>
              </a:rPr>
              <a:t>but the kingdom</a:t>
            </a:r>
            <a:r>
              <a:rPr lang="en-US" altLang="zh-CN" sz="3600" b="1" dirty="0" smtClean="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从这日起，扫罗就怒视大卫。</a:t>
            </a:r>
          </a:p>
          <a:p>
            <a:pPr algn="l">
              <a:lnSpc>
                <a:spcPct val="114000"/>
              </a:lnSpc>
            </a:pPr>
            <a:r>
              <a:rPr lang="en-US" altLang="zh-CN" sz="3600" b="1" dirty="0">
                <a:solidFill>
                  <a:schemeClr val="bg1"/>
                </a:solidFill>
                <a:ea typeface="微软雅黑" panose="020B0503020204020204" pitchFamily="34" charset="-122"/>
              </a:rPr>
              <a:t>So Saul eyed David from that day forward.</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90064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18:9-14】</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耶稣向那些仗着自己是义人，藐视别人的，设一个比喻，</a:t>
            </a:r>
          </a:p>
          <a:p>
            <a:pPr algn="l">
              <a:lnSpc>
                <a:spcPct val="114000"/>
              </a:lnSpc>
            </a:pPr>
            <a:r>
              <a:rPr lang="en-US" altLang="zh-CN" sz="3600" b="1" dirty="0">
                <a:solidFill>
                  <a:schemeClr val="bg1"/>
                </a:solidFill>
                <a:ea typeface="微软雅黑" panose="020B0503020204020204" pitchFamily="34" charset="-122"/>
              </a:rPr>
              <a:t>Also He spoke this parable to some who trusted in themselves that they were righteous, and despised others:</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说：“有两个人上殿里去祷告：一个是法利赛人，一个是税吏。</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Two men went up to the temple to pray, one a Pharisee and the other a tax collector.</a:t>
            </a:r>
          </a:p>
        </p:txBody>
      </p:sp>
    </p:spTree>
    <p:extLst>
      <p:ext uri="{BB962C8B-B14F-4D97-AF65-F5344CB8AC3E}">
        <p14:creationId xmlns:p14="http://schemas.microsoft.com/office/powerpoint/2010/main" val="8376739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4014</TotalTime>
  <Words>2579</Words>
  <Application>Microsoft Office PowerPoint</Application>
  <PresentationFormat>全屏显示(4:3)</PresentationFormat>
  <Paragraphs>135</Paragraphs>
  <Slides>37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37</vt:i4>
      </vt:variant>
    </vt:vector>
  </HeadingPairs>
  <TitlesOfParts>
    <vt:vector size="43"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454</cp:revision>
  <dcterms:created xsi:type="dcterms:W3CDTF">2018-02-16T18:09:56Z</dcterms:created>
  <dcterms:modified xsi:type="dcterms:W3CDTF">2020-02-16T09:03:26Z</dcterms:modified>
</cp:coreProperties>
</file>