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2175" r:id="rId3"/>
    <p:sldId id="2143" r:id="rId4"/>
    <p:sldId id="2176" r:id="rId5"/>
    <p:sldId id="2177" r:id="rId6"/>
    <p:sldId id="2178" r:id="rId7"/>
    <p:sldId id="2144" r:id="rId8"/>
    <p:sldId id="2179" r:id="rId9"/>
    <p:sldId id="2145" r:id="rId10"/>
    <p:sldId id="2180" r:id="rId11"/>
    <p:sldId id="2181" r:id="rId12"/>
    <p:sldId id="2182" r:id="rId13"/>
    <p:sldId id="2183" r:id="rId14"/>
    <p:sldId id="2146" r:id="rId15"/>
    <p:sldId id="2184" r:id="rId16"/>
    <p:sldId id="2185" r:id="rId17"/>
    <p:sldId id="2186" r:id="rId18"/>
    <p:sldId id="2187" r:id="rId19"/>
    <p:sldId id="2188" r:id="rId20"/>
    <p:sldId id="2147" r:id="rId21"/>
    <p:sldId id="2148" r:id="rId22"/>
    <p:sldId id="2149" r:id="rId23"/>
    <p:sldId id="2189" r:id="rId24"/>
    <p:sldId id="2150" r:id="rId25"/>
    <p:sldId id="2151" r:id="rId26"/>
    <p:sldId id="2190" r:id="rId27"/>
    <p:sldId id="2152" r:id="rId28"/>
    <p:sldId id="2126" r:id="rId29"/>
    <p:sldId id="2191" r:id="rId30"/>
    <p:sldId id="2192" r:id="rId31"/>
    <p:sldId id="2193" r:id="rId32"/>
    <p:sldId id="2194" r:id="rId33"/>
    <p:sldId id="2195" r:id="rId34"/>
    <p:sldId id="2196" r:id="rId35"/>
    <p:sldId id="2197" r:id="rId36"/>
    <p:sldId id="2198" r:id="rId37"/>
    <p:sldId id="2199" r:id="rId38"/>
    <p:sldId id="2205" r:id="rId39"/>
    <p:sldId id="2200" r:id="rId40"/>
    <p:sldId id="2201" r:id="rId41"/>
    <p:sldId id="2202" r:id="rId42"/>
    <p:sldId id="2206" r:id="rId43"/>
    <p:sldId id="2207" r:id="rId44"/>
    <p:sldId id="2203" r:id="rId4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2020/3/19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21:34-36】</a:t>
            </a: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你们要谨慎，恐怕因贪食、醉酒，并今生的思虑累住你们的心，那日子就如同网罗忽然临到你们，</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But take heed to yourselves, lest your hearts be weighed down with carousing, drunkenness, and cares of this life, and that Day come on you unexpectedly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3:1-5】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无亲情、不解怨、好说谗言、不能自约、性情凶暴、不爱良善、</a:t>
            </a:r>
          </a:p>
          <a:p>
            <a:pPr algn="l">
              <a:lnSpc>
                <a:spcPct val="114000"/>
              </a:lnSpc>
            </a:pPr>
            <a:r>
              <a:rPr lang="en-US" altLang="zh-CN" sz="3600" b="1" dirty="0">
                <a:solidFill>
                  <a:schemeClr val="bg1"/>
                </a:solidFill>
                <a:ea typeface="微软雅黑" panose="020B0503020204020204" pitchFamily="34" charset="-122"/>
              </a:rPr>
              <a:t>unloving, unforgiving, slanderers, without self-control, brutal, despisers of good,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卖主卖友、任意妄为、自高自大、爱宴乐、不爱　神，</a:t>
            </a:r>
          </a:p>
          <a:p>
            <a:pPr algn="l">
              <a:lnSpc>
                <a:spcPct val="114000"/>
              </a:lnSpc>
            </a:pPr>
            <a:r>
              <a:rPr lang="en-US" altLang="zh-CN" sz="3600" b="1" dirty="0">
                <a:solidFill>
                  <a:schemeClr val="bg1"/>
                </a:solidFill>
                <a:ea typeface="微软雅黑" panose="020B0503020204020204" pitchFamily="34" charset="-122"/>
              </a:rPr>
              <a:t>traitors, headstrong, haughty, lovers of pleasure rather than lovers of God,</a:t>
            </a:r>
          </a:p>
        </p:txBody>
      </p:sp>
    </p:spTree>
    <p:extLst>
      <p:ext uri="{BB962C8B-B14F-4D97-AF65-F5344CB8AC3E}">
        <p14:creationId xmlns:p14="http://schemas.microsoft.com/office/powerpoint/2010/main" val="983351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3:1-5】</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有敬虔的外貌，却背了敬虔的实意，这等人你要躲开。</a:t>
            </a:r>
          </a:p>
          <a:p>
            <a:pPr algn="l">
              <a:lnSpc>
                <a:spcPct val="114000"/>
              </a:lnSpc>
            </a:pPr>
            <a:r>
              <a:rPr lang="en-US" altLang="zh-CN" sz="3600" b="1" dirty="0">
                <a:solidFill>
                  <a:schemeClr val="bg1"/>
                </a:solidFill>
                <a:ea typeface="微软雅黑" panose="020B0503020204020204" pitchFamily="34" charset="-122"/>
              </a:rPr>
              <a:t>having a form of godliness but denying its power. And from such people turn away!</a:t>
            </a:r>
          </a:p>
        </p:txBody>
      </p:sp>
    </p:spTree>
    <p:extLst>
      <p:ext uri="{BB962C8B-B14F-4D97-AF65-F5344CB8AC3E}">
        <p14:creationId xmlns:p14="http://schemas.microsoft.com/office/powerpoint/2010/main" val="1604620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21: 36】</a:t>
            </a:r>
          </a:p>
          <a:p>
            <a:pPr algn="l">
              <a:lnSpc>
                <a:spcPct val="114000"/>
              </a:lnSpc>
            </a:pPr>
            <a:r>
              <a:rPr lang="zh-CN" altLang="en-US" sz="3600" b="1" dirty="0">
                <a:solidFill>
                  <a:schemeClr val="bg1"/>
                </a:solidFill>
                <a:ea typeface="微软雅黑" panose="020B0503020204020204" pitchFamily="34" charset="-122"/>
              </a:rPr>
              <a:t>你们要时时警醒，常常祈求，使你们能逃避这一切要来的事，得以站立在人子面前。”</a:t>
            </a:r>
          </a:p>
          <a:p>
            <a:pPr algn="l">
              <a:lnSpc>
                <a:spcPct val="114000"/>
              </a:lnSpc>
            </a:pPr>
            <a:r>
              <a:rPr lang="en-US" altLang="zh-CN" sz="3600" b="1" dirty="0">
                <a:solidFill>
                  <a:schemeClr val="bg1"/>
                </a:solidFill>
                <a:ea typeface="微软雅黑" panose="020B0503020204020204" pitchFamily="34" charset="-122"/>
              </a:rPr>
              <a:t>Watch therefore, and pray always that you may be counted worthy to escape all these things that will come to pass, and to stand before the Son of Man.”</a:t>
            </a:r>
          </a:p>
        </p:txBody>
      </p:sp>
    </p:spTree>
    <p:extLst>
      <p:ext uri="{BB962C8B-B14F-4D97-AF65-F5344CB8AC3E}">
        <p14:creationId xmlns:p14="http://schemas.microsoft.com/office/powerpoint/2010/main" val="1016809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5:26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实在告诉你，若有一文钱没有还清，你断不能从那里出来。” </a:t>
            </a:r>
          </a:p>
          <a:p>
            <a:pPr algn="l">
              <a:lnSpc>
                <a:spcPct val="114000"/>
              </a:lnSpc>
            </a:pPr>
            <a:r>
              <a:rPr lang="en-US" altLang="zh-CN" sz="3600" b="1" dirty="0">
                <a:solidFill>
                  <a:schemeClr val="bg1"/>
                </a:solidFill>
                <a:ea typeface="微软雅黑" panose="020B0503020204020204" pitchFamily="34" charset="-122"/>
              </a:rPr>
              <a:t>Assuredly, I say to you, you will by no means get out of there till you have paid the last penny.</a:t>
            </a:r>
          </a:p>
        </p:txBody>
      </p:sp>
    </p:spTree>
    <p:extLst>
      <p:ext uri="{BB962C8B-B14F-4D97-AF65-F5344CB8AC3E}">
        <p14:creationId xmlns:p14="http://schemas.microsoft.com/office/powerpoint/2010/main" val="11541828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5:21-26】</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你们听见有吩咐古人的话，说：‘不可杀人’，又说：‘凡杀人的，难免受审判。’</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You have heard that it was said to those of old, ‘You shall not murder, and whoever murders will be in danger of the judgment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203638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5:21-26】</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只是我告诉你们：凡向弟兄动怒的，难免受审判（有古卷在“凡”字下添“无缘无故地”五字）。凡骂弟兄是拉加的，难免公会的审断；凡骂弟兄是魔利的，难免地狱的火。</a:t>
            </a:r>
          </a:p>
          <a:p>
            <a:pPr algn="l">
              <a:lnSpc>
                <a:spcPct val="100000"/>
              </a:lnSpc>
            </a:pPr>
            <a:r>
              <a:rPr lang="en-US" altLang="zh-CN" sz="3600" b="1" dirty="0">
                <a:solidFill>
                  <a:schemeClr val="bg1"/>
                </a:solidFill>
                <a:ea typeface="微软雅黑" panose="020B0503020204020204" pitchFamily="34" charset="-122"/>
              </a:rPr>
              <a:t>But I say to you that whoever is angry with his brother without a cause shall be in danger of the judgment. And whoever says to his brother, ‘</a:t>
            </a:r>
            <a:r>
              <a:rPr lang="en-US" altLang="zh-CN" sz="3600" b="1" dirty="0" err="1">
                <a:solidFill>
                  <a:schemeClr val="bg1"/>
                </a:solidFill>
                <a:ea typeface="微软雅黑" panose="020B0503020204020204" pitchFamily="34" charset="-122"/>
              </a:rPr>
              <a:t>Raca</a:t>
            </a:r>
            <a:r>
              <a:rPr lang="en-US" altLang="zh-CN" sz="3600" b="1" dirty="0">
                <a:solidFill>
                  <a:schemeClr val="bg1"/>
                </a:solidFill>
                <a:ea typeface="微软雅黑" panose="020B0503020204020204" pitchFamily="34" charset="-122"/>
              </a:rPr>
              <a:t>!’ shall be in danger of the council. But whoever says, ‘You fool!’ shall be in danger of hell fire.</a:t>
            </a:r>
          </a:p>
        </p:txBody>
      </p:sp>
    </p:spTree>
    <p:extLst>
      <p:ext uri="{BB962C8B-B14F-4D97-AF65-F5344CB8AC3E}">
        <p14:creationId xmlns:p14="http://schemas.microsoft.com/office/powerpoint/2010/main" val="4021360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5:21-26】</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所以，你在祭坛上献礼物的时候，若想起弟兄向你怀怨，</a:t>
            </a:r>
          </a:p>
          <a:p>
            <a:pPr algn="l">
              <a:lnSpc>
                <a:spcPct val="100000"/>
              </a:lnSpc>
            </a:pPr>
            <a:r>
              <a:rPr lang="en-US" altLang="zh-CN" sz="3600" b="1" dirty="0">
                <a:solidFill>
                  <a:schemeClr val="bg1"/>
                </a:solidFill>
                <a:ea typeface="微软雅黑" panose="020B0503020204020204" pitchFamily="34" charset="-122"/>
              </a:rPr>
              <a:t>Therefore if you bring your gift to the altar, and there remember that your brother has something against you,</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就把礼物留在坛前，先去同弟兄和好，然后来献礼物。</a:t>
            </a:r>
          </a:p>
          <a:p>
            <a:pPr algn="l">
              <a:lnSpc>
                <a:spcPct val="100000"/>
              </a:lnSpc>
            </a:pPr>
            <a:r>
              <a:rPr lang="en-US" altLang="zh-CN" sz="3600" b="1" dirty="0">
                <a:solidFill>
                  <a:schemeClr val="bg1"/>
                </a:solidFill>
                <a:ea typeface="微软雅黑" panose="020B0503020204020204" pitchFamily="34" charset="-122"/>
              </a:rPr>
              <a:t>leave your gift there before the altar, and go your way. First be reconciled to your brother, and then come and offer your gift.</a:t>
            </a:r>
          </a:p>
        </p:txBody>
      </p:sp>
    </p:spTree>
    <p:extLst>
      <p:ext uri="{BB962C8B-B14F-4D97-AF65-F5344CB8AC3E}">
        <p14:creationId xmlns:p14="http://schemas.microsoft.com/office/powerpoint/2010/main" val="40799840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5:21-26】</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你同告你的对头还在路上，就赶紧与他和息，恐怕他把你送给审判官，审判官交付衙役，你就下在监里了。</a:t>
            </a:r>
          </a:p>
          <a:p>
            <a:pPr algn="l">
              <a:lnSpc>
                <a:spcPct val="114000"/>
              </a:lnSpc>
            </a:pPr>
            <a:r>
              <a:rPr lang="en-US" altLang="zh-CN" sz="3600" b="1" dirty="0">
                <a:solidFill>
                  <a:schemeClr val="bg1"/>
                </a:solidFill>
                <a:ea typeface="微软雅黑" panose="020B0503020204020204" pitchFamily="34" charset="-122"/>
              </a:rPr>
              <a:t>Agree with your adversary quickly, while you are on the way with him, lest your adversary deliver you to the judge, the judge hand you over to the officer, and you be thrown into prison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12166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5:21-26】</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我实在告诉你，若有一文钱没有还清，你断不能从那里出来。”</a:t>
            </a:r>
          </a:p>
          <a:p>
            <a:pPr algn="l">
              <a:lnSpc>
                <a:spcPct val="114000"/>
              </a:lnSpc>
            </a:pPr>
            <a:r>
              <a:rPr lang="en-US" altLang="zh-CN" sz="3600" b="1" dirty="0">
                <a:solidFill>
                  <a:schemeClr val="bg1"/>
                </a:solidFill>
                <a:ea typeface="微软雅黑" panose="020B0503020204020204" pitchFamily="34" charset="-122"/>
              </a:rPr>
              <a:t>Assuredly, I say to you, you will by no means get out of there till you have paid the last penny.</a:t>
            </a:r>
          </a:p>
        </p:txBody>
      </p:sp>
    </p:spTree>
    <p:extLst>
      <p:ext uri="{BB962C8B-B14F-4D97-AF65-F5344CB8AC3E}">
        <p14:creationId xmlns:p14="http://schemas.microsoft.com/office/powerpoint/2010/main" val="40493180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13:8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凡事</a:t>
            </a:r>
            <a:r>
              <a:rPr lang="zh-CN" altLang="en-US" sz="3600" b="1" dirty="0">
                <a:solidFill>
                  <a:schemeClr val="bg1"/>
                </a:solidFill>
                <a:ea typeface="微软雅黑" panose="020B0503020204020204" pitchFamily="34" charset="-122"/>
              </a:rPr>
              <a:t>都不可亏欠人，惟有彼此相爱，要常以为亏欠，因为爱人的就完全了律法。</a:t>
            </a:r>
          </a:p>
          <a:p>
            <a:pPr algn="l">
              <a:lnSpc>
                <a:spcPct val="114000"/>
              </a:lnSpc>
            </a:pPr>
            <a:r>
              <a:rPr lang="en-US" altLang="zh-CN" sz="3600" b="1" dirty="0">
                <a:solidFill>
                  <a:schemeClr val="bg1"/>
                </a:solidFill>
                <a:ea typeface="微软雅黑" panose="020B0503020204020204" pitchFamily="34" charset="-122"/>
              </a:rPr>
              <a:t>Owe no one anything except to love one another, for he who loves another has fulfilled the law.</a:t>
            </a:r>
          </a:p>
        </p:txBody>
      </p:sp>
    </p:spTree>
    <p:extLst>
      <p:ext uri="{BB962C8B-B14F-4D97-AF65-F5344CB8AC3E}">
        <p14:creationId xmlns:p14="http://schemas.microsoft.com/office/powerpoint/2010/main" val="3467196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21:34-36】</a:t>
            </a:r>
          </a:p>
          <a:p>
            <a:pPr algn="l">
              <a:lnSpc>
                <a:spcPct val="114000"/>
              </a:lnSpc>
            </a:pPr>
            <a:r>
              <a:rPr lang="en-US" altLang="zh-CN" sz="3600" b="1" dirty="0" smtClean="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因为那日子要这样临到全地上一切居住的人</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it will come as a snare on all those who dwell on the face of the whole earth.</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你们要时时警醒，常常祈求，使你们能逃避这一切要来的事，得以站立在人子面前。”</a:t>
            </a:r>
          </a:p>
          <a:p>
            <a:pPr algn="l">
              <a:lnSpc>
                <a:spcPct val="114000"/>
              </a:lnSpc>
            </a:pPr>
            <a:r>
              <a:rPr lang="en-US" altLang="zh-CN" sz="3600" b="1" dirty="0">
                <a:solidFill>
                  <a:schemeClr val="bg1"/>
                </a:solidFill>
                <a:ea typeface="微软雅黑" panose="020B0503020204020204" pitchFamily="34" charset="-122"/>
              </a:rPr>
              <a:t>Watch therefore, and pray always that you may be counted worthy to escape all these things that will come to pass, and to stand before the Son of Man.”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438436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6:35-36】</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你们倒要爱仇敌，也要善待他们，并要借给人不指望偿还，你们的赏赐就必大了，你们也必作至高者的儿子，因为他恩待那忘恩的和作恶的</a:t>
            </a:r>
            <a:r>
              <a:rPr lang="zh-CN" altLang="en-US" sz="36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love your enemies, do good, and lend, hoping for nothing in return; and your reward will be great, and you will be sons of the Most High. For He is kind to the unthankful and evil.</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你们要慈悲，像你们的父慈悲一样。</a:t>
            </a:r>
          </a:p>
          <a:p>
            <a:pPr algn="l">
              <a:lnSpc>
                <a:spcPct val="100000"/>
              </a:lnSpc>
            </a:pPr>
            <a:r>
              <a:rPr lang="en-US" altLang="zh-CN" sz="3200" b="1" dirty="0">
                <a:solidFill>
                  <a:schemeClr val="bg1"/>
                </a:solidFill>
                <a:ea typeface="微软雅黑" panose="020B0503020204020204" pitchFamily="34" charset="-122"/>
              </a:rPr>
              <a:t>Therefore be merciful, just as your Father also is merciful.</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020659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5:7</a:t>
            </a:r>
            <a:r>
              <a:rPr lang="en-US" altLang="zh-CN" sz="3600" b="1" u="sng" dirty="0" smtClean="0">
                <a:solidFill>
                  <a:schemeClr val="bg1"/>
                </a:solidFill>
                <a:ea typeface="微软雅黑" panose="020B0503020204020204" pitchFamily="34" charset="-122"/>
              </a:rPr>
              <a:t>】</a:t>
            </a:r>
          </a:p>
          <a:p>
            <a:pPr algn="l">
              <a:lnSpc>
                <a:spcPct val="100000"/>
              </a:lnSpc>
            </a:pPr>
            <a:r>
              <a:rPr lang="zh-CN" altLang="en-US" sz="3600" b="1" dirty="0" smtClean="0">
                <a:solidFill>
                  <a:schemeClr val="bg1"/>
                </a:solidFill>
                <a:ea typeface="微软雅黑" panose="020B0503020204020204" pitchFamily="34" charset="-122"/>
              </a:rPr>
              <a:t>怜恤</a:t>
            </a:r>
            <a:r>
              <a:rPr lang="zh-CN" altLang="en-US" sz="3600" b="1" dirty="0">
                <a:solidFill>
                  <a:schemeClr val="bg1"/>
                </a:solidFill>
                <a:ea typeface="微软雅黑" panose="020B0503020204020204" pitchFamily="34" charset="-122"/>
              </a:rPr>
              <a:t>人的人有福了，因为他们必蒙怜恤。</a:t>
            </a:r>
          </a:p>
          <a:p>
            <a:pPr algn="l">
              <a:lnSpc>
                <a:spcPct val="100000"/>
              </a:lnSpc>
            </a:pPr>
            <a:r>
              <a:rPr lang="en-US" altLang="zh-CN" sz="3600" b="1" dirty="0">
                <a:solidFill>
                  <a:schemeClr val="bg1"/>
                </a:solidFill>
                <a:ea typeface="微软雅黑" panose="020B0503020204020204" pitchFamily="34" charset="-122"/>
              </a:rPr>
              <a:t>Blessed are the merciful, For they shall obtain mercy.</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2:13</a:t>
            </a:r>
            <a:r>
              <a:rPr lang="en-US" altLang="zh-CN" sz="3600" b="1" u="sng" dirty="0" smtClean="0">
                <a:solidFill>
                  <a:schemeClr val="bg1"/>
                </a:solidFill>
                <a:ea typeface="微软雅黑" panose="020B0503020204020204" pitchFamily="34" charset="-122"/>
              </a:rPr>
              <a:t>】</a:t>
            </a:r>
          </a:p>
          <a:p>
            <a:pPr algn="l">
              <a:lnSpc>
                <a:spcPct val="100000"/>
              </a:lnSpc>
            </a:pPr>
            <a:r>
              <a:rPr lang="zh-CN" altLang="en-US" sz="3600" b="1" dirty="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那不怜悯人的，也要受无怜悯的审判，怜悯原是向审判夸胜。</a:t>
            </a:r>
          </a:p>
          <a:p>
            <a:pPr algn="l">
              <a:lnSpc>
                <a:spcPct val="100000"/>
              </a:lnSpc>
            </a:pPr>
            <a:r>
              <a:rPr lang="en-US" altLang="zh-CN" sz="3600" b="1" dirty="0">
                <a:solidFill>
                  <a:schemeClr val="bg1"/>
                </a:solidFill>
                <a:ea typeface="微软雅黑" panose="020B0503020204020204" pitchFamily="34" charset="-122"/>
              </a:rPr>
              <a:t>For judgment is without mercy to the one who has shown no mercy. Mercy triumphs over judgment.</a:t>
            </a:r>
          </a:p>
        </p:txBody>
      </p:sp>
    </p:spTree>
    <p:extLst>
      <p:ext uri="{BB962C8B-B14F-4D97-AF65-F5344CB8AC3E}">
        <p14:creationId xmlns:p14="http://schemas.microsoft.com/office/powerpoint/2010/main" val="102614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6:19-21】</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不要为自己积攒财宝在地上，地上有虫子咬，能锈坏，也有贼挖窟窿来偷；</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Do not lay up for yourselves treasures on earth, where moth and rust destroy and where thieves break in and steal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24060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6:19-21】</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只要积攒财宝在天上，天上没有虫子咬，不能锈坏，也没有贼挖窟窿来偷。</a:t>
            </a:r>
          </a:p>
          <a:p>
            <a:pPr algn="l">
              <a:lnSpc>
                <a:spcPct val="114000"/>
              </a:lnSpc>
            </a:pPr>
            <a:r>
              <a:rPr lang="en-US" altLang="zh-CN" sz="3600" b="1" dirty="0">
                <a:solidFill>
                  <a:schemeClr val="bg1"/>
                </a:solidFill>
                <a:ea typeface="微软雅黑" panose="020B0503020204020204" pitchFamily="34" charset="-122"/>
              </a:rPr>
              <a:t>but lay up for yourselves treasures in heaven, where neither moth nor rust destroys and where thieves do not break in and steal.</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因为你的财宝在哪里，你的心也在那里。”</a:t>
            </a:r>
          </a:p>
          <a:p>
            <a:pPr algn="l">
              <a:lnSpc>
                <a:spcPct val="114000"/>
              </a:lnSpc>
            </a:pPr>
            <a:r>
              <a:rPr lang="en-US" altLang="zh-CN" sz="3600" b="1" dirty="0">
                <a:solidFill>
                  <a:schemeClr val="bg1"/>
                </a:solidFill>
                <a:ea typeface="微软雅黑" panose="020B0503020204020204" pitchFamily="34" charset="-122"/>
              </a:rPr>
              <a:t>For where your treasure is, there your heart will be also.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094935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6:24】</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一个人不能侍奉两个主。不是恶这个爱那个，就是重这个轻那个。你们不能又侍奉　神，又侍奉玛门（“玛门”是“财利”的意思）。”</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No one can serve two masters; for either he will hate the one and love the other, or else he will be loyal to the one and despise the other. You cannot serve God and mammon.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19220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28:47-48】</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因为你富有的时候，不欢心乐意地侍奉耶和华你的　神，</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Because you did not serve the Lord your God with joy and gladness of heart, for the abundance of everything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59440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28:47-48】</a:t>
            </a:r>
          </a:p>
          <a:p>
            <a:pPr algn="l">
              <a:lnSpc>
                <a:spcPct val="114000"/>
              </a:lnSpc>
            </a:pPr>
            <a:r>
              <a:rPr lang="en-US" altLang="zh-CN" sz="3600" b="1" dirty="0" smtClean="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所以你必在饥饿、干渴、赤露、缺乏之中，侍奉耶和华所打发来攻击你的仇敌。他必把铁轭加在你的颈项上，直到将你灭绝。</a:t>
            </a:r>
          </a:p>
          <a:p>
            <a:pPr algn="l">
              <a:lnSpc>
                <a:spcPct val="114000"/>
              </a:lnSpc>
            </a:pPr>
            <a:r>
              <a:rPr lang="en-US" altLang="zh-CN" sz="3600" b="1" dirty="0">
                <a:solidFill>
                  <a:schemeClr val="bg1"/>
                </a:solidFill>
                <a:ea typeface="微软雅黑" panose="020B0503020204020204" pitchFamily="34" charset="-122"/>
              </a:rPr>
              <a:t>therefore you shall serve your enemies, whom the Lord will send against you, in hunger, in thirst, in nakedness, and in need of everything; and He will put a yoke of iron on your neck until He has destroyed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496381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16:9】</a:t>
            </a:r>
          </a:p>
          <a:p>
            <a:pPr algn="l">
              <a:lnSpc>
                <a:spcPct val="114000"/>
              </a:lnSpc>
            </a:pPr>
            <a:r>
              <a:rPr lang="zh-CN" altLang="en-US" sz="3600" b="1" dirty="0">
                <a:solidFill>
                  <a:schemeClr val="bg1"/>
                </a:solidFill>
                <a:ea typeface="微软雅黑" panose="020B0503020204020204" pitchFamily="34" charset="-122"/>
              </a:rPr>
              <a:t>我又告诉你们：要藉着那不义的钱财结交朋友，到了钱财无用的时候，他们可以接你们到永存的帐幕里去。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I say to you, make friends for yourselves by unrighteous mammon, that when you fail, they may receive you into an everlasting home.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391104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6:17-19】</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你要嘱咐那些今世富足的人，不要自高，也不要倚靠无定的钱财；只要倚靠那厚赐百物给我们享受的　神。</a:t>
            </a:r>
          </a:p>
          <a:p>
            <a:pPr algn="l">
              <a:lnSpc>
                <a:spcPct val="114000"/>
              </a:lnSpc>
            </a:pPr>
            <a:r>
              <a:rPr lang="en-US" altLang="zh-CN" sz="3600" b="1" dirty="0">
                <a:solidFill>
                  <a:schemeClr val="bg1"/>
                </a:solidFill>
                <a:ea typeface="微软雅黑" panose="020B0503020204020204" pitchFamily="34" charset="-122"/>
              </a:rPr>
              <a:t>Command those who are rich in this present age not to be haughty, nor to trust in uncertain riches but in the living God, who gives us richly all things to enjoy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73018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6:17-19】</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又要嘱咐他们行善，在好事上富足，甘心施舍，乐意供给人（“供给”或作“体贴”</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Let </a:t>
            </a:r>
            <a:r>
              <a:rPr lang="en-US" altLang="zh-CN" sz="3600" b="1" dirty="0">
                <a:solidFill>
                  <a:schemeClr val="bg1"/>
                </a:solidFill>
                <a:ea typeface="微软雅黑" panose="020B0503020204020204" pitchFamily="34" charset="-122"/>
              </a:rPr>
              <a:t>them do good, that they be rich in good works, ready to give, willing to share,</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为自己积成美好的根基，预备将来，叫他们持定那真正的生命。</a:t>
            </a:r>
          </a:p>
          <a:p>
            <a:pPr algn="l">
              <a:lnSpc>
                <a:spcPct val="113000"/>
              </a:lnSpc>
            </a:pPr>
            <a:r>
              <a:rPr lang="en-US" altLang="zh-CN" sz="3600" b="1" dirty="0">
                <a:solidFill>
                  <a:schemeClr val="bg1"/>
                </a:solidFill>
                <a:ea typeface="微软雅黑" panose="020B0503020204020204" pitchFamily="34" charset="-122"/>
              </a:rPr>
              <a:t>storing up for themselves a good foundation for the time to come, that they may lay hold on eternal life.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48254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41】</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约瑟聚敛埃及地七个丰年一切的粮食，把粮食积存在各城里，各城周围田地的粮食都积存在本城里。</a:t>
            </a:r>
          </a:p>
          <a:p>
            <a:pPr algn="l">
              <a:lnSpc>
                <a:spcPct val="114000"/>
              </a:lnSpc>
            </a:pPr>
            <a:r>
              <a:rPr lang="en-US" altLang="zh-CN" sz="3600" b="1" dirty="0">
                <a:solidFill>
                  <a:schemeClr val="bg1"/>
                </a:solidFill>
                <a:ea typeface="微软雅黑" panose="020B0503020204020204" pitchFamily="34" charset="-122"/>
              </a:rPr>
              <a:t>So he gathered up all the food of the seven years which were in the land of Egypt, and laid up the food in the cities; he laid up in every city the food of the fields which surrounded them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546518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耶和华的话临到他说：</a:t>
            </a:r>
          </a:p>
          <a:p>
            <a:pPr algn="l">
              <a:lnSpc>
                <a:spcPct val="114000"/>
              </a:lnSpc>
            </a:pPr>
            <a:r>
              <a:rPr lang="en-US" altLang="zh-CN" sz="3600" b="1" dirty="0">
                <a:solidFill>
                  <a:schemeClr val="bg1"/>
                </a:solidFill>
                <a:ea typeface="微软雅黑" panose="020B0503020204020204" pitchFamily="34" charset="-122"/>
              </a:rPr>
              <a:t>Then the word of the Lord came to him, saying,</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你起身往西顿的撒勒法去（“撒勒法”与路加福音</a:t>
            </a:r>
            <a:r>
              <a:rPr lang="en-US" altLang="zh-CN" sz="3600" b="1" dirty="0">
                <a:solidFill>
                  <a:schemeClr val="bg1"/>
                </a:solidFill>
                <a:ea typeface="微软雅黑" panose="020B0503020204020204" pitchFamily="34" charset="-122"/>
              </a:rPr>
              <a:t>4</a:t>
            </a:r>
            <a:r>
              <a:rPr lang="zh-CN" altLang="en-US" sz="3600" b="1" dirty="0">
                <a:solidFill>
                  <a:schemeClr val="bg1"/>
                </a:solidFill>
                <a:ea typeface="微软雅黑" panose="020B0503020204020204" pitchFamily="34" charset="-122"/>
              </a:rPr>
              <a:t>章</a:t>
            </a:r>
            <a:r>
              <a:rPr lang="en-US" altLang="zh-CN" sz="3600" b="1" dirty="0">
                <a:solidFill>
                  <a:schemeClr val="bg1"/>
                </a:solidFill>
                <a:ea typeface="微软雅黑" panose="020B0503020204020204" pitchFamily="34" charset="-122"/>
              </a:rPr>
              <a:t>26</a:t>
            </a:r>
            <a:r>
              <a:rPr lang="zh-CN" altLang="en-US" sz="3600" b="1" dirty="0">
                <a:solidFill>
                  <a:schemeClr val="bg1"/>
                </a:solidFill>
                <a:ea typeface="微软雅黑" panose="020B0503020204020204" pitchFamily="34" charset="-122"/>
              </a:rPr>
              <a:t>节同），住在那里，我已吩咐那里的一个寡妇供养你。”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Arise, go to </a:t>
            </a:r>
            <a:r>
              <a:rPr lang="en-US" altLang="zh-CN" sz="3600" b="1" dirty="0" err="1">
                <a:solidFill>
                  <a:schemeClr val="bg1"/>
                </a:solidFill>
                <a:ea typeface="微软雅黑" panose="020B0503020204020204" pitchFamily="34" charset="-122"/>
              </a:rPr>
              <a:t>Zarephath</a:t>
            </a:r>
            <a:r>
              <a:rPr lang="en-US" altLang="zh-CN" sz="3600" b="1" dirty="0">
                <a:solidFill>
                  <a:schemeClr val="bg1"/>
                </a:solidFill>
                <a:ea typeface="微软雅黑" panose="020B0503020204020204" pitchFamily="34" charset="-122"/>
              </a:rPr>
              <a:t>, which belongs to Sidon, and dwell there. See, I have commanded a widow there to provide for you.”</a:t>
            </a:r>
          </a:p>
        </p:txBody>
      </p:sp>
    </p:spTree>
    <p:extLst>
      <p:ext uri="{BB962C8B-B14F-4D97-AF65-F5344CB8AC3E}">
        <p14:creationId xmlns:p14="http://schemas.microsoft.com/office/powerpoint/2010/main" val="15406224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以利亚就起身往撒勒法去。到了城门，见有一个寡妇在那里捡柴。以利亚呼叫她说：“求你用器皿取点水来给我喝。” </a:t>
            </a:r>
          </a:p>
          <a:p>
            <a:pPr algn="l">
              <a:lnSpc>
                <a:spcPct val="114000"/>
              </a:lnSpc>
            </a:pPr>
            <a:r>
              <a:rPr lang="en-US" altLang="zh-CN" sz="3600" b="1" dirty="0">
                <a:solidFill>
                  <a:schemeClr val="bg1"/>
                </a:solidFill>
                <a:ea typeface="微软雅黑" panose="020B0503020204020204" pitchFamily="34" charset="-122"/>
              </a:rPr>
              <a:t>So he arose and went to </a:t>
            </a:r>
            <a:r>
              <a:rPr lang="en-US" altLang="zh-CN" sz="3600" b="1" dirty="0" err="1">
                <a:solidFill>
                  <a:schemeClr val="bg1"/>
                </a:solidFill>
                <a:ea typeface="微软雅黑" panose="020B0503020204020204" pitchFamily="34" charset="-122"/>
              </a:rPr>
              <a:t>Zarephath</a:t>
            </a:r>
            <a:r>
              <a:rPr lang="en-US" altLang="zh-CN" sz="3600" b="1" dirty="0">
                <a:solidFill>
                  <a:schemeClr val="bg1"/>
                </a:solidFill>
                <a:ea typeface="微软雅黑" panose="020B0503020204020204" pitchFamily="34" charset="-122"/>
              </a:rPr>
              <a:t>. And when he came to the gate of the city, indeed a widow was there gathering sticks. And he called to her and said, “Please bring me a little water in a cup, that I may drink</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399237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她去取水的时候，以利亚又呼叫她说：“也求你拿点饼来给我。” </a:t>
            </a:r>
          </a:p>
          <a:p>
            <a:pPr algn="l">
              <a:lnSpc>
                <a:spcPct val="114000"/>
              </a:lnSpc>
            </a:pPr>
            <a:r>
              <a:rPr lang="en-US" altLang="zh-CN" sz="3600" b="1" dirty="0">
                <a:solidFill>
                  <a:schemeClr val="bg1"/>
                </a:solidFill>
                <a:ea typeface="微软雅黑" panose="020B0503020204020204" pitchFamily="34" charset="-122"/>
              </a:rPr>
              <a:t>And as she was going to get it, he called to her and said, “Please bring me a morsel of bread in your hand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76308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她说：“我指着永生耶和华你的　神起誓，我没有饼，坛内只有一把面，瓶里只有一点油。我现在找两根柴，回家要为我和我儿子作饼。我们吃了，死就死吧！” </a:t>
            </a:r>
          </a:p>
          <a:p>
            <a:pPr algn="l">
              <a:lnSpc>
                <a:spcPct val="100000"/>
              </a:lnSpc>
            </a:pPr>
            <a:r>
              <a:rPr lang="en-US" altLang="zh-CN" sz="3600" b="1" dirty="0">
                <a:solidFill>
                  <a:schemeClr val="bg1"/>
                </a:solidFill>
                <a:ea typeface="微软雅黑" panose="020B0503020204020204" pitchFamily="34" charset="-122"/>
              </a:rPr>
              <a:t>So she said, “As the Lord your God lives, I do not have bread, only a handful of flour in a bin, and a little oil in a jar; and see, I am gathering a couple of sticks that I may go in and prepare it for myself and my son, that we may eat it, and die.”</a:t>
            </a:r>
          </a:p>
        </p:txBody>
      </p:sp>
    </p:spTree>
    <p:extLst>
      <p:ext uri="{BB962C8B-B14F-4D97-AF65-F5344CB8AC3E}">
        <p14:creationId xmlns:p14="http://schemas.microsoft.com/office/powerpoint/2010/main" val="26897713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以利亚对她说：“不要惧怕，可以照你所说的去作吧！只要先为我作一个小饼，拿来给我，然后为你和你的儿子作饼。</a:t>
            </a:r>
          </a:p>
          <a:p>
            <a:pPr algn="l">
              <a:lnSpc>
                <a:spcPct val="114000"/>
              </a:lnSpc>
            </a:pPr>
            <a:r>
              <a:rPr lang="en-US" altLang="zh-CN" sz="3600" b="1" dirty="0">
                <a:solidFill>
                  <a:schemeClr val="bg1"/>
                </a:solidFill>
                <a:ea typeface="微软雅黑" panose="020B0503020204020204" pitchFamily="34" charset="-122"/>
              </a:rPr>
              <a:t>And Elijah said to her, “Do not fear; go and do as you have said, but make me a small cake from it first, and bring it to me; and afterward make some for yourself and your son.</a:t>
            </a:r>
          </a:p>
        </p:txBody>
      </p:sp>
    </p:spTree>
    <p:extLst>
      <p:ext uri="{BB962C8B-B14F-4D97-AF65-F5344CB8AC3E}">
        <p14:creationId xmlns:p14="http://schemas.microsoft.com/office/powerpoint/2010/main" val="26586494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因为耶和华以色列的　神如此说：‘坛内的面必不减少，瓶里的油必不缺短，直到耶和华使雨降在地上的日子。’”</a:t>
            </a:r>
          </a:p>
          <a:p>
            <a:pPr algn="l">
              <a:lnSpc>
                <a:spcPct val="114000"/>
              </a:lnSpc>
            </a:pPr>
            <a:r>
              <a:rPr lang="en-US" altLang="zh-CN" sz="3600" b="1" dirty="0">
                <a:solidFill>
                  <a:schemeClr val="bg1"/>
                </a:solidFill>
                <a:ea typeface="微软雅黑" panose="020B0503020204020204" pitchFamily="34" charset="-122"/>
              </a:rPr>
              <a:t>For thus says the Lord God of Israel: ‘The bin of flour shall not be used up, nor shall the jar of oil run dry, until the day the Lord sends rain on the earth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41922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妇人就照以利亚的话去行。她和她家中的人，并以利亚，吃了许多日子。</a:t>
            </a:r>
          </a:p>
          <a:p>
            <a:pPr algn="l">
              <a:lnSpc>
                <a:spcPct val="100000"/>
              </a:lnSpc>
            </a:pPr>
            <a:r>
              <a:rPr lang="en-US" altLang="zh-CN" sz="3600" b="1" dirty="0">
                <a:solidFill>
                  <a:schemeClr val="bg1"/>
                </a:solidFill>
                <a:ea typeface="微软雅黑" panose="020B0503020204020204" pitchFamily="34" charset="-122"/>
              </a:rPr>
              <a:t>So she went away and did according to the word of Elijah; and she and he and her household ate for many days</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坛内的面果不减少，瓶里的油也不缺短，正如耶和华藉以利亚所说的话。</a:t>
            </a:r>
          </a:p>
          <a:p>
            <a:pPr algn="l">
              <a:lnSpc>
                <a:spcPct val="100000"/>
              </a:lnSpc>
            </a:pPr>
            <a:r>
              <a:rPr lang="en-US" altLang="zh-CN" sz="3600" b="1" dirty="0">
                <a:solidFill>
                  <a:schemeClr val="bg1"/>
                </a:solidFill>
                <a:ea typeface="微软雅黑" panose="020B0503020204020204" pitchFamily="34" charset="-122"/>
              </a:rPr>
              <a:t>The bin of flour was not used up, nor did the jar of oil run dry, according to the word of the Lord which He spoke by Elijah.</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423534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这事以后，作那家主母的妇人，她儿子病了，病得甚重，以致身无气息。</a:t>
            </a:r>
          </a:p>
          <a:p>
            <a:pPr algn="l">
              <a:lnSpc>
                <a:spcPct val="114000"/>
              </a:lnSpc>
            </a:pPr>
            <a:r>
              <a:rPr lang="en-US" altLang="zh-CN" sz="3600" b="1" dirty="0">
                <a:solidFill>
                  <a:schemeClr val="bg1"/>
                </a:solidFill>
                <a:ea typeface="微软雅黑" panose="020B0503020204020204" pitchFamily="34" charset="-122"/>
              </a:rPr>
              <a:t>Now it happened after these things that the son of the woman who owned the house became sick. And his sickness was so serious that there was no breath left in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936311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妇人对以利亚说：“神人哪，我与你何干？你竟到我这里来，使　神想念我的罪，以致我的儿子死呢？” </a:t>
            </a:r>
          </a:p>
          <a:p>
            <a:pPr algn="l">
              <a:lnSpc>
                <a:spcPct val="114000"/>
              </a:lnSpc>
            </a:pPr>
            <a:r>
              <a:rPr lang="en-US" altLang="zh-CN" sz="3600" b="1" dirty="0">
                <a:solidFill>
                  <a:schemeClr val="bg1"/>
                </a:solidFill>
                <a:ea typeface="微软雅黑" panose="020B0503020204020204" pitchFamily="34" charset="-122"/>
              </a:rPr>
              <a:t>So she said to Elijah, “What have I to do with you, O man of God? Have you come to me to bring my sin to remembrance, and to kill my son?”</a:t>
            </a:r>
          </a:p>
        </p:txBody>
      </p:sp>
    </p:spTree>
    <p:extLst>
      <p:ext uri="{BB962C8B-B14F-4D97-AF65-F5344CB8AC3E}">
        <p14:creationId xmlns:p14="http://schemas.microsoft.com/office/powerpoint/2010/main" val="38209474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以利亚对她说：“把你儿子交给我。”以利亚就从妇人怀中将孩子接过来，抱到他所住的楼中，放在自己的床上，</a:t>
            </a:r>
          </a:p>
          <a:p>
            <a:pPr algn="l">
              <a:lnSpc>
                <a:spcPct val="114000"/>
              </a:lnSpc>
            </a:pPr>
            <a:r>
              <a:rPr lang="en-US" altLang="zh-CN" sz="3600" b="1" dirty="0">
                <a:solidFill>
                  <a:schemeClr val="bg1"/>
                </a:solidFill>
                <a:ea typeface="微软雅黑" panose="020B0503020204020204" pitchFamily="34" charset="-122"/>
              </a:rPr>
              <a:t>And he said to her, “Give me your son.” So he took him out of her arms and carried him to the upper room where he was staying, and laid him on his own bed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5449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41】</a:t>
            </a:r>
          </a:p>
          <a:p>
            <a:pPr algn="l">
              <a:lnSpc>
                <a:spcPct val="114000"/>
              </a:lnSpc>
            </a:pPr>
            <a:r>
              <a:rPr lang="en-US" altLang="zh-CN" sz="3600" b="1" dirty="0" smtClean="0">
                <a:solidFill>
                  <a:schemeClr val="bg1"/>
                </a:solidFill>
                <a:ea typeface="微软雅黑" panose="020B0503020204020204" pitchFamily="34" charset="-122"/>
              </a:rPr>
              <a:t>54 </a:t>
            </a:r>
            <a:r>
              <a:rPr lang="zh-CN" altLang="en-US" sz="3600" b="1" dirty="0">
                <a:solidFill>
                  <a:schemeClr val="bg1"/>
                </a:solidFill>
                <a:ea typeface="微软雅黑" panose="020B0503020204020204" pitchFamily="34" charset="-122"/>
              </a:rPr>
              <a:t>七个荒年就来了，正如约瑟所说的，各地都有饥荒，惟独埃及全地有粮食。</a:t>
            </a:r>
          </a:p>
          <a:p>
            <a:pPr algn="l">
              <a:lnSpc>
                <a:spcPct val="114000"/>
              </a:lnSpc>
            </a:pPr>
            <a:r>
              <a:rPr lang="en-US" altLang="zh-CN" sz="3600" b="1" dirty="0">
                <a:solidFill>
                  <a:schemeClr val="bg1"/>
                </a:solidFill>
                <a:ea typeface="微软雅黑" panose="020B0503020204020204" pitchFamily="34" charset="-122"/>
              </a:rPr>
              <a:t>and the seven years of famine began to come, as Joseph had said. The famine was in all lands, but in all the land of Egypt there was bread.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287013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就求告耶和华说：“耶和华我的　神啊，我寄居在这寡妇的家里，你就降祸与她，使她的儿子死了吗？” </a:t>
            </a:r>
          </a:p>
          <a:p>
            <a:pPr algn="l">
              <a:lnSpc>
                <a:spcPct val="114000"/>
              </a:lnSpc>
            </a:pPr>
            <a:r>
              <a:rPr lang="en-US" altLang="zh-CN" sz="3600" b="1" dirty="0">
                <a:solidFill>
                  <a:schemeClr val="bg1"/>
                </a:solidFill>
                <a:ea typeface="微软雅黑" panose="020B0503020204020204" pitchFamily="34" charset="-122"/>
              </a:rPr>
              <a:t>Then he cried out to the Lord and said, “O Lord my God, have You also brought tragedy on the widow with whom I lodge, by killing her son?”</a:t>
            </a:r>
          </a:p>
        </p:txBody>
      </p:sp>
    </p:spTree>
    <p:extLst>
      <p:ext uri="{BB962C8B-B14F-4D97-AF65-F5344CB8AC3E}">
        <p14:creationId xmlns:p14="http://schemas.microsoft.com/office/powerpoint/2010/main" val="23885694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以利亚三次伏在孩子的身上求告耶和华说：“耶和华我的　神啊，求你使这孩子的灵魂仍入他的身体。” </a:t>
            </a:r>
          </a:p>
          <a:p>
            <a:pPr algn="l">
              <a:lnSpc>
                <a:spcPct val="100000"/>
              </a:lnSpc>
            </a:pPr>
            <a:r>
              <a:rPr lang="en-US" altLang="zh-CN" sz="3200" b="1" dirty="0">
                <a:solidFill>
                  <a:schemeClr val="bg1"/>
                </a:solidFill>
                <a:ea typeface="微软雅黑" panose="020B0503020204020204" pitchFamily="34" charset="-122"/>
              </a:rPr>
              <a:t>And he stretched himself out on the child three times, and cried out to the Lord and said, “O Lord my God, I pray, let this child’s soul come back to him.”</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耶和华应允以利亚的话，孩子的灵魂仍入他的身体，他就活了。</a:t>
            </a:r>
          </a:p>
          <a:p>
            <a:pPr algn="l">
              <a:lnSpc>
                <a:spcPct val="100000"/>
              </a:lnSpc>
            </a:pPr>
            <a:r>
              <a:rPr lang="en-US" altLang="zh-CN" sz="3200" b="1" dirty="0">
                <a:solidFill>
                  <a:schemeClr val="bg1"/>
                </a:solidFill>
                <a:ea typeface="微软雅黑" panose="020B0503020204020204" pitchFamily="34" charset="-122"/>
              </a:rPr>
              <a:t>Then the Lord heard the voice of Elijah; and the soul of the child came back to him, and he revived.</a:t>
            </a:r>
          </a:p>
        </p:txBody>
      </p:sp>
    </p:spTree>
    <p:extLst>
      <p:ext uri="{BB962C8B-B14F-4D97-AF65-F5344CB8AC3E}">
        <p14:creationId xmlns:p14="http://schemas.microsoft.com/office/powerpoint/2010/main" val="22705576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以利亚将孩子从楼上抱下来，进屋子交给他母亲说：“看哪，你的儿子活了！” </a:t>
            </a:r>
          </a:p>
          <a:p>
            <a:pPr algn="l">
              <a:lnSpc>
                <a:spcPct val="114000"/>
              </a:lnSpc>
            </a:pPr>
            <a:r>
              <a:rPr lang="en-US" altLang="zh-CN" sz="3600" b="1" dirty="0">
                <a:solidFill>
                  <a:schemeClr val="bg1"/>
                </a:solidFill>
                <a:ea typeface="微软雅黑" panose="020B0503020204020204" pitchFamily="34" charset="-122"/>
              </a:rPr>
              <a:t>And Elijah took the child and brought him down from the upper room into the house, and gave him to his mother. And Elijah said, “See, your son lives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67085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列王纪上 </a:t>
            </a:r>
            <a:r>
              <a:rPr lang="en-US" altLang="zh-CN" sz="3600" b="1" u="sng" dirty="0">
                <a:solidFill>
                  <a:schemeClr val="bg1"/>
                </a:solidFill>
                <a:ea typeface="微软雅黑" panose="020B0503020204020204" pitchFamily="34" charset="-122"/>
              </a:rPr>
              <a:t>1 Kings 17:8-24】</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妇人对以利亚说：“现在我知道你是神人，耶和华藉你口所说的话是真的。”</a:t>
            </a:r>
          </a:p>
          <a:p>
            <a:pPr algn="l">
              <a:lnSpc>
                <a:spcPct val="114000"/>
              </a:lnSpc>
            </a:pPr>
            <a:r>
              <a:rPr lang="en-US" altLang="zh-CN" sz="3600" b="1" dirty="0">
                <a:solidFill>
                  <a:schemeClr val="bg1"/>
                </a:solidFill>
                <a:ea typeface="微软雅黑" panose="020B0503020204020204" pitchFamily="34" charset="-122"/>
              </a:rPr>
              <a:t>Then the woman said to Elijah, “Now by this I know that you are a man of God, and that the word of the Lord in your mouth is the truth.”</a:t>
            </a:r>
          </a:p>
        </p:txBody>
      </p:sp>
    </p:spTree>
    <p:extLst>
      <p:ext uri="{BB962C8B-B14F-4D97-AF65-F5344CB8AC3E}">
        <p14:creationId xmlns:p14="http://schemas.microsoft.com/office/powerpoint/2010/main" val="33233663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犹大书 </a:t>
            </a:r>
            <a:r>
              <a:rPr lang="en-US" altLang="zh-CN" sz="3600" b="1" u="sng" dirty="0">
                <a:solidFill>
                  <a:schemeClr val="bg1"/>
                </a:solidFill>
                <a:ea typeface="微软雅黑" panose="020B0503020204020204" pitchFamily="34" charset="-122"/>
              </a:rPr>
              <a:t>Jude 1:24】</a:t>
            </a:r>
          </a:p>
          <a:p>
            <a:pPr algn="l">
              <a:lnSpc>
                <a:spcPct val="114000"/>
              </a:lnSpc>
            </a:pPr>
            <a:r>
              <a:rPr lang="zh-CN" altLang="en-US" sz="3600" b="1" dirty="0">
                <a:solidFill>
                  <a:schemeClr val="bg1"/>
                </a:solidFill>
                <a:ea typeface="微软雅黑" panose="020B0503020204020204" pitchFamily="34" charset="-122"/>
              </a:rPr>
              <a:t>那能保守你们不失脚，叫你们无瑕无疵、欢欢喜喜站在他荣耀之前的我们的救主独一的　神，</a:t>
            </a:r>
          </a:p>
          <a:p>
            <a:pPr algn="l">
              <a:lnSpc>
                <a:spcPct val="114000"/>
              </a:lnSpc>
            </a:pPr>
            <a:r>
              <a:rPr lang="en-US" altLang="zh-CN" sz="3600" b="1" dirty="0">
                <a:solidFill>
                  <a:schemeClr val="bg1"/>
                </a:solidFill>
                <a:ea typeface="微软雅黑" panose="020B0503020204020204" pitchFamily="34" charset="-122"/>
              </a:rPr>
              <a:t>Now to Him who is able to keep you from stumbling, And to present you faultless Before the presence of His glory with exceeding joy,</a:t>
            </a:r>
          </a:p>
        </p:txBody>
      </p:sp>
    </p:spTree>
    <p:extLst>
      <p:ext uri="{BB962C8B-B14F-4D97-AF65-F5344CB8AC3E}">
        <p14:creationId xmlns:p14="http://schemas.microsoft.com/office/powerpoint/2010/main" val="3197167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41】</a:t>
            </a:r>
          </a:p>
          <a:p>
            <a:pPr algn="l">
              <a:lnSpc>
                <a:spcPct val="114000"/>
              </a:lnSpc>
            </a:pPr>
            <a:r>
              <a:rPr lang="en-US" altLang="zh-CN" sz="3600" b="1" dirty="0">
                <a:solidFill>
                  <a:schemeClr val="bg1"/>
                </a:solidFill>
                <a:ea typeface="微软雅黑" panose="020B0503020204020204" pitchFamily="34" charset="-122"/>
              </a:rPr>
              <a:t>56 </a:t>
            </a:r>
            <a:r>
              <a:rPr lang="zh-CN" altLang="en-US" sz="3600" b="1" dirty="0">
                <a:solidFill>
                  <a:schemeClr val="bg1"/>
                </a:solidFill>
                <a:ea typeface="微软雅黑" panose="020B0503020204020204" pitchFamily="34" charset="-122"/>
              </a:rPr>
              <a:t>当时饥荒遍满天下，约瑟开了各处的仓，粜粮给埃及人；在埃及地饥荒甚大。</a:t>
            </a:r>
          </a:p>
          <a:p>
            <a:pPr algn="l">
              <a:lnSpc>
                <a:spcPct val="114000"/>
              </a:lnSpc>
            </a:pPr>
            <a:r>
              <a:rPr lang="en-US" altLang="zh-CN" sz="3600" b="1" dirty="0">
                <a:solidFill>
                  <a:schemeClr val="bg1"/>
                </a:solidFill>
                <a:ea typeface="微软雅黑" panose="020B0503020204020204" pitchFamily="34" charset="-122"/>
              </a:rPr>
              <a:t>The famine was over all the face of the earth, and Joseph opened all the storehouses and sold to the Egyptians. And the famine became severe in the land of Egypt</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7102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41】</a:t>
            </a:r>
          </a:p>
          <a:p>
            <a:pPr algn="l">
              <a:lnSpc>
                <a:spcPct val="114000"/>
              </a:lnSpc>
            </a:pPr>
            <a:r>
              <a:rPr lang="en-US" altLang="zh-CN" sz="3600" b="1" dirty="0">
                <a:solidFill>
                  <a:schemeClr val="bg1"/>
                </a:solidFill>
                <a:ea typeface="微软雅黑" panose="020B0503020204020204" pitchFamily="34" charset="-122"/>
              </a:rPr>
              <a:t>57 </a:t>
            </a:r>
            <a:r>
              <a:rPr lang="zh-CN" altLang="en-US" sz="3600" b="1" dirty="0">
                <a:solidFill>
                  <a:schemeClr val="bg1"/>
                </a:solidFill>
                <a:ea typeface="微软雅黑" panose="020B0503020204020204" pitchFamily="34" charset="-122"/>
              </a:rPr>
              <a:t>各地的人都往埃及去，到约瑟那里籴粮，因为天下的饥荒甚大。</a:t>
            </a:r>
          </a:p>
          <a:p>
            <a:pPr algn="l">
              <a:lnSpc>
                <a:spcPct val="114000"/>
              </a:lnSpc>
            </a:pPr>
            <a:r>
              <a:rPr lang="en-US" altLang="zh-CN" sz="3600" b="1" dirty="0">
                <a:solidFill>
                  <a:schemeClr val="bg1"/>
                </a:solidFill>
                <a:ea typeface="微软雅黑" panose="020B0503020204020204" pitchFamily="34" charset="-122"/>
              </a:rPr>
              <a:t>So all countries came to Joseph in Egypt to buy grain, because the famine was severe in all lands.</a:t>
            </a:r>
          </a:p>
        </p:txBody>
      </p:sp>
    </p:spTree>
    <p:extLst>
      <p:ext uri="{BB962C8B-B14F-4D97-AF65-F5344CB8AC3E}">
        <p14:creationId xmlns:p14="http://schemas.microsoft.com/office/powerpoint/2010/main" val="20614751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11:27-30】</a:t>
            </a:r>
          </a:p>
          <a:p>
            <a:pPr algn="l">
              <a:lnSpc>
                <a:spcPct val="100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当那些日子，有几位先知从耶路撒冷下到安提阿</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in these days prophets came from Jerusalem to Antioch.</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内中有一位名叫亚迦布，站起来，藉着圣灵指明天下将有大饥荒；这事到革老丢年间果然有了</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one of them, named </a:t>
            </a:r>
            <a:r>
              <a:rPr lang="en-US" altLang="zh-CN" sz="3600" b="1" dirty="0" err="1">
                <a:solidFill>
                  <a:schemeClr val="bg1"/>
                </a:solidFill>
                <a:ea typeface="微软雅黑" panose="020B0503020204020204" pitchFamily="34" charset="-122"/>
              </a:rPr>
              <a:t>Agabus</a:t>
            </a:r>
            <a:r>
              <a:rPr lang="en-US" altLang="zh-CN" sz="3600" b="1" dirty="0">
                <a:solidFill>
                  <a:schemeClr val="bg1"/>
                </a:solidFill>
                <a:ea typeface="微软雅黑" panose="020B0503020204020204" pitchFamily="34" charset="-122"/>
              </a:rPr>
              <a:t>, stood up and showed by the Spirit that there was going to be a great famine throughout all the world, which also happened in the days of Claudius Caesar.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69479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11:27-30】</a:t>
            </a:r>
          </a:p>
          <a:p>
            <a:pPr algn="l">
              <a:lnSpc>
                <a:spcPct val="100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于是门徒定意照各人的力量捐钱，送去供给住在犹太的弟兄。</a:t>
            </a:r>
          </a:p>
          <a:p>
            <a:pPr algn="l">
              <a:lnSpc>
                <a:spcPct val="100000"/>
              </a:lnSpc>
            </a:pPr>
            <a:r>
              <a:rPr lang="en-US" altLang="zh-CN" sz="3600" b="1" dirty="0">
                <a:solidFill>
                  <a:schemeClr val="bg1"/>
                </a:solidFill>
                <a:ea typeface="微软雅黑" panose="020B0503020204020204" pitchFamily="34" charset="-122"/>
              </a:rPr>
              <a:t>Then the disciples, each according to his ability, determined to send relief to the brethren dwelling in Judea.</a:t>
            </a:r>
          </a:p>
          <a:p>
            <a:pPr algn="l">
              <a:lnSpc>
                <a:spcPct val="100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他们就这样行，把捐项托巴拿巴和扫罗送到众长老那里。</a:t>
            </a:r>
          </a:p>
          <a:p>
            <a:pPr algn="l">
              <a:lnSpc>
                <a:spcPct val="100000"/>
              </a:lnSpc>
            </a:pPr>
            <a:r>
              <a:rPr lang="en-US" altLang="zh-CN" sz="3600" b="1" dirty="0">
                <a:solidFill>
                  <a:schemeClr val="bg1"/>
                </a:solidFill>
                <a:ea typeface="微软雅黑" panose="020B0503020204020204" pitchFamily="34" charset="-122"/>
              </a:rPr>
              <a:t>This they also did, and sent it to the elders by the hands of Barnabas and Saul.</a:t>
            </a:r>
          </a:p>
        </p:txBody>
      </p:sp>
    </p:spTree>
    <p:extLst>
      <p:ext uri="{BB962C8B-B14F-4D97-AF65-F5344CB8AC3E}">
        <p14:creationId xmlns:p14="http://schemas.microsoft.com/office/powerpoint/2010/main" val="1542030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3:1-5】</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你该知道，末世必有危险的日子来到。</a:t>
            </a:r>
          </a:p>
          <a:p>
            <a:pPr algn="l">
              <a:lnSpc>
                <a:spcPct val="114000"/>
              </a:lnSpc>
            </a:pPr>
            <a:r>
              <a:rPr lang="en-US" altLang="zh-CN" sz="3600" b="1" dirty="0">
                <a:solidFill>
                  <a:schemeClr val="bg1"/>
                </a:solidFill>
                <a:ea typeface="微软雅黑" panose="020B0503020204020204" pitchFamily="34" charset="-122"/>
              </a:rPr>
              <a:t>But know this, that in the last days perilous times will come: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因为那时人要专顾自己、贪爱钱财、自夸、狂傲、谤讟、违背父母、忘恩负义、心不圣洁、</a:t>
            </a:r>
          </a:p>
          <a:p>
            <a:pPr algn="l">
              <a:lnSpc>
                <a:spcPct val="114000"/>
              </a:lnSpc>
            </a:pPr>
            <a:r>
              <a:rPr lang="en-US" altLang="zh-CN" sz="3600" b="1" dirty="0">
                <a:solidFill>
                  <a:schemeClr val="bg1"/>
                </a:solidFill>
                <a:ea typeface="微软雅黑" panose="020B0503020204020204" pitchFamily="34" charset="-122"/>
              </a:rPr>
              <a:t>For men will be lovers of themselves, lovers of money, boasters, proud, blasphemers, disobedient to parents, unthankful, unholy,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7612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4149</TotalTime>
  <Words>2799</Words>
  <Application>Microsoft Office PowerPoint</Application>
  <PresentationFormat>全屏显示(4:3)</PresentationFormat>
  <Paragraphs>155</Paragraphs>
  <Slides>44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44</vt:i4>
      </vt:variant>
    </vt:vector>
  </HeadingPairs>
  <TitlesOfParts>
    <vt:vector size="5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476</cp:revision>
  <dcterms:created xsi:type="dcterms:W3CDTF">2018-02-16T18:09:56Z</dcterms:created>
  <dcterms:modified xsi:type="dcterms:W3CDTF">2020-03-20T03:00:02Z</dcterms:modified>
</cp:coreProperties>
</file>