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292" r:id="rId3"/>
    <p:sldId id="2293" r:id="rId4"/>
    <p:sldId id="2294" r:id="rId5"/>
    <p:sldId id="2295" r:id="rId6"/>
    <p:sldId id="2296" r:id="rId7"/>
    <p:sldId id="2297" r:id="rId8"/>
    <p:sldId id="2298" r:id="rId9"/>
    <p:sldId id="2299" r:id="rId10"/>
    <p:sldId id="2300" r:id="rId11"/>
    <p:sldId id="2301" r:id="rId12"/>
    <p:sldId id="2302" r:id="rId13"/>
    <p:sldId id="2303" r:id="rId14"/>
    <p:sldId id="2304" r:id="rId15"/>
    <p:sldId id="2305" r:id="rId16"/>
    <p:sldId id="2306" r:id="rId17"/>
    <p:sldId id="2307" r:id="rId18"/>
    <p:sldId id="2308" r:id="rId19"/>
    <p:sldId id="2309" r:id="rId20"/>
    <p:sldId id="2310" r:id="rId21"/>
    <p:sldId id="2311" r:id="rId22"/>
    <p:sldId id="2312" r:id="rId23"/>
    <p:sldId id="2313" r:id="rId24"/>
    <p:sldId id="2214" r:id="rId25"/>
    <p:sldId id="1077" r:id="rId26"/>
    <p:sldId id="2314" r:id="rId27"/>
    <p:sldId id="2315" r:id="rId28"/>
    <p:sldId id="2316" r:id="rId29"/>
    <p:sldId id="2317" r:id="rId30"/>
    <p:sldId id="2318" r:id="rId31"/>
    <p:sldId id="2319" r:id="rId32"/>
    <p:sldId id="2320" r:id="rId33"/>
    <p:sldId id="2321" r:id="rId34"/>
    <p:sldId id="2322" r:id="rId35"/>
    <p:sldId id="2175" r:id="rId36"/>
    <p:sldId id="2143" r:id="rId37"/>
    <p:sldId id="2176" r:id="rId38"/>
    <p:sldId id="2323" r:id="rId39"/>
    <p:sldId id="2280" r:id="rId40"/>
    <p:sldId id="2281" r:id="rId41"/>
    <p:sldId id="2177" r:id="rId42"/>
    <p:sldId id="2324" r:id="rId43"/>
    <p:sldId id="2240" r:id="rId44"/>
    <p:sldId id="2241" r:id="rId45"/>
    <p:sldId id="2325" r:id="rId46"/>
    <p:sldId id="2282" r:id="rId47"/>
    <p:sldId id="2326" r:id="rId48"/>
    <p:sldId id="2242" r:id="rId49"/>
    <p:sldId id="2283" r:id="rId50"/>
    <p:sldId id="2329" r:id="rId51"/>
    <p:sldId id="2243" r:id="rId52"/>
    <p:sldId id="2244" r:id="rId53"/>
    <p:sldId id="2327" r:id="rId54"/>
    <p:sldId id="2328" r:id="rId55"/>
    <p:sldId id="2217" r:id="rId56"/>
    <p:sldId id="2216" r:id="rId57"/>
    <p:sldId id="2218" r:id="rId58"/>
    <p:sldId id="2219" r:id="rId59"/>
    <p:sldId id="2220" r:id="rId6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84" y="12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2020/4/19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2020/4/19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腓利门</a:t>
            </a:r>
            <a:r>
              <a:rPr lang="zh-CN" altLang="en-US" b="1" dirty="0" smtClean="0">
                <a:solidFill>
                  <a:schemeClr val="bg1"/>
                </a:solidFill>
              </a:rPr>
              <a:t>书 </a:t>
            </a:r>
            <a:r>
              <a:rPr lang="en-US" altLang="zh-CN" b="1" dirty="0" smtClean="0">
                <a:solidFill>
                  <a:schemeClr val="bg1"/>
                </a:solidFill>
              </a:rPr>
              <a:t>Philemon_4</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4/19/2020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为基督耶稣与我同坐监的以巴弗问你安。</a:t>
            </a:r>
          </a:p>
          <a:p>
            <a:pPr algn="l">
              <a:lnSpc>
                <a:spcPct val="114000"/>
              </a:lnSpc>
            </a:pPr>
            <a:r>
              <a:rPr lang="en-US" altLang="zh-CN" sz="3600" b="1" dirty="0" err="1">
                <a:solidFill>
                  <a:schemeClr val="bg1"/>
                </a:solidFill>
                <a:ea typeface="微软雅黑" panose="020B0503020204020204" pitchFamily="34" charset="-122"/>
              </a:rPr>
              <a:t>Epaphras</a:t>
            </a:r>
            <a:r>
              <a:rPr lang="en-US" altLang="zh-CN" sz="3600" b="1" dirty="0">
                <a:solidFill>
                  <a:schemeClr val="bg1"/>
                </a:solidFill>
                <a:ea typeface="微软雅黑" panose="020B0503020204020204" pitchFamily="34" charset="-122"/>
              </a:rPr>
              <a:t>, my fellow prisoner in Christ Jesus, greets you,</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与我同工的马可、亚里达古、底马、路加也都问你安。</a:t>
            </a:r>
          </a:p>
          <a:p>
            <a:pPr algn="l">
              <a:lnSpc>
                <a:spcPct val="114000"/>
              </a:lnSpc>
            </a:pPr>
            <a:r>
              <a:rPr lang="en-US" altLang="zh-CN" sz="3600" b="1" dirty="0">
                <a:solidFill>
                  <a:schemeClr val="bg1"/>
                </a:solidFill>
                <a:ea typeface="微软雅黑" panose="020B0503020204020204" pitchFamily="34" charset="-122"/>
              </a:rPr>
              <a:t>as do Mark, Aristarchus, Demas, Luke, my fellow laborers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85607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愿我们主耶稣基督的恩常在你的心里。阿们！</a:t>
            </a:r>
          </a:p>
          <a:p>
            <a:pPr algn="l">
              <a:lnSpc>
                <a:spcPct val="114000"/>
              </a:lnSpc>
            </a:pPr>
            <a:r>
              <a:rPr lang="en-US" altLang="zh-CN" sz="3600" b="1" dirty="0">
                <a:solidFill>
                  <a:schemeClr val="bg1"/>
                </a:solidFill>
                <a:ea typeface="微软雅黑" panose="020B0503020204020204" pitchFamily="34" charset="-122"/>
              </a:rPr>
              <a:t>The grace of our Lord Jesus Christ be with your spirit. Amen.</a:t>
            </a:r>
          </a:p>
        </p:txBody>
      </p:sp>
    </p:spTree>
    <p:extLst>
      <p:ext uri="{BB962C8B-B14F-4D97-AF65-F5344CB8AC3E}">
        <p14:creationId xmlns:p14="http://schemas.microsoft.com/office/powerpoint/2010/main" val="6265566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dirty="0" smtClean="0">
                <a:solidFill>
                  <a:schemeClr val="bg1"/>
                </a:solidFill>
                <a:ea typeface="微软雅黑" panose="020B0503020204020204" pitchFamily="34" charset="-122"/>
              </a:rPr>
              <a:t> 在</a:t>
            </a:r>
            <a:r>
              <a:rPr lang="zh-CN" altLang="en-US" sz="3600" b="1" dirty="0">
                <a:solidFill>
                  <a:schemeClr val="bg1"/>
                </a:solidFill>
                <a:ea typeface="微软雅黑" panose="020B0503020204020204" pitchFamily="34" charset="-122"/>
              </a:rPr>
              <a:t>监狱中的使徒保罗为一个逃跑的奴隶（阿尼西母）写给奴隶主人（腓利门）的求情</a:t>
            </a:r>
            <a:r>
              <a:rPr lang="zh-CN" altLang="en-US" sz="3600" b="1" dirty="0" smtClean="0">
                <a:solidFill>
                  <a:schemeClr val="bg1"/>
                </a:solidFill>
                <a:ea typeface="微软雅黑" panose="020B0503020204020204" pitchFamily="34" charset="-122"/>
              </a:rPr>
              <a:t>信 </a:t>
            </a:r>
            <a:r>
              <a:rPr lang="en-US" altLang="zh-CN" sz="3600" b="1" dirty="0" smtClean="0">
                <a:solidFill>
                  <a:schemeClr val="bg1"/>
                </a:solidFill>
                <a:ea typeface="微软雅黑" panose="020B0503020204020204" pitchFamily="34" charset="-122"/>
              </a:rPr>
              <a:t>A </a:t>
            </a:r>
            <a:r>
              <a:rPr lang="en-US" altLang="zh-CN" sz="3600" b="1" dirty="0">
                <a:solidFill>
                  <a:schemeClr val="bg1"/>
                </a:solidFill>
                <a:ea typeface="微软雅黑" panose="020B0503020204020204" pitchFamily="34" charset="-122"/>
              </a:rPr>
              <a:t>letter begging Philemon (a slave owner) to forgive </a:t>
            </a:r>
            <a:r>
              <a:rPr lang="en-US" altLang="zh-CN" sz="3600" b="1" dirty="0" err="1">
                <a:solidFill>
                  <a:schemeClr val="bg1"/>
                </a:solidFill>
                <a:ea typeface="微软雅黑" panose="020B0503020204020204" pitchFamily="34" charset="-122"/>
              </a:rPr>
              <a:t>Onesimus</a:t>
            </a:r>
            <a:r>
              <a:rPr lang="en-US" altLang="zh-CN" sz="3600" b="1" dirty="0">
                <a:solidFill>
                  <a:schemeClr val="bg1"/>
                </a:solidFill>
                <a:ea typeface="微软雅黑" panose="020B0503020204020204" pitchFamily="34" charset="-122"/>
              </a:rPr>
              <a:t> (a escaped slave</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95187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1:12-13】</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我现在</a:t>
            </a:r>
            <a:r>
              <a:rPr lang="zh-CN" altLang="en-US" sz="3600" b="1" dirty="0">
                <a:solidFill>
                  <a:srgbClr val="FFFF00"/>
                </a:solidFill>
                <a:ea typeface="微软雅黑" panose="020B0503020204020204" pitchFamily="34" charset="-122"/>
              </a:rPr>
              <a:t>打发他亲自回你那里去</a:t>
            </a:r>
            <a:r>
              <a:rPr lang="zh-CN" altLang="en-US" sz="3600" b="1" dirty="0">
                <a:solidFill>
                  <a:schemeClr val="bg1"/>
                </a:solidFill>
                <a:ea typeface="微软雅黑" panose="020B0503020204020204" pitchFamily="34" charset="-122"/>
              </a:rPr>
              <a:t>，他是我心上的人。</a:t>
            </a:r>
          </a:p>
          <a:p>
            <a:pPr algn="l">
              <a:lnSpc>
                <a:spcPct val="114000"/>
              </a:lnSpc>
            </a:pPr>
            <a:r>
              <a:rPr lang="en-US" altLang="zh-CN" sz="3600" b="1" dirty="0">
                <a:solidFill>
                  <a:schemeClr val="bg1"/>
                </a:solidFill>
                <a:ea typeface="微软雅黑" panose="020B0503020204020204" pitchFamily="34" charset="-122"/>
              </a:rPr>
              <a:t>I am </a:t>
            </a:r>
            <a:r>
              <a:rPr lang="en-US" altLang="zh-CN" sz="3600" b="1" dirty="0">
                <a:solidFill>
                  <a:srgbClr val="FFFF00"/>
                </a:solidFill>
                <a:ea typeface="微软雅黑" panose="020B0503020204020204" pitchFamily="34" charset="-122"/>
              </a:rPr>
              <a:t>sending him back</a:t>
            </a:r>
            <a:r>
              <a:rPr lang="en-US" altLang="zh-CN" sz="3600" b="1" dirty="0">
                <a:solidFill>
                  <a:schemeClr val="bg1"/>
                </a:solidFill>
                <a:ea typeface="微软雅黑" panose="020B0503020204020204" pitchFamily="34" charset="-122"/>
              </a:rPr>
              <a:t>. You therefore receive him, that is, my own heart,</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我本来有意将他留下，在我为福音所受的捆锁中替你伺候我。</a:t>
            </a:r>
          </a:p>
          <a:p>
            <a:pPr algn="l">
              <a:lnSpc>
                <a:spcPct val="114000"/>
              </a:lnSpc>
            </a:pPr>
            <a:r>
              <a:rPr lang="en-US" altLang="zh-CN" sz="3600" b="1" dirty="0">
                <a:solidFill>
                  <a:schemeClr val="bg1"/>
                </a:solidFill>
                <a:ea typeface="微软雅黑" panose="020B0503020204020204" pitchFamily="34" charset="-122"/>
              </a:rPr>
              <a:t>whom I wished to keep with me, that on your behalf he might minister to me in my chains for the gospel.</a:t>
            </a:r>
          </a:p>
        </p:txBody>
      </p:sp>
    </p:spTree>
    <p:extLst>
      <p:ext uri="{BB962C8B-B14F-4D97-AF65-F5344CB8AC3E}">
        <p14:creationId xmlns:p14="http://schemas.microsoft.com/office/powerpoint/2010/main" val="39629000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2800" b="1" u="sng" dirty="0" smtClean="0">
                <a:solidFill>
                  <a:schemeClr val="bg1"/>
                </a:solidFill>
                <a:ea typeface="微软雅黑" panose="020B0503020204020204" pitchFamily="34" charset="-122"/>
              </a:rPr>
              <a:t>逃跑</a:t>
            </a:r>
            <a:r>
              <a:rPr lang="zh-CN" altLang="en-US" sz="2800" b="1" u="sng" dirty="0">
                <a:solidFill>
                  <a:schemeClr val="bg1"/>
                </a:solidFill>
                <a:ea typeface="微软雅黑" panose="020B0503020204020204" pitchFamily="34" charset="-122"/>
              </a:rPr>
              <a:t>的奴隶（阿尼西母）要回到奴隶主人（腓利门）那里 </a:t>
            </a:r>
            <a:r>
              <a:rPr lang="zh-CN" altLang="en-US" sz="2800" b="1" u="sng" dirty="0" smtClean="0">
                <a:solidFill>
                  <a:schemeClr val="bg1"/>
                </a:solidFill>
                <a:ea typeface="微软雅黑" panose="020B0503020204020204" pitchFamily="34" charset="-122"/>
              </a:rPr>
              <a:t> </a:t>
            </a:r>
            <a:r>
              <a:rPr lang="en-US" altLang="zh-CN" sz="2800" b="1" u="sng" dirty="0" smtClean="0">
                <a:solidFill>
                  <a:schemeClr val="bg1"/>
                </a:solidFill>
                <a:ea typeface="微软雅黑" panose="020B0503020204020204" pitchFamily="34" charset="-122"/>
              </a:rPr>
              <a:t>The </a:t>
            </a:r>
            <a:r>
              <a:rPr lang="en-US" altLang="zh-CN" sz="2800" b="1" u="sng" dirty="0">
                <a:solidFill>
                  <a:schemeClr val="bg1"/>
                </a:solidFill>
                <a:ea typeface="微软雅黑" panose="020B0503020204020204" pitchFamily="34" charset="-122"/>
              </a:rPr>
              <a:t>runaway slave </a:t>
            </a:r>
            <a:r>
              <a:rPr lang="en-US" altLang="zh-CN" sz="2800" b="1" u="sng" dirty="0" err="1">
                <a:solidFill>
                  <a:schemeClr val="bg1"/>
                </a:solidFill>
                <a:ea typeface="微软雅黑" panose="020B0503020204020204" pitchFamily="34" charset="-122"/>
              </a:rPr>
              <a:t>Onesimus</a:t>
            </a:r>
            <a:r>
              <a:rPr lang="en-US" altLang="zh-CN" sz="2800" b="1" u="sng" dirty="0">
                <a:solidFill>
                  <a:schemeClr val="bg1"/>
                </a:solidFill>
                <a:ea typeface="微软雅黑" panose="020B0503020204020204" pitchFamily="34" charset="-122"/>
              </a:rPr>
              <a:t> has to back to his owner Philemon</a:t>
            </a:r>
          </a:p>
          <a:p>
            <a:pPr algn="l">
              <a:lnSpc>
                <a:spcPct val="114000"/>
              </a:lnSpc>
            </a:pPr>
            <a:r>
              <a:rPr lang="en-US" altLang="zh-CN" sz="2800" b="1" dirty="0">
                <a:solidFill>
                  <a:schemeClr val="bg1"/>
                </a:solidFill>
                <a:ea typeface="微软雅黑" panose="020B0503020204020204" pitchFamily="34" charset="-122"/>
              </a:rPr>
              <a:t>【</a:t>
            </a:r>
            <a:r>
              <a:rPr lang="zh-CN" altLang="en-US" sz="2800" b="1" dirty="0">
                <a:solidFill>
                  <a:schemeClr val="bg1"/>
                </a:solidFill>
                <a:ea typeface="微软雅黑" panose="020B0503020204020204" pitchFamily="34" charset="-122"/>
              </a:rPr>
              <a:t>林</a:t>
            </a:r>
            <a:r>
              <a:rPr lang="zh-CN" altLang="en-US" sz="2800" b="1" dirty="0" smtClean="0">
                <a:solidFill>
                  <a:schemeClr val="bg1"/>
                </a:solidFill>
                <a:ea typeface="微软雅黑" panose="020B0503020204020204" pitchFamily="34" charset="-122"/>
              </a:rPr>
              <a:t>前 </a:t>
            </a:r>
            <a:r>
              <a:rPr lang="en-US" altLang="zh-CN" sz="2800" b="1" dirty="0" smtClean="0">
                <a:solidFill>
                  <a:schemeClr val="bg1"/>
                </a:solidFill>
                <a:ea typeface="微软雅黑" panose="020B0503020204020204" pitchFamily="34" charset="-122"/>
              </a:rPr>
              <a:t>1Cor 7:24</a:t>
            </a:r>
            <a:r>
              <a:rPr lang="en-US" altLang="zh-CN" sz="2800" b="1" dirty="0">
                <a:solidFill>
                  <a:schemeClr val="bg1"/>
                </a:solidFill>
                <a:ea typeface="微软雅黑" panose="020B0503020204020204" pitchFamily="34" charset="-122"/>
              </a:rPr>
              <a:t>】</a:t>
            </a:r>
            <a:r>
              <a:rPr lang="zh-CN" altLang="en-US" sz="2800" b="1" dirty="0">
                <a:solidFill>
                  <a:schemeClr val="bg1"/>
                </a:solidFill>
                <a:ea typeface="微软雅黑" panose="020B0503020204020204" pitchFamily="34" charset="-122"/>
              </a:rPr>
              <a:t>弟兄们，你们各人蒙召的时候是什么身份，仍要在　神面前守住这身份。</a:t>
            </a:r>
          </a:p>
          <a:p>
            <a:pPr algn="l">
              <a:lnSpc>
                <a:spcPct val="100000"/>
              </a:lnSpc>
            </a:pPr>
            <a:r>
              <a:rPr lang="en-US" altLang="zh-CN" sz="2800" b="1" dirty="0" smtClean="0">
                <a:solidFill>
                  <a:schemeClr val="bg1"/>
                </a:solidFill>
                <a:ea typeface="微软雅黑" panose="020B0503020204020204" pitchFamily="34" charset="-122"/>
              </a:rPr>
              <a:t>Brethren</a:t>
            </a:r>
            <a:r>
              <a:rPr lang="en-US" altLang="zh-CN" sz="2800" b="1" dirty="0">
                <a:solidFill>
                  <a:schemeClr val="bg1"/>
                </a:solidFill>
                <a:ea typeface="微软雅黑" panose="020B0503020204020204" pitchFamily="34" charset="-122"/>
              </a:rPr>
              <a:t>, let each one remain with God in that state in which he was called.</a:t>
            </a:r>
          </a:p>
          <a:p>
            <a:pPr algn="l">
              <a:lnSpc>
                <a:spcPct val="114000"/>
              </a:lnSpc>
            </a:pPr>
            <a:endParaRPr lang="en-US" altLang="zh-CN" sz="600" b="1" dirty="0" smtClean="0">
              <a:solidFill>
                <a:schemeClr val="bg1"/>
              </a:solidFill>
              <a:ea typeface="微软雅黑" panose="020B0503020204020204" pitchFamily="34" charset="-122"/>
            </a:endParaRPr>
          </a:p>
          <a:p>
            <a:pPr algn="l">
              <a:lnSpc>
                <a:spcPct val="114000"/>
              </a:lnSpc>
            </a:pPr>
            <a:r>
              <a:rPr lang="en-US" altLang="zh-CN" sz="2800" b="1" dirty="0" smtClean="0">
                <a:solidFill>
                  <a:schemeClr val="bg1"/>
                </a:solidFill>
                <a:ea typeface="微软雅黑" panose="020B0503020204020204" pitchFamily="34" charset="-122"/>
              </a:rPr>
              <a:t>【</a:t>
            </a:r>
            <a:r>
              <a:rPr lang="zh-CN" altLang="en-US" sz="2800" b="1" dirty="0" smtClean="0">
                <a:solidFill>
                  <a:schemeClr val="bg1"/>
                </a:solidFill>
                <a:ea typeface="微软雅黑" panose="020B0503020204020204" pitchFamily="34" charset="-122"/>
              </a:rPr>
              <a:t>弗 </a:t>
            </a:r>
            <a:r>
              <a:rPr lang="en-US" altLang="zh-CN" sz="2800" b="1" dirty="0" err="1" smtClean="0">
                <a:solidFill>
                  <a:schemeClr val="bg1"/>
                </a:solidFill>
                <a:ea typeface="微软雅黑" panose="020B0503020204020204" pitchFamily="34" charset="-122"/>
              </a:rPr>
              <a:t>Eph</a:t>
            </a:r>
            <a:r>
              <a:rPr lang="en-US" altLang="zh-CN" sz="2800" b="1" dirty="0" smtClean="0">
                <a:solidFill>
                  <a:schemeClr val="bg1"/>
                </a:solidFill>
                <a:ea typeface="微软雅黑" panose="020B0503020204020204" pitchFamily="34" charset="-122"/>
              </a:rPr>
              <a:t> 6:5</a:t>
            </a:r>
            <a:r>
              <a:rPr lang="en-US" altLang="zh-CN" sz="2800" b="1" dirty="0">
                <a:solidFill>
                  <a:schemeClr val="bg1"/>
                </a:solidFill>
                <a:ea typeface="微软雅黑" panose="020B0503020204020204" pitchFamily="34" charset="-122"/>
              </a:rPr>
              <a:t>】</a:t>
            </a:r>
            <a:r>
              <a:rPr lang="zh-CN" altLang="en-US" sz="2800" b="1" dirty="0">
                <a:solidFill>
                  <a:schemeClr val="bg1"/>
                </a:solidFill>
                <a:ea typeface="微软雅黑" panose="020B0503020204020204" pitchFamily="34" charset="-122"/>
              </a:rPr>
              <a:t>你们作仆人的，要惧怕战兢，用诚实的心听从你们肉身的主人，好像听从基督一般</a:t>
            </a:r>
            <a:r>
              <a:rPr lang="zh-CN" altLang="en-US" sz="2800" b="1" dirty="0" smtClean="0">
                <a:solidFill>
                  <a:schemeClr val="bg1"/>
                </a:solidFill>
                <a:ea typeface="微软雅黑" panose="020B0503020204020204" pitchFamily="34" charset="-122"/>
              </a:rPr>
              <a:t>。 </a:t>
            </a:r>
            <a:endParaRPr lang="en-US" altLang="zh-CN" sz="2800" b="1" dirty="0" smtClean="0">
              <a:solidFill>
                <a:schemeClr val="bg1"/>
              </a:solidFill>
              <a:ea typeface="微软雅黑" panose="020B0503020204020204" pitchFamily="34" charset="-122"/>
            </a:endParaRPr>
          </a:p>
          <a:p>
            <a:pPr algn="l">
              <a:lnSpc>
                <a:spcPct val="100000"/>
              </a:lnSpc>
            </a:pPr>
            <a:r>
              <a:rPr lang="en-US" altLang="zh-CN" sz="2800" b="1" dirty="0" smtClean="0">
                <a:solidFill>
                  <a:schemeClr val="bg1"/>
                </a:solidFill>
                <a:ea typeface="微软雅黑" panose="020B0503020204020204" pitchFamily="34" charset="-122"/>
              </a:rPr>
              <a:t>Bondservants</a:t>
            </a:r>
            <a:r>
              <a:rPr lang="en-US" altLang="zh-CN" sz="2800" b="1" dirty="0">
                <a:solidFill>
                  <a:schemeClr val="bg1"/>
                </a:solidFill>
                <a:ea typeface="微软雅黑" panose="020B0503020204020204" pitchFamily="34" charset="-122"/>
              </a:rPr>
              <a:t>, be obedient to those who are your masters according to the flesh, with fear and trembling, in sincerity of heart, as to </a:t>
            </a:r>
            <a:r>
              <a:rPr lang="en-US" altLang="zh-CN" sz="2800" b="1" dirty="0" smtClean="0">
                <a:solidFill>
                  <a:schemeClr val="bg1"/>
                </a:solidFill>
                <a:ea typeface="微软雅黑" panose="020B0503020204020204" pitchFamily="34" charset="-122"/>
              </a:rPr>
              <a:t>Christ;</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698678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400" b="1" u="sng" dirty="0" smtClean="0">
                <a:solidFill>
                  <a:schemeClr val="bg1"/>
                </a:solidFill>
                <a:ea typeface="微软雅黑" panose="020B0503020204020204" pitchFamily="34" charset="-122"/>
              </a:rPr>
              <a:t>逃跑</a:t>
            </a:r>
            <a:r>
              <a:rPr lang="zh-CN" altLang="en-US" sz="3400" b="1" u="sng" dirty="0">
                <a:solidFill>
                  <a:schemeClr val="bg1"/>
                </a:solidFill>
                <a:ea typeface="微软雅黑" panose="020B0503020204020204" pitchFamily="34" charset="-122"/>
              </a:rPr>
              <a:t>的奴隶（阿尼西母）要回到奴隶主人（腓利门）那里 </a:t>
            </a:r>
            <a:r>
              <a:rPr lang="zh-CN" altLang="en-US" sz="3400" b="1" u="sng" dirty="0" smtClean="0">
                <a:solidFill>
                  <a:schemeClr val="bg1"/>
                </a:solidFill>
                <a:ea typeface="微软雅黑" panose="020B0503020204020204" pitchFamily="34" charset="-122"/>
              </a:rPr>
              <a:t> </a:t>
            </a:r>
            <a:r>
              <a:rPr lang="en-US" altLang="zh-CN" sz="3400" b="1" u="sng" dirty="0" smtClean="0">
                <a:solidFill>
                  <a:schemeClr val="bg1"/>
                </a:solidFill>
                <a:ea typeface="微软雅黑" panose="020B0503020204020204" pitchFamily="34" charset="-122"/>
              </a:rPr>
              <a:t>The </a:t>
            </a:r>
            <a:r>
              <a:rPr lang="en-US" altLang="zh-CN" sz="3400" b="1" u="sng" dirty="0">
                <a:solidFill>
                  <a:schemeClr val="bg1"/>
                </a:solidFill>
                <a:ea typeface="微软雅黑" panose="020B0503020204020204" pitchFamily="34" charset="-122"/>
              </a:rPr>
              <a:t>runaway slave </a:t>
            </a:r>
            <a:r>
              <a:rPr lang="en-US" altLang="zh-CN" sz="3400" b="1" u="sng" dirty="0" err="1">
                <a:solidFill>
                  <a:schemeClr val="bg1"/>
                </a:solidFill>
                <a:ea typeface="微软雅黑" panose="020B0503020204020204" pitchFamily="34" charset="-122"/>
              </a:rPr>
              <a:t>Onesimus</a:t>
            </a:r>
            <a:r>
              <a:rPr lang="en-US" altLang="zh-CN" sz="3400" b="1" u="sng" dirty="0">
                <a:solidFill>
                  <a:schemeClr val="bg1"/>
                </a:solidFill>
                <a:ea typeface="微软雅黑" panose="020B0503020204020204" pitchFamily="34" charset="-122"/>
              </a:rPr>
              <a:t> has to back to his owner Philemon</a:t>
            </a:r>
          </a:p>
          <a:p>
            <a:pPr algn="l">
              <a:lnSpc>
                <a:spcPct val="114000"/>
              </a:lnSpc>
            </a:pPr>
            <a:r>
              <a:rPr lang="zh-CN" altLang="en-US" sz="3400" b="1" dirty="0">
                <a:solidFill>
                  <a:schemeClr val="bg1"/>
                </a:solidFill>
                <a:ea typeface="微软雅黑" panose="020B0503020204020204" pitchFamily="34" charset="-122"/>
              </a:rPr>
              <a:t>	</a:t>
            </a:r>
            <a:r>
              <a:rPr lang="zh-CN" altLang="en-US" sz="3400" b="1" dirty="0" smtClean="0">
                <a:solidFill>
                  <a:schemeClr val="bg1"/>
                </a:solidFill>
                <a:ea typeface="微软雅黑" panose="020B0503020204020204" pitchFamily="34" charset="-122"/>
              </a:rPr>
              <a:t>保罗</a:t>
            </a:r>
            <a:r>
              <a:rPr lang="zh-CN" altLang="en-US" sz="3400" b="1" dirty="0">
                <a:solidFill>
                  <a:schemeClr val="bg1"/>
                </a:solidFill>
                <a:ea typeface="微软雅黑" panose="020B0503020204020204" pitchFamily="34" charset="-122"/>
              </a:rPr>
              <a:t>为了别人</a:t>
            </a:r>
            <a:r>
              <a:rPr lang="zh-CN" altLang="en-US" sz="3400" b="1" dirty="0" smtClean="0">
                <a:solidFill>
                  <a:schemeClr val="bg1"/>
                </a:solidFill>
                <a:ea typeface="微软雅黑" panose="020B0503020204020204" pitchFamily="34" charset="-122"/>
              </a:rPr>
              <a:t>生命成长而放弃</a:t>
            </a:r>
            <a:r>
              <a:rPr lang="zh-CN" altLang="en-US" sz="3400" b="1" dirty="0">
                <a:solidFill>
                  <a:schemeClr val="bg1"/>
                </a:solidFill>
                <a:ea typeface="微软雅黑" panose="020B0503020204020204" pitchFamily="34" charset="-122"/>
              </a:rPr>
              <a:t>自己的</a:t>
            </a:r>
            <a:r>
              <a:rPr lang="zh-CN" altLang="en-US" sz="3400" b="1" dirty="0" smtClean="0">
                <a:solidFill>
                  <a:schemeClr val="bg1"/>
                </a:solidFill>
                <a:ea typeface="微软雅黑" panose="020B0503020204020204" pitchFamily="34" charset="-122"/>
              </a:rPr>
              <a:t>利益</a:t>
            </a:r>
            <a:r>
              <a:rPr lang="en-US" altLang="zh-CN" sz="3400" b="1" dirty="0" smtClean="0">
                <a:solidFill>
                  <a:schemeClr val="bg1"/>
                </a:solidFill>
                <a:ea typeface="微软雅黑" panose="020B0503020204020204" pitchFamily="34" charset="-122"/>
              </a:rPr>
              <a:t>Paul abandons </a:t>
            </a:r>
            <a:r>
              <a:rPr lang="en-US" altLang="zh-CN" sz="3400" b="1" dirty="0">
                <a:solidFill>
                  <a:schemeClr val="bg1"/>
                </a:solidFill>
                <a:ea typeface="微软雅黑" panose="020B0503020204020204" pitchFamily="34" charset="-122"/>
              </a:rPr>
              <a:t>his own </a:t>
            </a:r>
            <a:r>
              <a:rPr lang="en-US" altLang="zh-CN" sz="3400" b="1" dirty="0" smtClean="0">
                <a:solidFill>
                  <a:schemeClr val="bg1"/>
                </a:solidFill>
                <a:ea typeface="微软雅黑" panose="020B0503020204020204" pitchFamily="34" charset="-122"/>
              </a:rPr>
              <a:t>interests (rights) to help </a:t>
            </a:r>
            <a:r>
              <a:rPr lang="en-US" altLang="zh-CN" sz="3400" b="1" dirty="0">
                <a:solidFill>
                  <a:schemeClr val="bg1"/>
                </a:solidFill>
                <a:ea typeface="微软雅黑" panose="020B0503020204020204" pitchFamily="34" charset="-122"/>
              </a:rPr>
              <a:t>others </a:t>
            </a:r>
            <a:r>
              <a:rPr lang="en-US" altLang="zh-CN" sz="3400" b="1" dirty="0" smtClean="0">
                <a:solidFill>
                  <a:schemeClr val="bg1"/>
                </a:solidFill>
                <a:ea typeface="微软雅黑" panose="020B0503020204020204" pitchFamily="34" charset="-122"/>
              </a:rPr>
              <a:t>grow in Christ.</a:t>
            </a:r>
          </a:p>
          <a:p>
            <a:pPr algn="l">
              <a:lnSpc>
                <a:spcPct val="114000"/>
              </a:lnSpc>
            </a:pPr>
            <a:endParaRPr lang="en-US" altLang="zh-CN" sz="600" b="1"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	</a:t>
            </a:r>
            <a:r>
              <a:rPr lang="zh-CN" altLang="en-US" sz="3400" b="1" dirty="0">
                <a:solidFill>
                  <a:schemeClr val="bg1"/>
                </a:solidFill>
                <a:ea typeface="微软雅黑" panose="020B0503020204020204" pitchFamily="34" charset="-122"/>
              </a:rPr>
              <a:t>保罗要求腓利门同样也放弃自己的权益 </a:t>
            </a:r>
            <a:endParaRPr lang="en-US" altLang="zh-CN" sz="3400" b="1" dirty="0" smtClean="0">
              <a:solidFill>
                <a:schemeClr val="bg1"/>
              </a:solidFill>
              <a:ea typeface="微软雅黑" panose="020B0503020204020204" pitchFamily="34" charset="-122"/>
            </a:endParaRPr>
          </a:p>
          <a:p>
            <a:pPr algn="l">
              <a:lnSpc>
                <a:spcPct val="114000"/>
              </a:lnSpc>
            </a:pPr>
            <a:r>
              <a:rPr lang="en-US" altLang="zh-CN" sz="3400" b="1" dirty="0" smtClean="0">
                <a:solidFill>
                  <a:schemeClr val="bg1"/>
                </a:solidFill>
                <a:ea typeface="微软雅黑" panose="020B0503020204020204" pitchFamily="34" charset="-122"/>
              </a:rPr>
              <a:t>Paul also persuades </a:t>
            </a:r>
            <a:r>
              <a:rPr lang="en-US" altLang="zh-CN" sz="3400" b="1" dirty="0">
                <a:solidFill>
                  <a:schemeClr val="bg1"/>
                </a:solidFill>
                <a:ea typeface="微软雅黑" panose="020B0503020204020204" pitchFamily="34" charset="-122"/>
              </a:rPr>
              <a:t>Philemon to abandon his own will and </a:t>
            </a:r>
            <a:r>
              <a:rPr lang="en-US" altLang="zh-CN" sz="3400" b="1" dirty="0" smtClean="0">
                <a:solidFill>
                  <a:schemeClr val="bg1"/>
                </a:solidFill>
                <a:ea typeface="微软雅黑" panose="020B0503020204020204" pitchFamily="34" charset="-122"/>
              </a:rPr>
              <a:t>rights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0250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问题</a:t>
            </a:r>
            <a:r>
              <a:rPr lang="zh-CN" altLang="en-US" sz="3600" b="1" u="sng" dirty="0" smtClean="0">
                <a:solidFill>
                  <a:schemeClr val="bg1"/>
                </a:solidFill>
                <a:ea typeface="微软雅黑" panose="020B0503020204020204" pitchFamily="34" charset="-122"/>
              </a:rPr>
              <a:t>讨论 </a:t>
            </a:r>
            <a:r>
              <a:rPr lang="en-US" altLang="zh-CN" sz="3600" b="1" u="sng" dirty="0" smtClean="0">
                <a:solidFill>
                  <a:schemeClr val="bg1"/>
                </a:solidFill>
                <a:ea typeface="微软雅黑" panose="020B0503020204020204" pitchFamily="34" charset="-122"/>
              </a:rPr>
              <a:t>Questions</a:t>
            </a:r>
            <a:r>
              <a:rPr lang="zh-CN" altLang="en-US" sz="3600" b="1" u="sng" dirty="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a:t>
            </a:r>
            <a:r>
              <a:rPr lang="zh-CN" altLang="en-US" sz="3600" b="1" dirty="0" smtClean="0">
                <a:solidFill>
                  <a:schemeClr val="bg1"/>
                </a:solidFill>
                <a:ea typeface="微软雅黑" panose="020B0503020204020204" pitchFamily="34" charset="-122"/>
              </a:rPr>
              <a:t>）列举圣经中为主而舍弃自己私利（私意）的事例。</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List examples of </a:t>
            </a:r>
            <a:r>
              <a:rPr lang="en-US" altLang="zh-CN" sz="3600" b="1" dirty="0">
                <a:solidFill>
                  <a:schemeClr val="bg1"/>
                </a:solidFill>
                <a:ea typeface="微软雅黑" panose="020B0503020204020204" pitchFamily="34" charset="-122"/>
              </a:rPr>
              <a:t>abandoning </a:t>
            </a:r>
            <a:r>
              <a:rPr lang="en-US" altLang="zh-CN" sz="3600" b="1" dirty="0" smtClean="0">
                <a:solidFill>
                  <a:schemeClr val="bg1"/>
                </a:solidFill>
                <a:ea typeface="微软雅黑" panose="020B0503020204020204" pitchFamily="34" charset="-122"/>
              </a:rPr>
              <a:t>his or her own </a:t>
            </a:r>
            <a:r>
              <a:rPr lang="en-US" altLang="zh-CN" sz="3600" b="1" dirty="0">
                <a:solidFill>
                  <a:schemeClr val="bg1"/>
                </a:solidFill>
                <a:ea typeface="微软雅黑" panose="020B0503020204020204" pitchFamily="34" charset="-122"/>
              </a:rPr>
              <a:t>“stuff” for the Lord </a:t>
            </a:r>
            <a:r>
              <a:rPr lang="en-US" altLang="zh-CN" sz="3600" b="1" dirty="0" smtClean="0">
                <a:solidFill>
                  <a:schemeClr val="bg1"/>
                </a:solidFill>
                <a:ea typeface="微软雅黑" panose="020B0503020204020204" pitchFamily="34" charset="-122"/>
              </a:rPr>
              <a:t>in the Bible?</a:t>
            </a:r>
          </a:p>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smtClean="0">
                <a:solidFill>
                  <a:schemeClr val="bg1"/>
                </a:solidFill>
                <a:ea typeface="微软雅黑" panose="020B0503020204020204" pitchFamily="34" charset="-122"/>
              </a:rPr>
              <a:t>我信主以来为主舍弃了什么？</a:t>
            </a:r>
            <a:r>
              <a:rPr lang="en-US" altLang="zh-CN" sz="3600" b="1" dirty="0" smtClean="0">
                <a:solidFill>
                  <a:schemeClr val="bg1"/>
                </a:solidFill>
                <a:ea typeface="微软雅黑" panose="020B0503020204020204" pitchFamily="34" charset="-122"/>
              </a:rPr>
              <a:t>What have I left to follow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82282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2800" b="1" u="sng" dirty="0">
                <a:solidFill>
                  <a:schemeClr val="bg1"/>
                </a:solidFill>
                <a:ea typeface="微软雅黑" panose="020B0503020204020204" pitchFamily="34" charset="-122"/>
              </a:rPr>
              <a:t>【</a:t>
            </a:r>
            <a:r>
              <a:rPr lang="zh-CN" altLang="en-US" sz="2800" b="1" u="sng" dirty="0">
                <a:solidFill>
                  <a:schemeClr val="bg1"/>
                </a:solidFill>
                <a:ea typeface="微软雅黑" panose="020B0503020204020204" pitchFamily="34" charset="-122"/>
              </a:rPr>
              <a:t>腓利门书</a:t>
            </a:r>
            <a:r>
              <a:rPr lang="en-US" altLang="zh-CN" sz="2800" b="1" u="sng" dirty="0">
                <a:solidFill>
                  <a:schemeClr val="bg1"/>
                </a:solidFill>
                <a:ea typeface="微软雅黑" panose="020B0503020204020204" pitchFamily="34" charset="-122"/>
              </a:rPr>
              <a:t>Philemon 1:15-16】</a:t>
            </a:r>
          </a:p>
          <a:p>
            <a:pPr algn="l">
              <a:lnSpc>
                <a:spcPct val="114000"/>
              </a:lnSpc>
            </a:pPr>
            <a:r>
              <a:rPr lang="en-US" altLang="zh-CN" sz="2800" b="1" dirty="0">
                <a:solidFill>
                  <a:schemeClr val="bg1"/>
                </a:solidFill>
                <a:ea typeface="微软雅黑" panose="020B0503020204020204" pitchFamily="34" charset="-122"/>
              </a:rPr>
              <a:t>15 </a:t>
            </a:r>
            <a:r>
              <a:rPr lang="zh-CN" altLang="en-US" sz="2800" b="1" dirty="0">
                <a:solidFill>
                  <a:schemeClr val="bg1"/>
                </a:solidFill>
                <a:ea typeface="微软雅黑" panose="020B0503020204020204" pitchFamily="34" charset="-122"/>
              </a:rPr>
              <a:t>他暂时离开你，或者是叫你永远得着他，</a:t>
            </a:r>
          </a:p>
          <a:p>
            <a:pPr algn="l">
              <a:lnSpc>
                <a:spcPct val="114000"/>
              </a:lnSpc>
            </a:pPr>
            <a:r>
              <a:rPr lang="en-US" altLang="zh-CN" sz="2800" b="1" dirty="0">
                <a:solidFill>
                  <a:schemeClr val="bg1"/>
                </a:solidFill>
                <a:ea typeface="微软雅黑" panose="020B0503020204020204" pitchFamily="34" charset="-122"/>
              </a:rPr>
              <a:t>For perhaps he departed for a while for this purpose, that you might </a:t>
            </a:r>
            <a:r>
              <a:rPr lang="en-US" altLang="zh-CN" sz="2800" b="1" dirty="0">
                <a:solidFill>
                  <a:srgbClr val="FFFF00"/>
                </a:solidFill>
                <a:ea typeface="微软雅黑" panose="020B0503020204020204" pitchFamily="34" charset="-122"/>
              </a:rPr>
              <a:t>receive him forever</a:t>
            </a:r>
            <a:r>
              <a:rPr lang="en-US" altLang="zh-CN" sz="2800" b="1" dirty="0">
                <a:solidFill>
                  <a:schemeClr val="bg1"/>
                </a:solidFill>
                <a:ea typeface="微软雅黑" panose="020B0503020204020204" pitchFamily="34" charset="-122"/>
              </a:rPr>
              <a:t>,</a:t>
            </a:r>
          </a:p>
          <a:p>
            <a:pPr algn="l">
              <a:lnSpc>
                <a:spcPct val="114000"/>
              </a:lnSpc>
            </a:pPr>
            <a:r>
              <a:rPr lang="en-US" altLang="zh-CN" sz="2800" b="1" dirty="0">
                <a:solidFill>
                  <a:schemeClr val="bg1"/>
                </a:solidFill>
                <a:ea typeface="微软雅黑" panose="020B0503020204020204" pitchFamily="34" charset="-122"/>
              </a:rPr>
              <a:t>16 </a:t>
            </a:r>
            <a:r>
              <a:rPr lang="zh-CN" altLang="en-US" sz="2800" b="1" dirty="0">
                <a:solidFill>
                  <a:schemeClr val="bg1"/>
                </a:solidFill>
                <a:ea typeface="微软雅黑" panose="020B0503020204020204" pitchFamily="34" charset="-122"/>
              </a:rPr>
              <a:t>不再是奴仆，乃是高过奴仆，是亲爱的兄弟。在我实在是如此，何况在你呢！这也不拘是按肉体说，是按主说。</a:t>
            </a:r>
          </a:p>
          <a:p>
            <a:pPr algn="l">
              <a:lnSpc>
                <a:spcPct val="114000"/>
              </a:lnSpc>
            </a:pPr>
            <a:r>
              <a:rPr lang="en-US" altLang="zh-CN" sz="2800" b="1" dirty="0">
                <a:solidFill>
                  <a:schemeClr val="bg1"/>
                </a:solidFill>
                <a:ea typeface="微软雅黑" panose="020B0503020204020204" pitchFamily="34" charset="-122"/>
              </a:rPr>
              <a:t>no longer as a slave but more than a slave—a beloved brother, especially to me but how much more to you, both in the flesh and in the Lord</a:t>
            </a:r>
            <a:r>
              <a:rPr lang="en-US" altLang="zh-CN" sz="2800" b="1" dirty="0" smtClean="0">
                <a:solidFill>
                  <a:schemeClr val="bg1"/>
                </a:solidFill>
                <a:ea typeface="微软雅黑" panose="020B0503020204020204" pitchFamily="34" charset="-122"/>
              </a:rPr>
              <a:t>.</a:t>
            </a:r>
          </a:p>
          <a:p>
            <a:pPr algn="l">
              <a:lnSpc>
                <a:spcPct val="114000"/>
              </a:lnSpc>
            </a:pPr>
            <a:endParaRPr lang="en-US" altLang="zh-CN" sz="600" b="1" dirty="0">
              <a:solidFill>
                <a:schemeClr val="bg1"/>
              </a:solidFill>
              <a:ea typeface="微软雅黑" panose="020B0503020204020204" pitchFamily="34" charset="-122"/>
            </a:endParaRPr>
          </a:p>
          <a:p>
            <a:pPr algn="l">
              <a:lnSpc>
                <a:spcPct val="114000"/>
              </a:lnSpc>
            </a:pPr>
            <a:r>
              <a:rPr lang="en-US" altLang="zh-CN" sz="2800" b="1" u="sng" dirty="0" smtClean="0">
                <a:solidFill>
                  <a:schemeClr val="bg1"/>
                </a:solidFill>
                <a:ea typeface="微软雅黑" panose="020B0503020204020204" pitchFamily="34" charset="-122"/>
              </a:rPr>
              <a:t></a:t>
            </a:r>
            <a:r>
              <a:rPr lang="en-US" altLang="zh-CN" sz="2800" b="1" u="sng" dirty="0">
                <a:solidFill>
                  <a:schemeClr val="bg1"/>
                </a:solidFill>
                <a:ea typeface="微软雅黑" panose="020B0503020204020204" pitchFamily="34" charset="-122"/>
              </a:rPr>
              <a:t>	</a:t>
            </a:r>
            <a:r>
              <a:rPr lang="zh-CN" altLang="en-US" sz="2800" b="1" u="sng" dirty="0">
                <a:solidFill>
                  <a:schemeClr val="bg1"/>
                </a:solidFill>
                <a:ea typeface="微软雅黑" panose="020B0503020204020204" pitchFamily="34" charset="-122"/>
              </a:rPr>
              <a:t>神的安排 </a:t>
            </a:r>
            <a:r>
              <a:rPr lang="en-US" altLang="zh-CN" sz="2800" b="1" u="sng" dirty="0">
                <a:solidFill>
                  <a:schemeClr val="bg1"/>
                </a:solidFill>
                <a:ea typeface="微软雅黑" panose="020B0503020204020204" pitchFamily="34" charset="-122"/>
              </a:rPr>
              <a:t>Arrangement of God </a:t>
            </a:r>
          </a:p>
          <a:p>
            <a:pPr algn="l">
              <a:lnSpc>
                <a:spcPct val="114000"/>
              </a:lnSpc>
            </a:pPr>
            <a:r>
              <a:rPr lang="en-US" altLang="zh-CN" sz="2800" b="1" u="sng" dirty="0">
                <a:solidFill>
                  <a:schemeClr val="bg1"/>
                </a:solidFill>
                <a:ea typeface="微软雅黑" panose="020B0503020204020204" pitchFamily="34" charset="-122"/>
              </a:rPr>
              <a:t>	</a:t>
            </a:r>
            <a:r>
              <a:rPr lang="zh-CN" altLang="en-US" sz="2800" b="1" u="sng" dirty="0">
                <a:solidFill>
                  <a:schemeClr val="bg1"/>
                </a:solidFill>
                <a:ea typeface="微软雅黑" panose="020B0503020204020204" pitchFamily="34" charset="-122"/>
              </a:rPr>
              <a:t>真正的得着 </a:t>
            </a:r>
            <a:r>
              <a:rPr lang="en-US" altLang="zh-CN" sz="2800" b="1" u="sng" dirty="0">
                <a:solidFill>
                  <a:schemeClr val="bg1"/>
                </a:solidFill>
                <a:ea typeface="微软雅黑" panose="020B0503020204020204" pitchFamily="34" charset="-122"/>
              </a:rPr>
              <a:t>The true receiving</a:t>
            </a:r>
          </a:p>
        </p:txBody>
      </p:sp>
    </p:spTree>
    <p:extLst>
      <p:ext uri="{BB962C8B-B14F-4D97-AF65-F5344CB8AC3E}">
        <p14:creationId xmlns:p14="http://schemas.microsoft.com/office/powerpoint/2010/main" val="3082277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真正的得着 </a:t>
            </a:r>
            <a:r>
              <a:rPr lang="en-US" altLang="zh-CN" sz="3600" b="1" u="sng" dirty="0" smtClean="0">
                <a:solidFill>
                  <a:schemeClr val="bg1"/>
                </a:solidFill>
                <a:ea typeface="微软雅黑" panose="020B0503020204020204" pitchFamily="34" charset="-122"/>
              </a:rPr>
              <a:t>The true </a:t>
            </a:r>
            <a:r>
              <a:rPr lang="en-US" altLang="zh-CN" sz="3600" b="1" u="sng" dirty="0" err="1" smtClean="0">
                <a:solidFill>
                  <a:schemeClr val="bg1"/>
                </a:solidFill>
                <a:ea typeface="微软雅黑" panose="020B0503020204020204" pitchFamily="34" charset="-122"/>
              </a:rPr>
              <a:t>recieving</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zh-CN" altLang="en-US" sz="3600" b="1" u="sng" dirty="0" smtClean="0">
                <a:solidFill>
                  <a:schemeClr val="bg1"/>
                </a:solidFill>
                <a:ea typeface="微软雅黑" panose="020B0503020204020204" pitchFamily="34" charset="-122"/>
              </a:rPr>
              <a:t>问题讨论 </a:t>
            </a:r>
            <a:r>
              <a:rPr lang="en-US" altLang="zh-CN" sz="3600" b="1" u="sng" dirty="0" smtClean="0">
                <a:solidFill>
                  <a:schemeClr val="bg1"/>
                </a:solidFill>
                <a:ea typeface="微软雅黑" panose="020B0503020204020204" pitchFamily="34" charset="-122"/>
              </a:rPr>
              <a:t>Questions</a:t>
            </a:r>
            <a:r>
              <a:rPr lang="zh-CN" altLang="en-US" sz="3600" b="1" u="sng" dirty="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列举圣经中类似“父亲得回浪子”的例子。</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List similar examples as</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Father truly have the prodigal son back</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in the Bible?</a:t>
            </a:r>
          </a:p>
        </p:txBody>
      </p:sp>
    </p:spTree>
    <p:extLst>
      <p:ext uri="{BB962C8B-B14F-4D97-AF65-F5344CB8AC3E}">
        <p14:creationId xmlns:p14="http://schemas.microsoft.com/office/powerpoint/2010/main" val="785386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2800" b="1" u="sng" dirty="0">
                <a:solidFill>
                  <a:schemeClr val="bg1"/>
                </a:solidFill>
                <a:ea typeface="微软雅黑" panose="020B0503020204020204" pitchFamily="34" charset="-122"/>
              </a:rPr>
              <a:t>【</a:t>
            </a:r>
            <a:r>
              <a:rPr lang="zh-CN" altLang="en-US" sz="2800" b="1" u="sng" dirty="0">
                <a:solidFill>
                  <a:schemeClr val="bg1"/>
                </a:solidFill>
                <a:ea typeface="微软雅黑" panose="020B0503020204020204" pitchFamily="34" charset="-122"/>
              </a:rPr>
              <a:t>腓利门书</a:t>
            </a:r>
            <a:r>
              <a:rPr lang="en-US" altLang="zh-CN" sz="2800" b="1" u="sng" dirty="0">
                <a:solidFill>
                  <a:schemeClr val="bg1"/>
                </a:solidFill>
                <a:ea typeface="微软雅黑" panose="020B0503020204020204" pitchFamily="34" charset="-122"/>
              </a:rPr>
              <a:t>Philemon </a:t>
            </a:r>
            <a:r>
              <a:rPr lang="en-US" altLang="zh-CN" sz="2800" b="1" u="sng" dirty="0" smtClean="0">
                <a:solidFill>
                  <a:schemeClr val="bg1"/>
                </a:solidFill>
                <a:ea typeface="微软雅黑" panose="020B0503020204020204" pitchFamily="34" charset="-122"/>
              </a:rPr>
              <a:t>1:16a】</a:t>
            </a:r>
            <a:endParaRPr lang="en-US" altLang="zh-CN" sz="2800" b="1" u="sng" dirty="0">
              <a:solidFill>
                <a:schemeClr val="bg1"/>
              </a:solidFill>
              <a:ea typeface="微软雅黑" panose="020B0503020204020204" pitchFamily="34" charset="-122"/>
            </a:endParaRPr>
          </a:p>
          <a:p>
            <a:pPr algn="l">
              <a:lnSpc>
                <a:spcPct val="114000"/>
              </a:lnSpc>
            </a:pPr>
            <a:r>
              <a:rPr lang="en-US" altLang="zh-CN" sz="2800" b="1" dirty="0" smtClean="0">
                <a:solidFill>
                  <a:schemeClr val="bg1"/>
                </a:solidFill>
                <a:ea typeface="微软雅黑" panose="020B0503020204020204" pitchFamily="34" charset="-122"/>
              </a:rPr>
              <a:t>16 </a:t>
            </a:r>
            <a:r>
              <a:rPr lang="zh-CN" altLang="en-US" sz="2800" b="1" dirty="0">
                <a:solidFill>
                  <a:schemeClr val="bg1"/>
                </a:solidFill>
                <a:ea typeface="微软雅黑" panose="020B0503020204020204" pitchFamily="34" charset="-122"/>
              </a:rPr>
              <a:t>不再是奴仆，乃是高过奴仆，是亲爱的兄弟。</a:t>
            </a:r>
            <a:r>
              <a:rPr lang="zh-CN" altLang="en-US" sz="2800" b="1" dirty="0">
                <a:solidFill>
                  <a:srgbClr val="FFFF00"/>
                </a:solidFill>
                <a:ea typeface="微软雅黑" panose="020B0503020204020204" pitchFamily="34" charset="-122"/>
              </a:rPr>
              <a:t>在我实在是如此，何况在你呢</a:t>
            </a:r>
            <a:r>
              <a:rPr lang="zh-CN" altLang="en-US" sz="2800" b="1" dirty="0" smtClean="0">
                <a:solidFill>
                  <a:srgbClr val="FFFF00"/>
                </a:solidFill>
                <a:ea typeface="微软雅黑" panose="020B0503020204020204" pitchFamily="34" charset="-122"/>
              </a:rPr>
              <a:t>！</a:t>
            </a:r>
            <a:r>
              <a:rPr lang="en-US" altLang="zh-CN" sz="2800" b="1" dirty="0">
                <a:solidFill>
                  <a:schemeClr val="bg1"/>
                </a:solidFill>
                <a:ea typeface="微软雅黑" panose="020B0503020204020204" pitchFamily="34" charset="-122"/>
              </a:rPr>
              <a:t>……</a:t>
            </a:r>
            <a:endParaRPr lang="zh-CN" altLang="en-US" sz="2800" b="1" dirty="0">
              <a:solidFill>
                <a:schemeClr val="bg1"/>
              </a:solidFill>
              <a:ea typeface="微软雅黑" panose="020B0503020204020204" pitchFamily="34" charset="-122"/>
            </a:endParaRPr>
          </a:p>
          <a:p>
            <a:pPr algn="l">
              <a:lnSpc>
                <a:spcPct val="114000"/>
              </a:lnSpc>
            </a:pPr>
            <a:r>
              <a:rPr lang="en-US" altLang="zh-CN" sz="2800" b="1" dirty="0">
                <a:solidFill>
                  <a:schemeClr val="bg1"/>
                </a:solidFill>
                <a:ea typeface="微软雅黑" panose="020B0503020204020204" pitchFamily="34" charset="-122"/>
              </a:rPr>
              <a:t>no longer as a slave but more than a slave—a beloved brother, </a:t>
            </a:r>
            <a:r>
              <a:rPr lang="en-US" altLang="zh-CN" sz="2800" b="1" dirty="0" smtClean="0">
                <a:solidFill>
                  <a:schemeClr val="bg1"/>
                </a:solidFill>
                <a:ea typeface="微软雅黑" panose="020B0503020204020204" pitchFamily="34" charset="-122"/>
              </a:rPr>
              <a:t>especially </a:t>
            </a:r>
            <a:r>
              <a:rPr lang="en-US" altLang="zh-CN" sz="2800" b="1" dirty="0">
                <a:solidFill>
                  <a:schemeClr val="bg1"/>
                </a:solidFill>
                <a:ea typeface="微软雅黑" panose="020B0503020204020204" pitchFamily="34" charset="-122"/>
              </a:rPr>
              <a:t>to me but how much more </a:t>
            </a:r>
            <a:r>
              <a:rPr lang="en-US" altLang="zh-CN" sz="2800" b="1" dirty="0" smtClean="0">
                <a:solidFill>
                  <a:schemeClr val="bg1"/>
                </a:solidFill>
                <a:ea typeface="微软雅黑" panose="020B0503020204020204" pitchFamily="34" charset="-122"/>
              </a:rPr>
              <a:t>to you….</a:t>
            </a:r>
          </a:p>
          <a:p>
            <a:pPr algn="l">
              <a:lnSpc>
                <a:spcPct val="114000"/>
              </a:lnSpc>
            </a:pPr>
            <a:endParaRPr lang="en-US" altLang="zh-CN" sz="2800" b="1" dirty="0">
              <a:solidFill>
                <a:schemeClr val="bg1"/>
              </a:solidFill>
              <a:ea typeface="微软雅黑" panose="020B0503020204020204" pitchFamily="34" charset="-122"/>
            </a:endParaRPr>
          </a:p>
          <a:p>
            <a:pPr algn="l">
              <a:lnSpc>
                <a:spcPct val="114000"/>
              </a:lnSpc>
            </a:pPr>
            <a:r>
              <a:rPr lang="zh-CN" altLang="en-US" sz="2800" b="1" u="sng" dirty="0">
                <a:solidFill>
                  <a:schemeClr val="bg1"/>
                </a:solidFill>
                <a:ea typeface="微软雅黑" panose="020B0503020204020204" pitchFamily="34" charset="-122"/>
              </a:rPr>
              <a:t>问题</a:t>
            </a:r>
            <a:r>
              <a:rPr lang="zh-CN" altLang="en-US" sz="2800" b="1" u="sng" dirty="0" smtClean="0">
                <a:solidFill>
                  <a:schemeClr val="bg1"/>
                </a:solidFill>
                <a:ea typeface="微软雅黑" panose="020B0503020204020204" pitchFamily="34" charset="-122"/>
              </a:rPr>
              <a:t>讨论 </a:t>
            </a:r>
            <a:r>
              <a:rPr lang="en-US" altLang="zh-CN" sz="2800" b="1" u="sng" dirty="0" smtClean="0">
                <a:solidFill>
                  <a:schemeClr val="bg1"/>
                </a:solidFill>
                <a:ea typeface="微软雅黑" panose="020B0503020204020204" pitchFamily="34" charset="-122"/>
              </a:rPr>
              <a:t>Question</a:t>
            </a:r>
            <a:r>
              <a:rPr lang="zh-CN" altLang="en-US" sz="2800" b="1" u="sng" dirty="0" smtClean="0">
                <a:solidFill>
                  <a:schemeClr val="bg1"/>
                </a:solidFill>
                <a:ea typeface="微软雅黑" panose="020B0503020204020204" pitchFamily="34" charset="-122"/>
              </a:rPr>
              <a:t>：</a:t>
            </a:r>
            <a:endParaRPr lang="en-US" altLang="zh-CN" sz="2800" b="1" u="sng" dirty="0" smtClean="0">
              <a:solidFill>
                <a:schemeClr val="bg1"/>
              </a:solidFill>
              <a:ea typeface="微软雅黑" panose="020B0503020204020204" pitchFamily="34" charset="-122"/>
            </a:endParaRPr>
          </a:p>
          <a:p>
            <a:pPr algn="l">
              <a:lnSpc>
                <a:spcPct val="114000"/>
              </a:lnSpc>
            </a:pPr>
            <a:r>
              <a:rPr lang="zh-CN" altLang="en-US" sz="2800" b="1" dirty="0" smtClean="0">
                <a:solidFill>
                  <a:schemeClr val="bg1"/>
                </a:solidFill>
                <a:ea typeface="微软雅黑" panose="020B0503020204020204" pitchFamily="34" charset="-122"/>
              </a:rPr>
              <a:t>列举类似</a:t>
            </a:r>
            <a:r>
              <a:rPr lang="en-US" altLang="zh-CN" sz="2800" b="1" dirty="0" smtClean="0">
                <a:solidFill>
                  <a:schemeClr val="bg1"/>
                </a:solidFill>
                <a:ea typeface="微软雅黑" panose="020B0503020204020204" pitchFamily="34" charset="-122"/>
              </a:rPr>
              <a:t>【</a:t>
            </a:r>
            <a:r>
              <a:rPr lang="zh-CN" altLang="en-US" sz="2800" b="1" dirty="0" smtClean="0">
                <a:solidFill>
                  <a:schemeClr val="bg1"/>
                </a:solidFill>
                <a:ea typeface="微软雅黑" panose="020B0503020204020204" pitchFamily="34" charset="-122"/>
              </a:rPr>
              <a:t>门</a:t>
            </a:r>
            <a:r>
              <a:rPr lang="en-US" altLang="zh-CN" sz="2800" b="1" dirty="0" smtClean="0">
                <a:solidFill>
                  <a:schemeClr val="bg1"/>
                </a:solidFill>
                <a:ea typeface="微软雅黑" panose="020B0503020204020204" pitchFamily="34" charset="-122"/>
              </a:rPr>
              <a:t>1</a:t>
            </a:r>
            <a:r>
              <a:rPr lang="zh-CN" altLang="en-US" sz="2800" b="1" dirty="0" smtClean="0">
                <a:solidFill>
                  <a:schemeClr val="bg1"/>
                </a:solidFill>
                <a:ea typeface="微软雅黑" panose="020B0503020204020204" pitchFamily="34" charset="-122"/>
              </a:rPr>
              <a:t>：</a:t>
            </a:r>
            <a:r>
              <a:rPr lang="en-US" altLang="zh-CN" sz="2800" b="1" dirty="0" smtClean="0">
                <a:solidFill>
                  <a:schemeClr val="bg1"/>
                </a:solidFill>
                <a:ea typeface="微软雅黑" panose="020B0503020204020204" pitchFamily="34" charset="-122"/>
              </a:rPr>
              <a:t>16a】</a:t>
            </a:r>
            <a:r>
              <a:rPr lang="zh-CN" altLang="en-US" sz="2800" b="1" dirty="0" smtClean="0">
                <a:solidFill>
                  <a:schemeClr val="bg1"/>
                </a:solidFill>
                <a:ea typeface="微软雅黑" panose="020B0503020204020204" pitchFamily="34" charset="-122"/>
              </a:rPr>
              <a:t>的圣经经文？</a:t>
            </a:r>
            <a:r>
              <a:rPr lang="zh-CN" altLang="en-US" sz="2800" b="1" dirty="0">
                <a:solidFill>
                  <a:schemeClr val="bg1"/>
                </a:solidFill>
                <a:ea typeface="微软雅黑" panose="020B0503020204020204" pitchFamily="34" charset="-122"/>
              </a:rPr>
              <a:t>给我们</a:t>
            </a:r>
            <a:r>
              <a:rPr lang="zh-CN" altLang="en-US" sz="2800" b="1" dirty="0" smtClean="0">
                <a:solidFill>
                  <a:schemeClr val="bg1"/>
                </a:solidFill>
                <a:ea typeface="微软雅黑" panose="020B0503020204020204" pitchFamily="34" charset="-122"/>
              </a:rPr>
              <a:t>怎样的启示？</a:t>
            </a:r>
            <a:endParaRPr lang="en-US" altLang="zh-CN" sz="2800" b="1" dirty="0" smtClean="0">
              <a:solidFill>
                <a:schemeClr val="bg1"/>
              </a:solidFill>
              <a:ea typeface="微软雅黑" panose="020B0503020204020204" pitchFamily="34" charset="-122"/>
            </a:endParaRPr>
          </a:p>
          <a:p>
            <a:pPr algn="l">
              <a:lnSpc>
                <a:spcPct val="114000"/>
              </a:lnSpc>
            </a:pPr>
            <a:r>
              <a:rPr lang="en-US" altLang="zh-CN" sz="2800" b="1" dirty="0" smtClean="0">
                <a:solidFill>
                  <a:schemeClr val="bg1"/>
                </a:solidFill>
                <a:ea typeface="微软雅黑" panose="020B0503020204020204" pitchFamily="34" charset="-122"/>
              </a:rPr>
              <a:t>List similar Bible verses like [Philemon 1:16a ].</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13157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我虽然靠着基督能放胆吩咐你合宜的事，</a:t>
            </a:r>
          </a:p>
          <a:p>
            <a:pPr algn="l">
              <a:lnSpc>
                <a:spcPct val="114000"/>
              </a:lnSpc>
            </a:pPr>
            <a:r>
              <a:rPr lang="en-US" altLang="zh-CN" sz="3600" b="1" dirty="0">
                <a:solidFill>
                  <a:schemeClr val="bg1"/>
                </a:solidFill>
                <a:ea typeface="微软雅黑" panose="020B0503020204020204" pitchFamily="34" charset="-122"/>
              </a:rPr>
              <a:t>Therefore, though I might be very bold in Christ to command you what is fitting</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然而像我这有年纪的保罗，现在又是为基督耶稣被囚的，宁可凭着爱心求你，</a:t>
            </a:r>
          </a:p>
          <a:p>
            <a:pPr algn="l">
              <a:lnSpc>
                <a:spcPct val="114000"/>
              </a:lnSpc>
            </a:pPr>
            <a:r>
              <a:rPr lang="en-US" altLang="zh-CN" sz="3600" b="1" dirty="0">
                <a:solidFill>
                  <a:schemeClr val="bg1"/>
                </a:solidFill>
                <a:ea typeface="微软雅黑" panose="020B0503020204020204" pitchFamily="34" charset="-122"/>
              </a:rPr>
              <a:t>yet for love’s sake I rather appeal to you—being such a one as Paul, the aged, and now also a prisoner of Jesus Christ—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702878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2800" b="1" u="sng" dirty="0" smtClean="0">
                <a:solidFill>
                  <a:schemeClr val="bg1"/>
                </a:solidFill>
                <a:ea typeface="微软雅黑" panose="020B0503020204020204" pitchFamily="34" charset="-122"/>
              </a:rPr>
              <a:t>【</a:t>
            </a:r>
            <a:r>
              <a:rPr lang="zh-CN" altLang="en-US" sz="2800" b="1" u="sng" dirty="0" smtClean="0">
                <a:solidFill>
                  <a:schemeClr val="bg1"/>
                </a:solidFill>
                <a:ea typeface="微软雅黑" panose="020B0503020204020204" pitchFamily="34" charset="-122"/>
              </a:rPr>
              <a:t>腓利门书</a:t>
            </a:r>
            <a:r>
              <a:rPr lang="en-US" altLang="zh-CN" sz="2800" b="1" u="sng" dirty="0" smtClean="0">
                <a:solidFill>
                  <a:schemeClr val="bg1"/>
                </a:solidFill>
                <a:ea typeface="微软雅黑" panose="020B0503020204020204" pitchFamily="34" charset="-122"/>
              </a:rPr>
              <a:t>Philemon 1:17】</a:t>
            </a:r>
          </a:p>
          <a:p>
            <a:pPr algn="l">
              <a:lnSpc>
                <a:spcPct val="114000"/>
              </a:lnSpc>
            </a:pPr>
            <a:r>
              <a:rPr lang="zh-CN" altLang="en-US" sz="2800" b="1" dirty="0" smtClean="0">
                <a:solidFill>
                  <a:schemeClr val="bg1"/>
                </a:solidFill>
                <a:ea typeface="微软雅黑" panose="020B0503020204020204" pitchFamily="34" charset="-122"/>
              </a:rPr>
              <a:t>你</a:t>
            </a:r>
            <a:r>
              <a:rPr lang="zh-CN" altLang="en-US" sz="2800" b="1" dirty="0">
                <a:solidFill>
                  <a:schemeClr val="bg1"/>
                </a:solidFill>
                <a:ea typeface="微软雅黑" panose="020B0503020204020204" pitchFamily="34" charset="-122"/>
              </a:rPr>
              <a:t>若以我为同伴，就</a:t>
            </a:r>
            <a:r>
              <a:rPr lang="zh-CN" altLang="en-US" sz="2800" b="1" dirty="0">
                <a:solidFill>
                  <a:srgbClr val="FFFF00"/>
                </a:solidFill>
                <a:ea typeface="微软雅黑" panose="020B0503020204020204" pitchFamily="34" charset="-122"/>
              </a:rPr>
              <a:t>收纳他，如同收纳我</a:t>
            </a:r>
            <a:r>
              <a:rPr lang="zh-CN" altLang="en-US" sz="2800" b="1" dirty="0">
                <a:solidFill>
                  <a:schemeClr val="bg1"/>
                </a:solidFill>
                <a:ea typeface="微软雅黑" panose="020B0503020204020204" pitchFamily="34" charset="-122"/>
              </a:rPr>
              <a:t>一样。</a:t>
            </a:r>
          </a:p>
          <a:p>
            <a:pPr algn="l">
              <a:lnSpc>
                <a:spcPct val="114000"/>
              </a:lnSpc>
            </a:pPr>
            <a:r>
              <a:rPr lang="en-US" altLang="zh-CN" sz="2800" b="1" dirty="0">
                <a:solidFill>
                  <a:schemeClr val="bg1"/>
                </a:solidFill>
                <a:ea typeface="微软雅黑" panose="020B0503020204020204" pitchFamily="34" charset="-122"/>
              </a:rPr>
              <a:t>If then you count me as a partner, receive him as you would me.</a:t>
            </a:r>
          </a:p>
          <a:p>
            <a:pPr algn="l">
              <a:lnSpc>
                <a:spcPct val="114000"/>
              </a:lnSpc>
            </a:pPr>
            <a:endParaRPr lang="en-US" altLang="zh-CN" sz="2800" b="1" dirty="0">
              <a:solidFill>
                <a:schemeClr val="bg1"/>
              </a:solidFill>
              <a:ea typeface="微软雅黑" panose="020B0503020204020204" pitchFamily="34" charset="-122"/>
            </a:endParaRPr>
          </a:p>
          <a:p>
            <a:pPr algn="l">
              <a:lnSpc>
                <a:spcPct val="114000"/>
              </a:lnSpc>
            </a:pPr>
            <a:r>
              <a:rPr lang="zh-CN" altLang="en-US" sz="2800" b="1" u="sng" dirty="0" smtClean="0">
                <a:solidFill>
                  <a:schemeClr val="bg1"/>
                </a:solidFill>
                <a:ea typeface="微软雅黑" panose="020B0503020204020204" pitchFamily="34" charset="-122"/>
              </a:rPr>
              <a:t>爱</a:t>
            </a:r>
            <a:r>
              <a:rPr lang="zh-CN" altLang="en-US" sz="2800" b="1" u="sng" dirty="0">
                <a:solidFill>
                  <a:schemeClr val="bg1"/>
                </a:solidFill>
                <a:ea typeface="微软雅黑" panose="020B0503020204020204" pitchFamily="34" charset="-122"/>
              </a:rPr>
              <a:t>耶稣，就要爱“小子中最小</a:t>
            </a:r>
            <a:r>
              <a:rPr lang="zh-CN" altLang="en-US" sz="2800" b="1" u="sng" dirty="0" smtClean="0">
                <a:solidFill>
                  <a:schemeClr val="bg1"/>
                </a:solidFill>
                <a:ea typeface="微软雅黑" panose="020B0503020204020204" pitchFamily="34" charset="-122"/>
              </a:rPr>
              <a:t>的”</a:t>
            </a:r>
            <a:endParaRPr lang="en-US" altLang="zh-CN" sz="2800" b="1" u="sng" dirty="0" smtClean="0">
              <a:solidFill>
                <a:schemeClr val="bg1"/>
              </a:solidFill>
              <a:ea typeface="微软雅黑" panose="020B0503020204020204" pitchFamily="34" charset="-122"/>
            </a:endParaRPr>
          </a:p>
          <a:p>
            <a:pPr algn="l">
              <a:lnSpc>
                <a:spcPct val="114000"/>
              </a:lnSpc>
            </a:pPr>
            <a:r>
              <a:rPr lang="en-US" altLang="zh-CN" sz="2800" b="1" u="sng" dirty="0" smtClean="0">
                <a:solidFill>
                  <a:schemeClr val="bg1"/>
                </a:solidFill>
                <a:ea typeface="微软雅黑" panose="020B0503020204020204" pitchFamily="34" charset="-122"/>
              </a:rPr>
              <a:t>Love </a:t>
            </a:r>
            <a:r>
              <a:rPr lang="en-US" altLang="zh-CN" sz="2800" b="1" u="sng" dirty="0">
                <a:solidFill>
                  <a:schemeClr val="bg1"/>
                </a:solidFill>
                <a:ea typeface="微软雅黑" panose="020B0503020204020204" pitchFamily="34" charset="-122"/>
              </a:rPr>
              <a:t>for the least because of loving Jesus</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944429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2800" b="1" u="sng" dirty="0" smtClean="0">
                <a:solidFill>
                  <a:schemeClr val="bg1"/>
                </a:solidFill>
                <a:ea typeface="微软雅黑" panose="020B0503020204020204" pitchFamily="34" charset="-122"/>
              </a:rPr>
              <a:t>【</a:t>
            </a:r>
            <a:r>
              <a:rPr lang="zh-CN" altLang="en-US" sz="2800" b="1" u="sng" dirty="0" smtClean="0">
                <a:solidFill>
                  <a:schemeClr val="bg1"/>
                </a:solidFill>
                <a:ea typeface="微软雅黑" panose="020B0503020204020204" pitchFamily="34" charset="-122"/>
              </a:rPr>
              <a:t>腓利门书</a:t>
            </a:r>
            <a:r>
              <a:rPr lang="en-US" altLang="zh-CN" sz="2800" b="1" u="sng" dirty="0" smtClean="0">
                <a:solidFill>
                  <a:schemeClr val="bg1"/>
                </a:solidFill>
                <a:ea typeface="微软雅黑" panose="020B0503020204020204" pitchFamily="34" charset="-122"/>
              </a:rPr>
              <a:t>Philemon 1:18-19】</a:t>
            </a:r>
          </a:p>
          <a:p>
            <a:pPr algn="l">
              <a:lnSpc>
                <a:spcPct val="114000"/>
              </a:lnSpc>
            </a:pPr>
            <a:r>
              <a:rPr lang="en-US" altLang="zh-CN" sz="2800" b="1" dirty="0">
                <a:solidFill>
                  <a:schemeClr val="bg1"/>
                </a:solidFill>
                <a:ea typeface="微软雅黑" panose="020B0503020204020204" pitchFamily="34" charset="-122"/>
              </a:rPr>
              <a:t>18 </a:t>
            </a:r>
            <a:r>
              <a:rPr lang="zh-CN" altLang="en-US" sz="2800" b="1" dirty="0">
                <a:solidFill>
                  <a:schemeClr val="bg1"/>
                </a:solidFill>
                <a:ea typeface="微软雅黑" panose="020B0503020204020204" pitchFamily="34" charset="-122"/>
              </a:rPr>
              <a:t>他若亏负你，或欠你什么，</a:t>
            </a:r>
            <a:r>
              <a:rPr lang="zh-CN" altLang="en-US" sz="2800" b="1" dirty="0">
                <a:solidFill>
                  <a:srgbClr val="FFFF00"/>
                </a:solidFill>
                <a:ea typeface="微软雅黑" panose="020B0503020204020204" pitchFamily="34" charset="-122"/>
              </a:rPr>
              <a:t>都归在我的账上</a:t>
            </a:r>
            <a:r>
              <a:rPr lang="zh-CN" altLang="en-US" sz="2800" b="1" dirty="0">
                <a:solidFill>
                  <a:schemeClr val="bg1"/>
                </a:solidFill>
                <a:ea typeface="微软雅黑" panose="020B0503020204020204" pitchFamily="34" charset="-122"/>
              </a:rPr>
              <a:t>，</a:t>
            </a:r>
          </a:p>
          <a:p>
            <a:pPr algn="l">
              <a:lnSpc>
                <a:spcPct val="114000"/>
              </a:lnSpc>
            </a:pPr>
            <a:r>
              <a:rPr lang="en-US" altLang="zh-CN" sz="2800" b="1" dirty="0">
                <a:solidFill>
                  <a:schemeClr val="bg1"/>
                </a:solidFill>
                <a:ea typeface="微软雅黑" panose="020B0503020204020204" pitchFamily="34" charset="-122"/>
              </a:rPr>
              <a:t>But if he has wronged you or owes anything, put that on my account.</a:t>
            </a:r>
          </a:p>
          <a:p>
            <a:pPr algn="l">
              <a:lnSpc>
                <a:spcPct val="114000"/>
              </a:lnSpc>
            </a:pPr>
            <a:r>
              <a:rPr lang="en-US" altLang="zh-CN" sz="2800" b="1" dirty="0">
                <a:solidFill>
                  <a:schemeClr val="bg1"/>
                </a:solidFill>
                <a:ea typeface="微软雅黑" panose="020B0503020204020204" pitchFamily="34" charset="-122"/>
              </a:rPr>
              <a:t>19 </a:t>
            </a:r>
            <a:r>
              <a:rPr lang="zh-CN" altLang="en-US" sz="2800" b="1" dirty="0">
                <a:solidFill>
                  <a:srgbClr val="FFFF00"/>
                </a:solidFill>
                <a:ea typeface="微软雅黑" panose="020B0503020204020204" pitchFamily="34" charset="-122"/>
              </a:rPr>
              <a:t>我必偿还</a:t>
            </a:r>
            <a:r>
              <a:rPr lang="zh-CN" altLang="en-US" sz="2800" b="1" dirty="0">
                <a:solidFill>
                  <a:schemeClr val="bg1"/>
                </a:solidFill>
                <a:ea typeface="微软雅黑" panose="020B0503020204020204" pitchFamily="34" charset="-122"/>
              </a:rPr>
              <a:t>。这是我保罗亲笔写的。我并不用对你说，连你自己也是亏欠于我。</a:t>
            </a:r>
          </a:p>
          <a:p>
            <a:pPr algn="l">
              <a:lnSpc>
                <a:spcPct val="114000"/>
              </a:lnSpc>
            </a:pPr>
            <a:r>
              <a:rPr lang="en-US" altLang="zh-CN" sz="2800" b="1" dirty="0">
                <a:solidFill>
                  <a:schemeClr val="bg1"/>
                </a:solidFill>
                <a:ea typeface="微软雅黑" panose="020B0503020204020204" pitchFamily="34" charset="-122"/>
              </a:rPr>
              <a:t>I, Paul, am writing with my own hand. I will repay—not to mention to you that you owe me even your own self besides.</a:t>
            </a:r>
          </a:p>
          <a:p>
            <a:pPr algn="l">
              <a:lnSpc>
                <a:spcPct val="114000"/>
              </a:lnSpc>
            </a:pPr>
            <a:endParaRPr lang="en-US" altLang="zh-CN" sz="2800" b="1" dirty="0">
              <a:solidFill>
                <a:schemeClr val="bg1"/>
              </a:solidFill>
              <a:ea typeface="微软雅黑" panose="020B0503020204020204" pitchFamily="34" charset="-122"/>
            </a:endParaRPr>
          </a:p>
          <a:p>
            <a:pPr algn="l">
              <a:lnSpc>
                <a:spcPct val="114000"/>
              </a:lnSpc>
            </a:pPr>
            <a:r>
              <a:rPr lang="zh-CN" altLang="en-US" sz="2800" b="1" u="sng" dirty="0" smtClean="0">
                <a:solidFill>
                  <a:schemeClr val="bg1"/>
                </a:solidFill>
                <a:ea typeface="微软雅黑" panose="020B0503020204020204" pitchFamily="34" charset="-122"/>
              </a:rPr>
              <a:t>替代</a:t>
            </a:r>
            <a:r>
              <a:rPr lang="zh-CN" altLang="en-US" sz="2800" b="1" u="sng" dirty="0">
                <a:solidFill>
                  <a:schemeClr val="bg1"/>
                </a:solidFill>
                <a:ea typeface="微软雅黑" panose="020B0503020204020204" pitchFamily="34" charset="-122"/>
              </a:rPr>
              <a:t>赎罪  </a:t>
            </a:r>
            <a:endParaRPr lang="en-US" altLang="zh-CN" sz="2800" b="1" u="sng" dirty="0" smtClean="0">
              <a:solidFill>
                <a:schemeClr val="bg1"/>
              </a:solidFill>
              <a:ea typeface="微软雅黑" panose="020B0503020204020204" pitchFamily="34" charset="-122"/>
            </a:endParaRPr>
          </a:p>
          <a:p>
            <a:pPr algn="l">
              <a:lnSpc>
                <a:spcPct val="114000"/>
              </a:lnSpc>
            </a:pPr>
            <a:r>
              <a:rPr lang="en-US" altLang="zh-CN" sz="2800" b="1" u="sng" dirty="0" smtClean="0">
                <a:solidFill>
                  <a:schemeClr val="bg1"/>
                </a:solidFill>
                <a:ea typeface="微软雅黑" panose="020B0503020204020204" pitchFamily="34" charset="-122"/>
              </a:rPr>
              <a:t>Substitutionary </a:t>
            </a:r>
            <a:r>
              <a:rPr lang="en-US" altLang="zh-CN" sz="2800" b="1" u="sng" dirty="0">
                <a:solidFill>
                  <a:schemeClr val="bg1"/>
                </a:solidFill>
                <a:ea typeface="微软雅黑" panose="020B0503020204020204" pitchFamily="34" charset="-122"/>
              </a:rPr>
              <a:t>Atonement </a:t>
            </a:r>
            <a:r>
              <a:rPr lang="zh-CN" altLang="en-US" sz="2800" b="1" u="sng" dirty="0">
                <a:solidFill>
                  <a:schemeClr val="bg1"/>
                </a:solidFill>
                <a:ea typeface="微软雅黑" panose="020B0503020204020204" pitchFamily="34" charset="-122"/>
              </a:rPr>
              <a:t>（</a:t>
            </a:r>
            <a:r>
              <a:rPr lang="en-US" altLang="zh-CN" sz="2800" b="1" u="sng" dirty="0">
                <a:solidFill>
                  <a:schemeClr val="bg1"/>
                </a:solidFill>
                <a:ea typeface="微软雅黑" panose="020B0503020204020204" pitchFamily="34" charset="-122"/>
              </a:rPr>
              <a:t>vicarious atonement</a:t>
            </a:r>
            <a:r>
              <a:rPr lang="zh-CN" altLang="en-US" sz="2800" b="1" u="sng" dirty="0">
                <a:solidFill>
                  <a:schemeClr val="bg1"/>
                </a:solidFill>
                <a:ea typeface="微软雅黑" panose="020B0503020204020204" pitchFamily="34" charset="-122"/>
              </a:rPr>
              <a:t>）</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43802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2800" b="1" u="sng" dirty="0" smtClean="0">
                <a:solidFill>
                  <a:schemeClr val="bg1"/>
                </a:solidFill>
                <a:ea typeface="微软雅黑" panose="020B0503020204020204" pitchFamily="34" charset="-122"/>
              </a:rPr>
              <a:t>【</a:t>
            </a:r>
            <a:r>
              <a:rPr lang="zh-CN" altLang="en-US" sz="2800" b="1" u="sng" dirty="0" smtClean="0">
                <a:solidFill>
                  <a:schemeClr val="bg1"/>
                </a:solidFill>
                <a:ea typeface="微软雅黑" panose="020B0503020204020204" pitchFamily="34" charset="-122"/>
              </a:rPr>
              <a:t>腓利门书</a:t>
            </a:r>
            <a:r>
              <a:rPr lang="en-US" altLang="zh-CN" sz="2800" b="1" u="sng" dirty="0" smtClean="0">
                <a:solidFill>
                  <a:schemeClr val="bg1"/>
                </a:solidFill>
                <a:ea typeface="微软雅黑" panose="020B0503020204020204" pitchFamily="34" charset="-122"/>
              </a:rPr>
              <a:t>Philemon 1:20-21】</a:t>
            </a:r>
          </a:p>
          <a:p>
            <a:pPr algn="l">
              <a:lnSpc>
                <a:spcPct val="114000"/>
              </a:lnSpc>
            </a:pPr>
            <a:r>
              <a:rPr lang="en-US" altLang="zh-CN" sz="2800" b="1" dirty="0">
                <a:solidFill>
                  <a:schemeClr val="bg1"/>
                </a:solidFill>
                <a:ea typeface="微软雅黑" panose="020B0503020204020204" pitchFamily="34" charset="-122"/>
              </a:rPr>
              <a:t>20 </a:t>
            </a:r>
            <a:r>
              <a:rPr lang="zh-CN" altLang="en-US" sz="2800" b="1" dirty="0">
                <a:solidFill>
                  <a:schemeClr val="bg1"/>
                </a:solidFill>
                <a:ea typeface="微软雅黑" panose="020B0503020204020204" pitchFamily="34" charset="-122"/>
              </a:rPr>
              <a:t>兄弟啊，</a:t>
            </a:r>
            <a:r>
              <a:rPr lang="zh-CN" altLang="en-US" sz="2800" b="1" dirty="0">
                <a:solidFill>
                  <a:srgbClr val="FFFF00"/>
                </a:solidFill>
                <a:ea typeface="微软雅黑" panose="020B0503020204020204" pitchFamily="34" charset="-122"/>
              </a:rPr>
              <a:t>望你使我</a:t>
            </a:r>
            <a:r>
              <a:rPr lang="zh-CN" altLang="en-US" sz="2800" b="1" dirty="0">
                <a:solidFill>
                  <a:schemeClr val="bg1"/>
                </a:solidFill>
                <a:ea typeface="微软雅黑" panose="020B0503020204020204" pitchFamily="34" charset="-122"/>
              </a:rPr>
              <a:t>在主里因你</a:t>
            </a:r>
            <a:r>
              <a:rPr lang="zh-CN" altLang="en-US" sz="2800" b="1" dirty="0">
                <a:solidFill>
                  <a:srgbClr val="FFFF00"/>
                </a:solidFill>
                <a:ea typeface="微软雅黑" panose="020B0503020204020204" pitchFamily="34" charset="-122"/>
              </a:rPr>
              <a:t>得快乐</a:t>
            </a:r>
            <a:r>
              <a:rPr lang="zh-CN" altLang="en-US" sz="2800" b="1" dirty="0">
                <a:solidFill>
                  <a:schemeClr val="bg1"/>
                </a:solidFill>
                <a:ea typeface="微软雅黑" panose="020B0503020204020204" pitchFamily="34" charset="-122"/>
              </a:rPr>
              <a:t>（或作“益处”），并</a:t>
            </a:r>
            <a:r>
              <a:rPr lang="zh-CN" altLang="en-US" sz="2800" b="1" dirty="0">
                <a:solidFill>
                  <a:srgbClr val="FFFF00"/>
                </a:solidFill>
                <a:ea typeface="微软雅黑" panose="020B0503020204020204" pitchFamily="34" charset="-122"/>
              </a:rPr>
              <a:t>望你使我的心在基督里得畅快</a:t>
            </a:r>
            <a:r>
              <a:rPr lang="zh-CN" altLang="en-US" sz="2800" b="1" dirty="0">
                <a:solidFill>
                  <a:schemeClr val="bg1"/>
                </a:solidFill>
                <a:ea typeface="微软雅黑" panose="020B0503020204020204" pitchFamily="34" charset="-122"/>
              </a:rPr>
              <a:t>。</a:t>
            </a:r>
          </a:p>
          <a:p>
            <a:pPr algn="l">
              <a:lnSpc>
                <a:spcPct val="114000"/>
              </a:lnSpc>
            </a:pPr>
            <a:r>
              <a:rPr lang="en-US" altLang="zh-CN" sz="2800" b="1" dirty="0">
                <a:solidFill>
                  <a:schemeClr val="bg1"/>
                </a:solidFill>
                <a:ea typeface="微软雅黑" panose="020B0503020204020204" pitchFamily="34" charset="-122"/>
              </a:rPr>
              <a:t>Yes, brother, let me have joy from you in the Lord; refresh my heart in the Lord.</a:t>
            </a:r>
          </a:p>
          <a:p>
            <a:pPr algn="l">
              <a:lnSpc>
                <a:spcPct val="114000"/>
              </a:lnSpc>
            </a:pPr>
            <a:r>
              <a:rPr lang="en-US" altLang="zh-CN" sz="2800" b="1" dirty="0">
                <a:solidFill>
                  <a:schemeClr val="bg1"/>
                </a:solidFill>
                <a:ea typeface="微软雅黑" panose="020B0503020204020204" pitchFamily="34" charset="-122"/>
              </a:rPr>
              <a:t>21 </a:t>
            </a:r>
            <a:r>
              <a:rPr lang="zh-CN" altLang="en-US" sz="2800" b="1" dirty="0">
                <a:solidFill>
                  <a:schemeClr val="bg1"/>
                </a:solidFill>
                <a:ea typeface="微软雅黑" panose="020B0503020204020204" pitchFamily="34" charset="-122"/>
              </a:rPr>
              <a:t>我写信给你，深信你必顺服，知道你所要行的必过于我所说的。</a:t>
            </a:r>
          </a:p>
          <a:p>
            <a:pPr algn="l">
              <a:lnSpc>
                <a:spcPct val="114000"/>
              </a:lnSpc>
            </a:pPr>
            <a:r>
              <a:rPr lang="en-US" altLang="zh-CN" sz="2800" b="1" dirty="0">
                <a:solidFill>
                  <a:schemeClr val="bg1"/>
                </a:solidFill>
                <a:ea typeface="微软雅黑" panose="020B0503020204020204" pitchFamily="34" charset="-122"/>
              </a:rPr>
              <a:t>Having confidence in your obedience, I write to you, knowing that you will do even more than I say.</a:t>
            </a:r>
          </a:p>
          <a:p>
            <a:pPr algn="l">
              <a:lnSpc>
                <a:spcPct val="114000"/>
              </a:lnSpc>
            </a:pPr>
            <a:endParaRPr lang="en-US" altLang="zh-CN" sz="2800" b="1" dirty="0">
              <a:solidFill>
                <a:schemeClr val="bg1"/>
              </a:solidFill>
              <a:ea typeface="微软雅黑" panose="020B0503020204020204" pitchFamily="34" charset="-122"/>
            </a:endParaRPr>
          </a:p>
          <a:p>
            <a:pPr algn="l">
              <a:lnSpc>
                <a:spcPct val="114000"/>
              </a:lnSpc>
            </a:pPr>
            <a:r>
              <a:rPr lang="zh-CN" altLang="en-US" sz="2800" b="1" u="sng" dirty="0">
                <a:solidFill>
                  <a:schemeClr val="bg1"/>
                </a:solidFill>
                <a:ea typeface="微软雅黑" panose="020B0503020204020204" pitchFamily="34" charset="-122"/>
              </a:rPr>
              <a:t>	不要让圣灵</a:t>
            </a:r>
            <a:r>
              <a:rPr lang="zh-CN" altLang="en-US" sz="2800" b="1" u="sng" dirty="0" smtClean="0">
                <a:solidFill>
                  <a:schemeClr val="bg1"/>
                </a:solidFill>
                <a:ea typeface="微软雅黑" panose="020B0503020204020204" pitchFamily="34" charset="-122"/>
              </a:rPr>
              <a:t>担忧</a:t>
            </a:r>
            <a:endParaRPr lang="en-US" altLang="zh-CN" sz="2800" b="1" u="sng" dirty="0" smtClean="0">
              <a:solidFill>
                <a:schemeClr val="bg1"/>
              </a:solidFill>
              <a:ea typeface="微软雅黑" panose="020B0503020204020204" pitchFamily="34" charset="-122"/>
            </a:endParaRPr>
          </a:p>
          <a:p>
            <a:pPr algn="l">
              <a:lnSpc>
                <a:spcPct val="114000"/>
              </a:lnSpc>
            </a:pPr>
            <a:r>
              <a:rPr lang="en-US" altLang="zh-CN" sz="2800" b="1" u="sng" dirty="0" smtClean="0">
                <a:solidFill>
                  <a:schemeClr val="bg1"/>
                </a:solidFill>
                <a:ea typeface="微软雅黑" panose="020B0503020204020204" pitchFamily="34" charset="-122"/>
              </a:rPr>
              <a:t>Do </a:t>
            </a:r>
            <a:r>
              <a:rPr lang="en-US" altLang="zh-CN" sz="2800" b="1" u="sng" dirty="0">
                <a:solidFill>
                  <a:schemeClr val="bg1"/>
                </a:solidFill>
                <a:ea typeface="微软雅黑" panose="020B0503020204020204" pitchFamily="34" charset="-122"/>
              </a:rPr>
              <a:t>not grieve the Holy Spirit of God</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656288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2800" b="1" dirty="0" smtClean="0">
                <a:solidFill>
                  <a:schemeClr val="bg1"/>
                </a:solidFill>
                <a:ea typeface="微软雅黑" panose="020B0503020204020204" pitchFamily="34" charset="-122"/>
              </a:rPr>
              <a:t>【</a:t>
            </a:r>
            <a:r>
              <a:rPr lang="zh-CN" altLang="en-US" sz="2800" b="1" dirty="0" smtClean="0">
                <a:solidFill>
                  <a:schemeClr val="bg1"/>
                </a:solidFill>
                <a:ea typeface="微软雅黑" panose="020B0503020204020204" pitchFamily="34" charset="-122"/>
              </a:rPr>
              <a:t>弗 </a:t>
            </a:r>
            <a:r>
              <a:rPr lang="en-US" altLang="zh-CN" sz="2800" b="1" dirty="0" err="1" smtClean="0">
                <a:solidFill>
                  <a:schemeClr val="bg1"/>
                </a:solidFill>
                <a:ea typeface="微软雅黑" panose="020B0503020204020204" pitchFamily="34" charset="-122"/>
              </a:rPr>
              <a:t>Eph</a:t>
            </a:r>
            <a:r>
              <a:rPr lang="en-US" altLang="zh-CN" sz="2800" b="1" dirty="0" smtClean="0">
                <a:solidFill>
                  <a:schemeClr val="bg1"/>
                </a:solidFill>
                <a:ea typeface="微软雅黑" panose="020B0503020204020204" pitchFamily="34" charset="-122"/>
              </a:rPr>
              <a:t> 4:30】</a:t>
            </a:r>
          </a:p>
          <a:p>
            <a:pPr algn="l">
              <a:lnSpc>
                <a:spcPct val="114000"/>
              </a:lnSpc>
            </a:pPr>
            <a:r>
              <a:rPr lang="zh-CN" altLang="en-US" sz="2800" b="1" dirty="0" smtClean="0">
                <a:solidFill>
                  <a:srgbClr val="FFFF00"/>
                </a:solidFill>
                <a:ea typeface="微软雅黑" panose="020B0503020204020204" pitchFamily="34" charset="-122"/>
              </a:rPr>
              <a:t>不要</a:t>
            </a:r>
            <a:r>
              <a:rPr lang="zh-CN" altLang="en-US" sz="2800" b="1" dirty="0">
                <a:solidFill>
                  <a:srgbClr val="FFFF00"/>
                </a:solidFill>
                <a:ea typeface="微软雅黑" panose="020B0503020204020204" pitchFamily="34" charset="-122"/>
              </a:rPr>
              <a:t>叫　神的圣灵担忧</a:t>
            </a:r>
            <a:r>
              <a:rPr lang="zh-CN" altLang="en-US" sz="2800" b="1" dirty="0">
                <a:solidFill>
                  <a:schemeClr val="bg1"/>
                </a:solidFill>
                <a:ea typeface="微软雅黑" panose="020B0503020204020204" pitchFamily="34" charset="-122"/>
              </a:rPr>
              <a:t>，你们原是受了祂的印记，等候得赎的日子来到。</a:t>
            </a:r>
          </a:p>
          <a:p>
            <a:pPr algn="l">
              <a:lnSpc>
                <a:spcPct val="114000"/>
              </a:lnSpc>
            </a:pPr>
            <a:r>
              <a:rPr lang="en-US" altLang="zh-CN" sz="2800" b="1" dirty="0" smtClean="0">
                <a:solidFill>
                  <a:schemeClr val="bg1"/>
                </a:solidFill>
                <a:ea typeface="微软雅黑" panose="020B0503020204020204" pitchFamily="34" charset="-122"/>
              </a:rPr>
              <a:t>And </a:t>
            </a:r>
            <a:r>
              <a:rPr lang="en-US" altLang="zh-CN" sz="2800" b="1" dirty="0">
                <a:solidFill>
                  <a:srgbClr val="FFFF00"/>
                </a:solidFill>
                <a:ea typeface="微软雅黑" panose="020B0503020204020204" pitchFamily="34" charset="-122"/>
              </a:rPr>
              <a:t>do not grieve the Holy Spirit of God</a:t>
            </a:r>
            <a:r>
              <a:rPr lang="en-US" altLang="zh-CN" sz="2800" b="1" dirty="0" smtClean="0">
                <a:solidFill>
                  <a:schemeClr val="bg1"/>
                </a:solidFill>
                <a:ea typeface="微软雅黑" panose="020B0503020204020204" pitchFamily="34" charset="-122"/>
              </a:rPr>
              <a:t>, by </a:t>
            </a:r>
            <a:r>
              <a:rPr lang="en-US" altLang="zh-CN" sz="2800" b="1" dirty="0">
                <a:solidFill>
                  <a:schemeClr val="bg1"/>
                </a:solidFill>
                <a:ea typeface="微软雅黑" panose="020B0503020204020204" pitchFamily="34" charset="-122"/>
              </a:rPr>
              <a:t>whom you were sealed for the day of redemption</a:t>
            </a:r>
            <a:r>
              <a:rPr lang="en-US" altLang="zh-CN" sz="2800" b="1" dirty="0" smtClean="0">
                <a:solidFill>
                  <a:schemeClr val="bg1"/>
                </a:solidFill>
                <a:ea typeface="微软雅黑" panose="020B0503020204020204" pitchFamily="34" charset="-122"/>
              </a:rPr>
              <a:t>.</a:t>
            </a:r>
          </a:p>
          <a:p>
            <a:pPr algn="l">
              <a:lnSpc>
                <a:spcPct val="114000"/>
              </a:lnSpc>
            </a:pPr>
            <a:endParaRPr lang="en-US" altLang="zh-CN" sz="2800" b="1" dirty="0">
              <a:solidFill>
                <a:schemeClr val="bg1"/>
              </a:solidFill>
              <a:ea typeface="微软雅黑" panose="020B0503020204020204" pitchFamily="34" charset="-122"/>
            </a:endParaRPr>
          </a:p>
          <a:p>
            <a:pPr algn="l">
              <a:lnSpc>
                <a:spcPct val="114000"/>
              </a:lnSpc>
            </a:pPr>
            <a:r>
              <a:rPr lang="zh-CN" altLang="en-US" sz="2800" b="1" u="sng" dirty="0" smtClean="0">
                <a:solidFill>
                  <a:schemeClr val="bg1"/>
                </a:solidFill>
                <a:ea typeface="微软雅黑" panose="020B0503020204020204" pitchFamily="34" charset="-122"/>
              </a:rPr>
              <a:t>问题讨论 </a:t>
            </a:r>
            <a:r>
              <a:rPr lang="en-US" altLang="zh-CN" sz="2800" b="1" u="sng" dirty="0" smtClean="0">
                <a:solidFill>
                  <a:schemeClr val="bg1"/>
                </a:solidFill>
                <a:ea typeface="微软雅黑" panose="020B0503020204020204" pitchFamily="34" charset="-122"/>
              </a:rPr>
              <a:t>Question</a:t>
            </a:r>
            <a:r>
              <a:rPr lang="zh-CN" altLang="en-US" sz="2800" b="1" u="sng" dirty="0" smtClean="0">
                <a:solidFill>
                  <a:schemeClr val="bg1"/>
                </a:solidFill>
                <a:ea typeface="微软雅黑" panose="020B0503020204020204" pitchFamily="34" charset="-122"/>
              </a:rPr>
              <a:t>：</a:t>
            </a:r>
            <a:endParaRPr lang="en-US" altLang="zh-CN" sz="2800" b="1" u="sng" dirty="0" smtClean="0">
              <a:solidFill>
                <a:schemeClr val="bg1"/>
              </a:solidFill>
              <a:ea typeface="微软雅黑" panose="020B0503020204020204" pitchFamily="34" charset="-122"/>
            </a:endParaRPr>
          </a:p>
          <a:p>
            <a:pPr algn="l">
              <a:lnSpc>
                <a:spcPct val="114000"/>
              </a:lnSpc>
            </a:pPr>
            <a:r>
              <a:rPr lang="zh-CN" altLang="en-US" sz="2800" b="1" dirty="0" smtClean="0">
                <a:solidFill>
                  <a:schemeClr val="bg1"/>
                </a:solidFill>
                <a:ea typeface="微软雅黑" panose="020B0503020204020204" pitchFamily="34" charset="-122"/>
              </a:rPr>
              <a:t>圣经教导</a:t>
            </a:r>
            <a:r>
              <a:rPr lang="zh-CN" altLang="en-US" sz="2800" b="1" dirty="0">
                <a:solidFill>
                  <a:schemeClr val="bg1"/>
                </a:solidFill>
                <a:ea typeface="微软雅黑" panose="020B0503020204020204" pitchFamily="34" charset="-122"/>
              </a:rPr>
              <a:t>我们怎样不要</a:t>
            </a:r>
            <a:r>
              <a:rPr lang="zh-CN" altLang="en-US" sz="2800" b="1" dirty="0" smtClean="0">
                <a:solidFill>
                  <a:schemeClr val="bg1"/>
                </a:solidFill>
                <a:ea typeface="微软雅黑" panose="020B0503020204020204" pitchFamily="34" charset="-122"/>
              </a:rPr>
              <a:t>让圣灵担忧？</a:t>
            </a:r>
            <a:r>
              <a:rPr lang="zh-CN" altLang="en-US" sz="2800" b="1" dirty="0">
                <a:solidFill>
                  <a:schemeClr val="bg1"/>
                </a:solidFill>
                <a:ea typeface="微软雅黑" panose="020B0503020204020204" pitchFamily="34" charset="-122"/>
              </a:rPr>
              <a:t>请</a:t>
            </a:r>
            <a:r>
              <a:rPr lang="zh-CN" altLang="en-US" sz="2800" b="1" dirty="0" smtClean="0">
                <a:solidFill>
                  <a:schemeClr val="bg1"/>
                </a:solidFill>
                <a:ea typeface="微软雅黑" panose="020B0503020204020204" pitchFamily="34" charset="-122"/>
              </a:rPr>
              <a:t>列举经文。</a:t>
            </a:r>
            <a:endParaRPr lang="en-US" altLang="zh-CN" sz="2800" b="1" dirty="0" smtClean="0">
              <a:solidFill>
                <a:schemeClr val="bg1"/>
              </a:solidFill>
              <a:ea typeface="微软雅黑" panose="020B0503020204020204" pitchFamily="34" charset="-122"/>
            </a:endParaRPr>
          </a:p>
          <a:p>
            <a:pPr algn="l">
              <a:lnSpc>
                <a:spcPct val="114000"/>
              </a:lnSpc>
            </a:pPr>
            <a:r>
              <a:rPr lang="en-US" altLang="zh-CN" sz="2800" b="1" dirty="0" smtClean="0">
                <a:solidFill>
                  <a:schemeClr val="bg1"/>
                </a:solidFill>
                <a:ea typeface="微软雅黑" panose="020B0503020204020204" pitchFamily="34" charset="-122"/>
              </a:rPr>
              <a:t>According to the teachings of the Bible, how </a:t>
            </a:r>
            <a:r>
              <a:rPr lang="en-US" altLang="zh-CN" sz="2800" b="1" dirty="0">
                <a:solidFill>
                  <a:schemeClr val="bg1"/>
                </a:solidFill>
                <a:ea typeface="微软雅黑" panose="020B0503020204020204" pitchFamily="34" charset="-122"/>
              </a:rPr>
              <a:t>do I avoid grieving the Holy Spirit</a:t>
            </a:r>
            <a:r>
              <a:rPr lang="en-US" altLang="zh-CN" sz="2800" b="1" dirty="0" smtClean="0">
                <a:solidFill>
                  <a:schemeClr val="bg1"/>
                </a:solidFill>
                <a:ea typeface="微软雅黑" panose="020B0503020204020204" pitchFamily="34" charset="-122"/>
              </a:rPr>
              <a:t>? Please list Scriptures. </a:t>
            </a: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992628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chemeClr val="bg1"/>
                </a:solidFill>
                <a:latin typeface="微软雅黑" panose="020B0503020204020204" pitchFamily="34" charset="-122"/>
                <a:ea typeface="微软雅黑" panose="020B0503020204020204" pitchFamily="34" charset="-122"/>
              </a:rPr>
              <a:t>火热的心</a:t>
            </a:r>
            <a:r>
              <a:rPr lang="en-US" altLang="zh-CN" b="1" dirty="0" smtClean="0">
                <a:solidFill>
                  <a:schemeClr val="bg1"/>
                </a:solidFill>
              </a:rPr>
              <a:t/>
            </a:r>
            <a:br>
              <a:rPr lang="en-US" altLang="zh-CN" b="1" dirty="0" smtClean="0">
                <a:solidFill>
                  <a:schemeClr val="bg1"/>
                </a:solidFill>
              </a:rPr>
            </a:br>
            <a:r>
              <a:rPr lang="en-US" altLang="zh-CN" b="1" dirty="0">
                <a:solidFill>
                  <a:schemeClr val="bg1"/>
                </a:solidFill>
              </a:rPr>
              <a:t>Burning Hearts</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4/19/2020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正当那日，门徒中有两个人往一个村子去，这村子名叫以马忤斯，离耶路撒冷约有二十五里。</a:t>
            </a:r>
          </a:p>
          <a:p>
            <a:pPr algn="l">
              <a:lnSpc>
                <a:spcPct val="114000"/>
              </a:lnSpc>
            </a:pPr>
            <a:r>
              <a:rPr lang="en-US" altLang="zh-CN" sz="3600" b="1" dirty="0">
                <a:solidFill>
                  <a:schemeClr val="bg1"/>
                </a:solidFill>
                <a:ea typeface="微软雅黑" panose="020B0503020204020204" pitchFamily="34" charset="-122"/>
              </a:rPr>
              <a:t>Now behold, two of them were traveling that same day to a village called Emmaus, which was seven miles from Jerusalem.</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他们彼此谈论所遇见的这一切事。</a:t>
            </a:r>
          </a:p>
          <a:p>
            <a:pPr algn="l">
              <a:lnSpc>
                <a:spcPct val="114000"/>
              </a:lnSpc>
            </a:pPr>
            <a:r>
              <a:rPr lang="en-US" altLang="zh-CN" sz="3600" b="1" dirty="0">
                <a:solidFill>
                  <a:schemeClr val="bg1"/>
                </a:solidFill>
                <a:ea typeface="微软雅黑" panose="020B0503020204020204" pitchFamily="34" charset="-122"/>
              </a:rPr>
              <a:t>And they talked together of all these things which had happened.</a:t>
            </a: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正谈论相问的时候，耶稣亲自就近他们，和他们同行，</a:t>
            </a:r>
          </a:p>
          <a:p>
            <a:pPr algn="l">
              <a:lnSpc>
                <a:spcPct val="114000"/>
              </a:lnSpc>
            </a:pPr>
            <a:r>
              <a:rPr lang="en-US" altLang="zh-CN" sz="3600" b="1" dirty="0">
                <a:solidFill>
                  <a:schemeClr val="bg1"/>
                </a:solidFill>
                <a:ea typeface="微软雅黑" panose="020B0503020204020204" pitchFamily="34" charset="-122"/>
              </a:rPr>
              <a:t>So it was, while they conversed and reasoned, that Jesus Himself drew near and went with them.</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只是他们的眼睛迷糊了，不认识祂。</a:t>
            </a:r>
          </a:p>
          <a:p>
            <a:pPr algn="l">
              <a:lnSpc>
                <a:spcPct val="114000"/>
              </a:lnSpc>
            </a:pPr>
            <a:r>
              <a:rPr lang="en-US" altLang="zh-CN" sz="3600" b="1" dirty="0">
                <a:solidFill>
                  <a:schemeClr val="bg1"/>
                </a:solidFill>
                <a:ea typeface="微软雅黑" panose="020B0503020204020204" pitchFamily="34" charset="-122"/>
              </a:rPr>
              <a:t>But their eyes were restrained, so that they did not know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22552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200" b="1" dirty="0">
                <a:solidFill>
                  <a:schemeClr val="bg1"/>
                </a:solidFill>
                <a:ea typeface="微软雅黑" panose="020B0503020204020204" pitchFamily="34" charset="-122"/>
              </a:rPr>
              <a:t>17 </a:t>
            </a:r>
            <a:r>
              <a:rPr lang="zh-CN" altLang="en-US" sz="3200" b="1" dirty="0">
                <a:solidFill>
                  <a:schemeClr val="bg1"/>
                </a:solidFill>
                <a:ea typeface="微软雅黑" panose="020B0503020204020204" pitchFamily="34" charset="-122"/>
              </a:rPr>
              <a:t>耶稣对他们说：“你们走路彼此谈论的是什么事呢？”他们就站住，脸上带着愁容。</a:t>
            </a:r>
          </a:p>
          <a:p>
            <a:pPr algn="l">
              <a:lnSpc>
                <a:spcPct val="100000"/>
              </a:lnSpc>
            </a:pPr>
            <a:r>
              <a:rPr lang="en-US" altLang="zh-CN" sz="3200" b="1" dirty="0">
                <a:solidFill>
                  <a:schemeClr val="bg1"/>
                </a:solidFill>
                <a:ea typeface="微软雅黑" panose="020B0503020204020204" pitchFamily="34" charset="-122"/>
              </a:rPr>
              <a:t>And He said to them, “What kind of conversation is this that you have with one another as you walk and are sad?”</a:t>
            </a:r>
          </a:p>
          <a:p>
            <a:pPr algn="l">
              <a:lnSpc>
                <a:spcPct val="114000"/>
              </a:lnSpc>
            </a:pPr>
            <a:r>
              <a:rPr lang="en-US" altLang="zh-CN" sz="3200" b="1" dirty="0">
                <a:solidFill>
                  <a:schemeClr val="bg1"/>
                </a:solidFill>
                <a:ea typeface="微软雅黑" panose="020B0503020204020204" pitchFamily="34" charset="-122"/>
              </a:rPr>
              <a:t>18 </a:t>
            </a:r>
            <a:r>
              <a:rPr lang="zh-CN" altLang="en-US" sz="3200" b="1" dirty="0">
                <a:solidFill>
                  <a:schemeClr val="bg1"/>
                </a:solidFill>
                <a:ea typeface="微软雅黑" panose="020B0503020204020204" pitchFamily="34" charset="-122"/>
              </a:rPr>
              <a:t>二人中有一个名叫革流巴的回答说：“你在耶路撒冷作客，还不知道这几天在那里所出的事吗？” </a:t>
            </a:r>
          </a:p>
          <a:p>
            <a:pPr algn="l">
              <a:lnSpc>
                <a:spcPct val="100000"/>
              </a:lnSpc>
            </a:pPr>
            <a:r>
              <a:rPr lang="en-US" altLang="zh-CN" sz="3200" b="1" dirty="0">
                <a:solidFill>
                  <a:schemeClr val="bg1"/>
                </a:solidFill>
                <a:ea typeface="微软雅黑" panose="020B0503020204020204" pitchFamily="34" charset="-122"/>
              </a:rPr>
              <a:t>Then the one whose name was Cleopas answered and said to Him, “Are You the only stranger in Jerusalem, and have You not known the things which happened there in these days?”</a:t>
            </a:r>
          </a:p>
        </p:txBody>
      </p:sp>
    </p:spTree>
    <p:extLst>
      <p:ext uri="{BB962C8B-B14F-4D97-AF65-F5344CB8AC3E}">
        <p14:creationId xmlns:p14="http://schemas.microsoft.com/office/powerpoint/2010/main" val="26982888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200" b="1" dirty="0">
                <a:solidFill>
                  <a:schemeClr val="bg1"/>
                </a:solidFill>
                <a:ea typeface="微软雅黑" panose="020B0503020204020204" pitchFamily="34" charset="-122"/>
              </a:rPr>
              <a:t>19 </a:t>
            </a:r>
            <a:r>
              <a:rPr lang="zh-CN" altLang="en-US" sz="3200" b="1" dirty="0">
                <a:solidFill>
                  <a:schemeClr val="bg1"/>
                </a:solidFill>
                <a:ea typeface="微软雅黑" panose="020B0503020204020204" pitchFamily="34" charset="-122"/>
              </a:rPr>
              <a:t>耶稣说：“什么事呢？”他们说：“就是拿撒勒人耶稣的事。祂是个先知，在　神和众百姓面前，说话行事都有大能。</a:t>
            </a:r>
          </a:p>
          <a:p>
            <a:pPr algn="l">
              <a:lnSpc>
                <a:spcPct val="100000"/>
              </a:lnSpc>
            </a:pPr>
            <a:r>
              <a:rPr lang="en-US" altLang="zh-CN" sz="3200" b="1" dirty="0">
                <a:solidFill>
                  <a:schemeClr val="bg1"/>
                </a:solidFill>
                <a:ea typeface="微软雅黑" panose="020B0503020204020204" pitchFamily="34" charset="-122"/>
              </a:rPr>
              <a:t>And He said to them, “What things</a:t>
            </a:r>
            <a:r>
              <a:rPr lang="en-US" altLang="zh-CN" sz="3200" b="1" dirty="0" smtClean="0">
                <a:solidFill>
                  <a:schemeClr val="bg1"/>
                </a:solidFill>
                <a:ea typeface="微软雅黑" panose="020B0503020204020204" pitchFamily="34" charset="-122"/>
              </a:rPr>
              <a:t>?” So </a:t>
            </a:r>
            <a:r>
              <a:rPr lang="en-US" altLang="zh-CN" sz="3200" b="1" dirty="0">
                <a:solidFill>
                  <a:schemeClr val="bg1"/>
                </a:solidFill>
                <a:ea typeface="微软雅黑" panose="020B0503020204020204" pitchFamily="34" charset="-122"/>
              </a:rPr>
              <a:t>they said to Him, “The things concerning Jesus of Nazareth, who was a Prophet mighty in deed and word before God and all the people,</a:t>
            </a:r>
          </a:p>
          <a:p>
            <a:pPr algn="l">
              <a:lnSpc>
                <a:spcPct val="114000"/>
              </a:lnSpc>
            </a:pPr>
            <a:r>
              <a:rPr lang="en-US" altLang="zh-CN" sz="3200" b="1" dirty="0">
                <a:solidFill>
                  <a:schemeClr val="bg1"/>
                </a:solidFill>
                <a:ea typeface="微软雅黑" panose="020B0503020204020204" pitchFamily="34" charset="-122"/>
              </a:rPr>
              <a:t>20 </a:t>
            </a:r>
            <a:r>
              <a:rPr lang="zh-CN" altLang="en-US" sz="3200" b="1" dirty="0">
                <a:solidFill>
                  <a:schemeClr val="bg1"/>
                </a:solidFill>
                <a:ea typeface="微软雅黑" panose="020B0503020204020204" pitchFamily="34" charset="-122"/>
              </a:rPr>
              <a:t>祭司长和我们的官府竟把祂解去，定了死罪，钉在十字架上。</a:t>
            </a:r>
          </a:p>
          <a:p>
            <a:pPr algn="l">
              <a:lnSpc>
                <a:spcPct val="100000"/>
              </a:lnSpc>
            </a:pPr>
            <a:r>
              <a:rPr lang="en-US" altLang="zh-CN" sz="3200" b="1" dirty="0">
                <a:solidFill>
                  <a:schemeClr val="bg1"/>
                </a:solidFill>
                <a:ea typeface="微软雅黑" panose="020B0503020204020204" pitchFamily="34" charset="-122"/>
              </a:rPr>
              <a:t>and how the chief priests and our rulers delivered Him to be condemned to death, and crucified Him.</a:t>
            </a:r>
          </a:p>
        </p:txBody>
      </p:sp>
    </p:spTree>
    <p:extLst>
      <p:ext uri="{BB962C8B-B14F-4D97-AF65-F5344CB8AC3E}">
        <p14:creationId xmlns:p14="http://schemas.microsoft.com/office/powerpoint/2010/main" val="1384984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400" b="1" dirty="0">
                <a:solidFill>
                  <a:schemeClr val="bg1"/>
                </a:solidFill>
                <a:ea typeface="微软雅黑" panose="020B0503020204020204" pitchFamily="34" charset="-122"/>
              </a:rPr>
              <a:t>21 </a:t>
            </a:r>
            <a:r>
              <a:rPr lang="zh-CN" altLang="en-US" sz="3400" b="1" dirty="0">
                <a:solidFill>
                  <a:schemeClr val="bg1"/>
                </a:solidFill>
                <a:ea typeface="微软雅黑" panose="020B0503020204020204" pitchFamily="34" charset="-122"/>
              </a:rPr>
              <a:t>但我们素来所盼望要赎以色列民的，就是祂。不但如此，而且这事成就，现在已经三天了。</a:t>
            </a:r>
          </a:p>
          <a:p>
            <a:pPr algn="l">
              <a:lnSpc>
                <a:spcPct val="114000"/>
              </a:lnSpc>
            </a:pPr>
            <a:r>
              <a:rPr lang="en-US" altLang="zh-CN" sz="3400" b="1" dirty="0">
                <a:solidFill>
                  <a:schemeClr val="bg1"/>
                </a:solidFill>
                <a:ea typeface="微软雅黑" panose="020B0503020204020204" pitchFamily="34" charset="-122"/>
              </a:rPr>
              <a:t>But we were hoping that it was He who was going to redeem Israel. Indeed, besides all this, today is the third day since these things happened.</a:t>
            </a:r>
          </a:p>
          <a:p>
            <a:pPr algn="l">
              <a:lnSpc>
                <a:spcPct val="114000"/>
              </a:lnSpc>
            </a:pPr>
            <a:r>
              <a:rPr lang="en-US" altLang="zh-CN" sz="3400" b="1" dirty="0">
                <a:solidFill>
                  <a:schemeClr val="bg1"/>
                </a:solidFill>
                <a:ea typeface="微软雅黑" panose="020B0503020204020204" pitchFamily="34" charset="-122"/>
              </a:rPr>
              <a:t>22 </a:t>
            </a:r>
            <a:r>
              <a:rPr lang="zh-CN" altLang="en-US" sz="3400" b="1" dirty="0">
                <a:solidFill>
                  <a:schemeClr val="bg1"/>
                </a:solidFill>
                <a:ea typeface="微软雅黑" panose="020B0503020204020204" pitchFamily="34" charset="-122"/>
              </a:rPr>
              <a:t>再者，我们中间有几个妇女使我们惊奇，她们清早到了坟墓那里，</a:t>
            </a:r>
          </a:p>
          <a:p>
            <a:pPr algn="l">
              <a:lnSpc>
                <a:spcPct val="114000"/>
              </a:lnSpc>
            </a:pPr>
            <a:r>
              <a:rPr lang="en-US" altLang="zh-CN" sz="3400" b="1" dirty="0">
                <a:solidFill>
                  <a:schemeClr val="bg1"/>
                </a:solidFill>
                <a:ea typeface="微软雅黑" panose="020B0503020204020204" pitchFamily="34" charset="-122"/>
              </a:rPr>
              <a:t>Yes, and certain women of our company, who arrived at the tomb early, astonished us.</a:t>
            </a:r>
          </a:p>
        </p:txBody>
      </p:sp>
    </p:spTree>
    <p:extLst>
      <p:ext uri="{BB962C8B-B14F-4D97-AF65-F5344CB8AC3E}">
        <p14:creationId xmlns:p14="http://schemas.microsoft.com/office/powerpoint/2010/main" val="1954424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就是为我在捆锁中所生的儿子阿尼西母（此名就是“有益处”的意思）求你。</a:t>
            </a:r>
          </a:p>
          <a:p>
            <a:pPr algn="l">
              <a:lnSpc>
                <a:spcPct val="114000"/>
              </a:lnSpc>
            </a:pPr>
            <a:r>
              <a:rPr lang="en-US" altLang="zh-CN" sz="3600" b="1" dirty="0">
                <a:solidFill>
                  <a:schemeClr val="bg1"/>
                </a:solidFill>
                <a:ea typeface="微软雅黑" panose="020B0503020204020204" pitchFamily="34" charset="-122"/>
              </a:rPr>
              <a:t>I appeal to you for my son </a:t>
            </a:r>
            <a:r>
              <a:rPr lang="en-US" altLang="zh-CN" sz="3600" b="1" dirty="0" err="1">
                <a:solidFill>
                  <a:schemeClr val="bg1"/>
                </a:solidFill>
                <a:ea typeface="微软雅黑" panose="020B0503020204020204" pitchFamily="34" charset="-122"/>
              </a:rPr>
              <a:t>Onesimus</a:t>
            </a:r>
            <a:r>
              <a:rPr lang="en-US" altLang="zh-CN" sz="3600" b="1" dirty="0">
                <a:solidFill>
                  <a:schemeClr val="bg1"/>
                </a:solidFill>
                <a:ea typeface="微软雅黑" panose="020B0503020204020204" pitchFamily="34" charset="-122"/>
              </a:rPr>
              <a:t>, whom I have begotten while in my chains</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他从前与你没有益处，但如今与你我都有益处。</a:t>
            </a:r>
          </a:p>
          <a:p>
            <a:pPr algn="l">
              <a:lnSpc>
                <a:spcPct val="114000"/>
              </a:lnSpc>
            </a:pPr>
            <a:r>
              <a:rPr lang="en-US" altLang="zh-CN" sz="3600" b="1" dirty="0">
                <a:solidFill>
                  <a:schemeClr val="bg1"/>
                </a:solidFill>
                <a:ea typeface="微软雅黑" panose="020B0503020204020204" pitchFamily="34" charset="-122"/>
              </a:rPr>
              <a:t>who once was unprofitable to you, but now is profitable to you and to me.</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644950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不见祂的身体，就回来告诉我们说，看见了天使显现，说祂活了。</a:t>
            </a:r>
          </a:p>
          <a:p>
            <a:pPr algn="l">
              <a:lnSpc>
                <a:spcPct val="100000"/>
              </a:lnSpc>
            </a:pPr>
            <a:r>
              <a:rPr lang="en-US" altLang="zh-CN" sz="3600" b="1" dirty="0">
                <a:solidFill>
                  <a:schemeClr val="bg1"/>
                </a:solidFill>
                <a:ea typeface="微软雅黑" panose="020B0503020204020204" pitchFamily="34" charset="-122"/>
              </a:rPr>
              <a:t>When they did not find His body, they came saying that they had also seen a vision of angels who said He was alive.</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又有我们的几个人往坟墓那里去，所遇见的，正如妇女们所说的，只是没有看见祂。” </a:t>
            </a:r>
          </a:p>
          <a:p>
            <a:pPr algn="l">
              <a:lnSpc>
                <a:spcPct val="100000"/>
              </a:lnSpc>
            </a:pPr>
            <a:r>
              <a:rPr lang="en-US" altLang="zh-CN" sz="3600" b="1" dirty="0">
                <a:solidFill>
                  <a:schemeClr val="bg1"/>
                </a:solidFill>
                <a:ea typeface="微软雅黑" panose="020B0503020204020204" pitchFamily="34" charset="-122"/>
              </a:rPr>
              <a:t>And certain of those who were with us went to the tomb and found it just as the women had said; but Him they did not see.”</a:t>
            </a:r>
          </a:p>
        </p:txBody>
      </p:sp>
    </p:spTree>
    <p:extLst>
      <p:ext uri="{BB962C8B-B14F-4D97-AF65-F5344CB8AC3E}">
        <p14:creationId xmlns:p14="http://schemas.microsoft.com/office/powerpoint/2010/main" val="17774848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耶稣对他们说：“无知的人哪，先知所说的一切话，你们的心信得太迟钝了。</a:t>
            </a:r>
          </a:p>
          <a:p>
            <a:pPr algn="l">
              <a:lnSpc>
                <a:spcPct val="114000"/>
              </a:lnSpc>
            </a:pPr>
            <a:r>
              <a:rPr lang="en-US" altLang="zh-CN" sz="3600" b="1" dirty="0">
                <a:solidFill>
                  <a:schemeClr val="bg1"/>
                </a:solidFill>
                <a:ea typeface="微软雅黑" panose="020B0503020204020204" pitchFamily="34" charset="-122"/>
              </a:rPr>
              <a:t>Then He said to them, “O foolish ones, and slow of heart to believe in all that the prophets have spoken!</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基督这样受害，又进入祂的荣耀，岂不是应当的吗？” </a:t>
            </a:r>
          </a:p>
          <a:p>
            <a:pPr algn="l">
              <a:lnSpc>
                <a:spcPct val="114000"/>
              </a:lnSpc>
            </a:pPr>
            <a:r>
              <a:rPr lang="en-US" altLang="zh-CN" sz="3600" b="1" dirty="0">
                <a:solidFill>
                  <a:schemeClr val="bg1"/>
                </a:solidFill>
                <a:ea typeface="微软雅黑" panose="020B0503020204020204" pitchFamily="34" charset="-122"/>
              </a:rPr>
              <a:t>Ought not the Christ to have suffered these things and to enter into His glory?”</a:t>
            </a:r>
          </a:p>
        </p:txBody>
      </p:sp>
    </p:spTree>
    <p:extLst>
      <p:ext uri="{BB962C8B-B14F-4D97-AF65-F5344CB8AC3E}">
        <p14:creationId xmlns:p14="http://schemas.microsoft.com/office/powerpoint/2010/main" val="2318414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于是从摩西和众先知起，凡经上所指着自己的话，都给他们讲解明白了。</a:t>
            </a:r>
          </a:p>
          <a:p>
            <a:pPr algn="l">
              <a:lnSpc>
                <a:spcPct val="100000"/>
              </a:lnSpc>
            </a:pPr>
            <a:r>
              <a:rPr lang="en-US" altLang="zh-CN" sz="3600" b="1" dirty="0">
                <a:solidFill>
                  <a:schemeClr val="bg1"/>
                </a:solidFill>
                <a:ea typeface="微软雅黑" panose="020B0503020204020204" pitchFamily="34" charset="-122"/>
              </a:rPr>
              <a:t>And beginning at Moses and all the Prophets, He expounded to them in all the Scriptures the things concerning Himself.</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将近他们所去的村子，耶稣好像还要往前行，</a:t>
            </a:r>
          </a:p>
          <a:p>
            <a:pPr algn="l">
              <a:lnSpc>
                <a:spcPct val="100000"/>
              </a:lnSpc>
            </a:pPr>
            <a:r>
              <a:rPr lang="en-US" altLang="zh-CN" sz="3600" b="1" dirty="0">
                <a:solidFill>
                  <a:schemeClr val="bg1"/>
                </a:solidFill>
                <a:ea typeface="微软雅黑" panose="020B0503020204020204" pitchFamily="34" charset="-122"/>
              </a:rPr>
              <a:t>Then they drew near to the village where they were going, and He indicated that He would have gone farther.</a:t>
            </a:r>
          </a:p>
        </p:txBody>
      </p:sp>
    </p:spTree>
    <p:extLst>
      <p:ext uri="{BB962C8B-B14F-4D97-AF65-F5344CB8AC3E}">
        <p14:creationId xmlns:p14="http://schemas.microsoft.com/office/powerpoint/2010/main" val="6155083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200" b="1" dirty="0">
                <a:solidFill>
                  <a:schemeClr val="bg1"/>
                </a:solidFill>
                <a:ea typeface="微软雅黑" panose="020B0503020204020204" pitchFamily="34" charset="-122"/>
              </a:rPr>
              <a:t>29 </a:t>
            </a:r>
            <a:r>
              <a:rPr lang="zh-CN" altLang="en-US" sz="3200" b="1" dirty="0">
                <a:solidFill>
                  <a:schemeClr val="bg1"/>
                </a:solidFill>
                <a:ea typeface="微软雅黑" panose="020B0503020204020204" pitchFamily="34" charset="-122"/>
              </a:rPr>
              <a:t>他们却强留祂说：“时候晚了，日头已经平西了，请你同我们住下吧！”耶稣就进去，要同他们住下。</a:t>
            </a:r>
          </a:p>
          <a:p>
            <a:pPr algn="l">
              <a:lnSpc>
                <a:spcPct val="100000"/>
              </a:lnSpc>
            </a:pPr>
            <a:r>
              <a:rPr lang="en-US" altLang="zh-CN" sz="3200" b="1" dirty="0">
                <a:solidFill>
                  <a:schemeClr val="bg1"/>
                </a:solidFill>
                <a:ea typeface="微软雅黑" panose="020B0503020204020204" pitchFamily="34" charset="-122"/>
              </a:rPr>
              <a:t>But they constrained Him, saying, “Abide with us, for it is toward evening, and the day is far spent.” And He went in to stay with them.</a:t>
            </a:r>
          </a:p>
          <a:p>
            <a:pPr algn="l">
              <a:lnSpc>
                <a:spcPct val="114000"/>
              </a:lnSpc>
            </a:pPr>
            <a:r>
              <a:rPr lang="en-US" altLang="zh-CN" sz="3200" b="1" dirty="0">
                <a:solidFill>
                  <a:schemeClr val="bg1"/>
                </a:solidFill>
                <a:ea typeface="微软雅黑" panose="020B0503020204020204" pitchFamily="34" charset="-122"/>
              </a:rPr>
              <a:t>30 </a:t>
            </a:r>
            <a:r>
              <a:rPr lang="zh-CN" altLang="en-US" sz="3200" b="1" dirty="0">
                <a:solidFill>
                  <a:schemeClr val="bg1"/>
                </a:solidFill>
                <a:ea typeface="微软雅黑" panose="020B0503020204020204" pitchFamily="34" charset="-122"/>
              </a:rPr>
              <a:t>到了坐席的时候，耶稣拿起饼来，祝谢了，擘开，递给他们。</a:t>
            </a:r>
          </a:p>
          <a:p>
            <a:pPr algn="l">
              <a:lnSpc>
                <a:spcPct val="100000"/>
              </a:lnSpc>
            </a:pPr>
            <a:r>
              <a:rPr lang="en-US" altLang="zh-CN" sz="3200" b="1" dirty="0">
                <a:solidFill>
                  <a:schemeClr val="bg1"/>
                </a:solidFill>
                <a:ea typeface="微软雅黑" panose="020B0503020204020204" pitchFamily="34" charset="-122"/>
              </a:rPr>
              <a:t>Now it came to pass, as He sat at the table with them, that He took bread, blessed and broke it, and gave it to them.</a:t>
            </a:r>
          </a:p>
        </p:txBody>
      </p:sp>
    </p:spTree>
    <p:extLst>
      <p:ext uri="{BB962C8B-B14F-4D97-AF65-F5344CB8AC3E}">
        <p14:creationId xmlns:p14="http://schemas.microsoft.com/office/powerpoint/2010/main" val="21691556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24:13-35】</a:t>
            </a:r>
          </a:p>
          <a:p>
            <a:pPr algn="l">
              <a:lnSpc>
                <a:spcPct val="114000"/>
              </a:lnSpc>
            </a:pPr>
            <a:r>
              <a:rPr lang="en-US" altLang="zh-CN" sz="3300" b="1" dirty="0">
                <a:solidFill>
                  <a:schemeClr val="bg1"/>
                </a:solidFill>
                <a:ea typeface="微软雅黑" panose="020B0503020204020204" pitchFamily="34" charset="-122"/>
              </a:rPr>
              <a:t>31 </a:t>
            </a:r>
            <a:r>
              <a:rPr lang="zh-CN" altLang="en-US" sz="3300" b="1" dirty="0">
                <a:solidFill>
                  <a:schemeClr val="bg1"/>
                </a:solidFill>
                <a:ea typeface="微软雅黑" panose="020B0503020204020204" pitchFamily="34" charset="-122"/>
              </a:rPr>
              <a:t>他们的眼睛明亮了，这才认出祂来。忽然耶稣不见了。</a:t>
            </a:r>
          </a:p>
          <a:p>
            <a:pPr algn="l">
              <a:lnSpc>
                <a:spcPct val="114000"/>
              </a:lnSpc>
            </a:pPr>
            <a:r>
              <a:rPr lang="en-US" altLang="zh-CN" sz="3300" b="1" dirty="0">
                <a:solidFill>
                  <a:schemeClr val="bg1"/>
                </a:solidFill>
                <a:ea typeface="微软雅黑" panose="020B0503020204020204" pitchFamily="34" charset="-122"/>
              </a:rPr>
              <a:t>Then their eyes were opened and they knew Him; and He vanished from their sight.</a:t>
            </a:r>
          </a:p>
          <a:p>
            <a:pPr algn="l">
              <a:lnSpc>
                <a:spcPct val="114000"/>
              </a:lnSpc>
            </a:pPr>
            <a:r>
              <a:rPr lang="en-US" altLang="zh-CN" sz="3300" b="1" dirty="0">
                <a:solidFill>
                  <a:schemeClr val="bg1"/>
                </a:solidFill>
                <a:ea typeface="微软雅黑" panose="020B0503020204020204" pitchFamily="34" charset="-122"/>
              </a:rPr>
              <a:t>32 </a:t>
            </a:r>
            <a:r>
              <a:rPr lang="zh-CN" altLang="en-US" sz="3300" b="1" dirty="0">
                <a:solidFill>
                  <a:schemeClr val="bg1"/>
                </a:solidFill>
                <a:ea typeface="微软雅黑" panose="020B0503020204020204" pitchFamily="34" charset="-122"/>
              </a:rPr>
              <a:t>他们彼此说：“在路上，祂和我们说话、给我们讲解圣经的时候，我们的心岂不是火热的吗？” </a:t>
            </a:r>
          </a:p>
          <a:p>
            <a:pPr algn="l">
              <a:lnSpc>
                <a:spcPct val="114000"/>
              </a:lnSpc>
            </a:pPr>
            <a:r>
              <a:rPr lang="en-US" altLang="zh-CN" sz="3300" b="1" dirty="0">
                <a:solidFill>
                  <a:schemeClr val="bg1"/>
                </a:solidFill>
                <a:ea typeface="微软雅黑" panose="020B0503020204020204" pitchFamily="34" charset="-122"/>
              </a:rPr>
              <a:t>And they said to one another, “Did not our heart burn within us while He talked with us on the road, and while He opened the Scriptures to us?”</a:t>
            </a:r>
          </a:p>
        </p:txBody>
      </p:sp>
    </p:spTree>
    <p:extLst>
      <p:ext uri="{BB962C8B-B14F-4D97-AF65-F5344CB8AC3E}">
        <p14:creationId xmlns:p14="http://schemas.microsoft.com/office/powerpoint/2010/main" val="18899369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路加福音 </a:t>
            </a:r>
            <a:r>
              <a:rPr lang="en-US" altLang="zh-CN" sz="3600" b="1" u="sng" dirty="0" smtClean="0">
                <a:solidFill>
                  <a:schemeClr val="bg1"/>
                </a:solidFill>
                <a:ea typeface="微软雅黑" panose="020B0503020204020204" pitchFamily="34" charset="-122"/>
              </a:rPr>
              <a:t>Luke 24:13-35】</a:t>
            </a:r>
            <a:endParaRPr lang="en-US" altLang="zh-CN"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33 </a:t>
            </a:r>
            <a:r>
              <a:rPr lang="zh-CN" altLang="en-US" sz="3400" b="1" dirty="0">
                <a:solidFill>
                  <a:schemeClr val="bg1"/>
                </a:solidFill>
                <a:ea typeface="微软雅黑" panose="020B0503020204020204" pitchFamily="34" charset="-122"/>
              </a:rPr>
              <a:t>他们就立时起身回耶路撒冷去；正遇见十一个使徒和他们的同人聚集在一处，</a:t>
            </a:r>
          </a:p>
          <a:p>
            <a:pPr algn="l">
              <a:lnSpc>
                <a:spcPct val="114000"/>
              </a:lnSpc>
            </a:pPr>
            <a:r>
              <a:rPr lang="en-US" altLang="zh-CN" sz="3400" b="1" dirty="0">
                <a:solidFill>
                  <a:schemeClr val="bg1"/>
                </a:solidFill>
                <a:ea typeface="微软雅黑" panose="020B0503020204020204" pitchFamily="34" charset="-122"/>
              </a:rPr>
              <a:t>So they rose up that very hour and returned to Jerusalem, and found the eleven and those who were with them gathered together,</a:t>
            </a:r>
          </a:p>
          <a:p>
            <a:pPr algn="l">
              <a:lnSpc>
                <a:spcPct val="114000"/>
              </a:lnSpc>
            </a:pPr>
            <a:r>
              <a:rPr lang="en-US" altLang="zh-CN" sz="3400" b="1" dirty="0">
                <a:solidFill>
                  <a:schemeClr val="bg1"/>
                </a:solidFill>
                <a:ea typeface="微软雅黑" panose="020B0503020204020204" pitchFamily="34" charset="-122"/>
              </a:rPr>
              <a:t>34 </a:t>
            </a:r>
            <a:r>
              <a:rPr lang="zh-CN" altLang="en-US" sz="3400" b="1" dirty="0">
                <a:solidFill>
                  <a:schemeClr val="bg1"/>
                </a:solidFill>
                <a:ea typeface="微软雅黑" panose="020B0503020204020204" pitchFamily="34" charset="-122"/>
              </a:rPr>
              <a:t>说：“主果然复活，已经现给西门看了。” </a:t>
            </a:r>
          </a:p>
          <a:p>
            <a:pPr algn="l">
              <a:lnSpc>
                <a:spcPct val="114000"/>
              </a:lnSpc>
            </a:pPr>
            <a:r>
              <a:rPr lang="en-US" altLang="zh-CN" sz="3400" b="1" dirty="0">
                <a:solidFill>
                  <a:schemeClr val="bg1"/>
                </a:solidFill>
                <a:ea typeface="微软雅黑" panose="020B0503020204020204" pitchFamily="34" charset="-122"/>
              </a:rPr>
              <a:t>saying, “The Lord is risen indeed, and has appeared to Simon!”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438436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路加福音 </a:t>
            </a:r>
            <a:r>
              <a:rPr lang="en-US" altLang="zh-CN" sz="3600" b="1" u="sng" dirty="0" smtClean="0">
                <a:solidFill>
                  <a:schemeClr val="bg1"/>
                </a:solidFill>
                <a:ea typeface="微软雅黑" panose="020B0503020204020204" pitchFamily="34" charset="-122"/>
              </a:rPr>
              <a:t>Luke 24:13-35】</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两个人就把路上所遇见和擘饼的时候怎么被他们认出来的事，都述说了一遍。</a:t>
            </a:r>
          </a:p>
          <a:p>
            <a:pPr algn="l">
              <a:lnSpc>
                <a:spcPct val="114000"/>
              </a:lnSpc>
            </a:pPr>
            <a:r>
              <a:rPr lang="en-US" altLang="zh-CN" sz="3600" b="1" dirty="0">
                <a:solidFill>
                  <a:schemeClr val="bg1"/>
                </a:solidFill>
                <a:ea typeface="微软雅黑" panose="020B0503020204020204" pitchFamily="34" charset="-122"/>
              </a:rPr>
              <a:t>And they told about the things that had happened on the road, and how He was known to them in the breaking of bread.</a:t>
            </a:r>
          </a:p>
        </p:txBody>
      </p:sp>
    </p:spTree>
    <p:extLst>
      <p:ext uri="{BB962C8B-B14F-4D97-AF65-F5344CB8AC3E}">
        <p14:creationId xmlns:p14="http://schemas.microsoft.com/office/powerpoint/2010/main" val="32546518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约书亚记 </a:t>
            </a:r>
            <a:r>
              <a:rPr lang="en-US" altLang="zh-CN" sz="3600" b="1" u="sng" dirty="0">
                <a:solidFill>
                  <a:schemeClr val="bg1"/>
                </a:solidFill>
                <a:ea typeface="微软雅黑" panose="020B0503020204020204" pitchFamily="34" charset="-122"/>
              </a:rPr>
              <a:t>Joshua 5:13-14】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约书亚靠近耶利哥的时候，举目观看，不料，有一个人手里有拔出来的刀，对面站立。约书亚到祂那里，</a:t>
            </a:r>
            <a:r>
              <a:rPr lang="zh-CN" altLang="en-US" sz="3600" b="1" dirty="0" smtClean="0">
                <a:solidFill>
                  <a:schemeClr val="bg1"/>
                </a:solidFill>
                <a:ea typeface="微软雅黑" panose="020B0503020204020204" pitchFamily="34" charset="-122"/>
              </a:rPr>
              <a:t>问</a:t>
            </a:r>
            <a:r>
              <a:rPr lang="zh-CN" altLang="en-US" sz="3600" b="1" dirty="0">
                <a:solidFill>
                  <a:schemeClr val="bg1"/>
                </a:solidFill>
                <a:ea typeface="微软雅黑" panose="020B0503020204020204" pitchFamily="34" charset="-122"/>
              </a:rPr>
              <a:t>祂</a:t>
            </a:r>
            <a:r>
              <a:rPr lang="zh-CN" altLang="en-US" sz="3600" b="1" dirty="0" smtClean="0">
                <a:solidFill>
                  <a:schemeClr val="bg1"/>
                </a:solidFill>
                <a:ea typeface="微软雅黑" panose="020B0503020204020204" pitchFamily="34" charset="-122"/>
              </a:rPr>
              <a:t>说</a:t>
            </a:r>
            <a:r>
              <a:rPr lang="zh-CN" altLang="en-US" sz="3600" b="1" dirty="0">
                <a:solidFill>
                  <a:schemeClr val="bg1"/>
                </a:solidFill>
                <a:ea typeface="微软雅黑" panose="020B0503020204020204" pitchFamily="34" charset="-122"/>
              </a:rPr>
              <a:t>：“你是帮助我们呢？是帮助我们敌人呢？” </a:t>
            </a:r>
          </a:p>
          <a:p>
            <a:pPr algn="l">
              <a:lnSpc>
                <a:spcPct val="100000"/>
              </a:lnSpc>
            </a:pPr>
            <a:r>
              <a:rPr lang="en-US" altLang="zh-CN" sz="3600" b="1" dirty="0">
                <a:solidFill>
                  <a:schemeClr val="bg1"/>
                </a:solidFill>
                <a:ea typeface="微软雅黑" panose="020B0503020204020204" pitchFamily="34" charset="-122"/>
              </a:rPr>
              <a:t>And it came to pass, when Joshua was by Jericho, that he lifted his eyes and looked, and behold, a Man stood opposite him with His sword drawn in His hand. And Joshua went to Him and said to Him, “Are You for us or for our adversaries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287013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约书亚记 </a:t>
            </a:r>
            <a:r>
              <a:rPr lang="en-US" altLang="zh-CN" sz="3600" b="1" u="sng" dirty="0">
                <a:solidFill>
                  <a:schemeClr val="bg1"/>
                </a:solidFill>
                <a:ea typeface="微软雅黑" panose="020B0503020204020204" pitchFamily="34" charset="-122"/>
              </a:rPr>
              <a:t>Joshua 5:13-14】</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祂回答说：“不是的，我来是要作耶和华军队的元帅。”约书亚就俯伏在地下拜，说：“我主有什么话吩咐仆人？”</a:t>
            </a:r>
          </a:p>
          <a:p>
            <a:pPr algn="l">
              <a:lnSpc>
                <a:spcPct val="114000"/>
              </a:lnSpc>
            </a:pPr>
            <a:r>
              <a:rPr lang="en-US" altLang="zh-CN" sz="3600" b="1" dirty="0">
                <a:solidFill>
                  <a:schemeClr val="bg1"/>
                </a:solidFill>
                <a:ea typeface="微软雅黑" panose="020B0503020204020204" pitchFamily="34" charset="-122"/>
              </a:rPr>
              <a:t>So He said, “No, but as Commander of the army of the Lord I have now </a:t>
            </a:r>
            <a:r>
              <a:rPr lang="en-US" altLang="zh-CN" sz="3600" b="1" dirty="0" err="1">
                <a:solidFill>
                  <a:schemeClr val="bg1"/>
                </a:solidFill>
                <a:ea typeface="微软雅黑" panose="020B0503020204020204" pitchFamily="34" charset="-122"/>
              </a:rPr>
              <a:t>come.”And</a:t>
            </a:r>
            <a:r>
              <a:rPr lang="en-US" altLang="zh-CN" sz="3600" b="1" dirty="0">
                <a:solidFill>
                  <a:schemeClr val="bg1"/>
                </a:solidFill>
                <a:ea typeface="微软雅黑" panose="020B0503020204020204" pitchFamily="34" charset="-122"/>
              </a:rPr>
              <a:t> Joshua fell on his face to the earth and worshiped, and said to Him, “What does my Lord say to His servant?”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1959458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18:36】</a:t>
            </a:r>
          </a:p>
          <a:p>
            <a:pPr algn="l">
              <a:lnSpc>
                <a:spcPct val="114000"/>
              </a:lnSpc>
            </a:pPr>
            <a:r>
              <a:rPr lang="zh-CN" altLang="en-US" sz="3600" b="1" dirty="0">
                <a:solidFill>
                  <a:schemeClr val="bg1"/>
                </a:solidFill>
                <a:ea typeface="微软雅黑" panose="020B0503020204020204" pitchFamily="34" charset="-122"/>
              </a:rPr>
              <a:t>耶稣回答说：“我的国不属这世界；我的国若属这世界，我的臣仆必要争战，使我不至于被交给犹太人；只是我的国不属这世界。”</a:t>
            </a:r>
          </a:p>
          <a:p>
            <a:pPr algn="l">
              <a:lnSpc>
                <a:spcPct val="114000"/>
              </a:lnSpc>
            </a:pPr>
            <a:r>
              <a:rPr lang="en-US" altLang="zh-CN" sz="3600" b="1" dirty="0">
                <a:solidFill>
                  <a:schemeClr val="bg1"/>
                </a:solidFill>
                <a:ea typeface="微软雅黑" panose="020B0503020204020204" pitchFamily="34" charset="-122"/>
              </a:rPr>
              <a:t>Jesus answered, “My kingdom is not of this world. If My kingdom were of this world, My servants would fight, so that I should not be delivered to the Jews; but now My kingdom is not from here.”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52131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我现在打发他亲自回你那里去，他是我心上的人。</a:t>
            </a:r>
          </a:p>
          <a:p>
            <a:pPr algn="l">
              <a:lnSpc>
                <a:spcPct val="114000"/>
              </a:lnSpc>
            </a:pPr>
            <a:r>
              <a:rPr lang="en-US" altLang="zh-CN" sz="3600" b="1" dirty="0">
                <a:solidFill>
                  <a:schemeClr val="bg1"/>
                </a:solidFill>
                <a:ea typeface="微软雅黑" panose="020B0503020204020204" pitchFamily="34" charset="-122"/>
              </a:rPr>
              <a:t>I am sending him back. You therefore receive him, that is, my own heart</a:t>
            </a:r>
            <a:r>
              <a:rPr lang="en-US" altLang="zh-CN" sz="3600" b="1" dirty="0" smtClean="0">
                <a:solidFill>
                  <a:schemeClr val="bg1"/>
                </a:solidFill>
                <a:ea typeface="微软雅黑" panose="020B0503020204020204" pitchFamily="34" charset="-122"/>
              </a:rPr>
              <a:t>,</a:t>
            </a:r>
          </a:p>
          <a:p>
            <a:pPr algn="l">
              <a:lnSpc>
                <a:spcPct val="114000"/>
              </a:lnSpc>
            </a:pPr>
            <a:r>
              <a:rPr lang="en-US" altLang="zh-CN" sz="4000" b="1" dirty="0">
                <a:solidFill>
                  <a:schemeClr val="bg1"/>
                </a:solidFill>
                <a:ea typeface="微软雅黑" panose="020B0503020204020204" pitchFamily="34" charset="-122"/>
              </a:rPr>
              <a:t>13 </a:t>
            </a:r>
            <a:r>
              <a:rPr lang="zh-CN" altLang="en-US" sz="4000" b="1" dirty="0">
                <a:solidFill>
                  <a:schemeClr val="bg1"/>
                </a:solidFill>
                <a:ea typeface="微软雅黑" panose="020B0503020204020204" pitchFamily="34" charset="-122"/>
              </a:rPr>
              <a:t>我本来有意将他留下，在我为福音所受的捆锁中替你伺候我。</a:t>
            </a:r>
          </a:p>
          <a:p>
            <a:pPr algn="l">
              <a:lnSpc>
                <a:spcPct val="100000"/>
              </a:lnSpc>
            </a:pPr>
            <a:r>
              <a:rPr lang="en-US" altLang="zh-CN" sz="3600" b="1" dirty="0">
                <a:solidFill>
                  <a:schemeClr val="bg1"/>
                </a:solidFill>
                <a:ea typeface="微软雅黑" panose="020B0503020204020204" pitchFamily="34" charset="-122"/>
              </a:rPr>
              <a:t>whom I wished to keep with me, that on your behalf he might minister to me in my chains for the gospel.</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27680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歌罗西书 </a:t>
            </a:r>
            <a:r>
              <a:rPr lang="en-US" altLang="zh-CN" sz="3600" b="1" u="sng" dirty="0">
                <a:solidFill>
                  <a:schemeClr val="bg1"/>
                </a:solidFill>
                <a:ea typeface="微软雅黑" panose="020B0503020204020204" pitchFamily="34" charset="-122"/>
              </a:rPr>
              <a:t>Colossians 3:11】</a:t>
            </a:r>
          </a:p>
          <a:p>
            <a:pPr algn="l">
              <a:lnSpc>
                <a:spcPct val="114000"/>
              </a:lnSpc>
            </a:pPr>
            <a:r>
              <a:rPr lang="zh-CN" altLang="en-US" sz="3600" b="1" dirty="0">
                <a:solidFill>
                  <a:schemeClr val="bg1"/>
                </a:solidFill>
                <a:ea typeface="微软雅黑" panose="020B0503020204020204" pitchFamily="34" charset="-122"/>
              </a:rPr>
              <a:t>在此并不分希腊人、犹太人、受割礼的、未受割礼的、化外人、西古提人、为奴的、自主的，惟有基督是包括一切，又住在各人之内。</a:t>
            </a:r>
          </a:p>
          <a:p>
            <a:pPr algn="l">
              <a:lnSpc>
                <a:spcPct val="114000"/>
              </a:lnSpc>
            </a:pPr>
            <a:r>
              <a:rPr lang="en-US" altLang="zh-CN" sz="3600" b="1" dirty="0">
                <a:solidFill>
                  <a:schemeClr val="bg1"/>
                </a:solidFill>
                <a:ea typeface="微软雅黑" panose="020B0503020204020204" pitchFamily="34" charset="-122"/>
              </a:rPr>
              <a:t>where there is neither Greek nor Jew, circumcised nor uncircumcised, barbarian, Scythian, slave nor free, but Christ is all and in all.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112471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13:28-30】</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你们要看见亚伯拉罕、以撒、雅各和众先知都在　神的国里，你们却被赶到外面，在那里必要哀哭切齿了。</a:t>
            </a:r>
          </a:p>
          <a:p>
            <a:pPr algn="l">
              <a:lnSpc>
                <a:spcPct val="114000"/>
              </a:lnSpc>
            </a:pPr>
            <a:r>
              <a:rPr lang="en-US" altLang="zh-CN" sz="3600" b="1" dirty="0">
                <a:solidFill>
                  <a:schemeClr val="bg1"/>
                </a:solidFill>
                <a:ea typeface="微软雅黑" panose="020B0503020204020204" pitchFamily="34" charset="-122"/>
              </a:rPr>
              <a:t>There will be weeping and gnashing of teeth, when you see Abraham and Isaac and Jacob and all the prophets in the kingdom of God, and yourselves thrust out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71023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13:28-30】</a:t>
            </a:r>
          </a:p>
          <a:p>
            <a:pPr algn="l">
              <a:lnSpc>
                <a:spcPct val="114000"/>
              </a:lnSpc>
            </a:pPr>
            <a:r>
              <a:rPr lang="en-US" altLang="zh-CN" sz="3600" b="1" dirty="0" smtClean="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从东、从西、从南、从北将有人来，在　神的国里坐席。</a:t>
            </a:r>
          </a:p>
          <a:p>
            <a:pPr algn="l">
              <a:lnSpc>
                <a:spcPct val="114000"/>
              </a:lnSpc>
            </a:pPr>
            <a:r>
              <a:rPr lang="en-US" altLang="zh-CN" sz="3600" b="1" dirty="0">
                <a:solidFill>
                  <a:schemeClr val="bg1"/>
                </a:solidFill>
                <a:ea typeface="微软雅黑" panose="020B0503020204020204" pitchFamily="34" charset="-122"/>
              </a:rPr>
              <a:t>They will come from the east and the west, from the north and the south, and sit down in the kingdom of God.</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只是有在后的，将要在前；有在前的，将要在后。”</a:t>
            </a:r>
          </a:p>
          <a:p>
            <a:pPr algn="l">
              <a:lnSpc>
                <a:spcPct val="114000"/>
              </a:lnSpc>
            </a:pPr>
            <a:r>
              <a:rPr lang="en-US" altLang="zh-CN" sz="3600" b="1" dirty="0">
                <a:solidFill>
                  <a:schemeClr val="bg1"/>
                </a:solidFill>
                <a:ea typeface="微软雅黑" panose="020B0503020204020204" pitchFamily="34" charset="-122"/>
              </a:rPr>
              <a:t>And indeed there are last who will be first, and there are first who will be last.”</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44538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11:2-3】</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约翰在监里听见基督所作的事，就打发两个门徒去，</a:t>
            </a:r>
          </a:p>
          <a:p>
            <a:pPr algn="l">
              <a:lnSpc>
                <a:spcPct val="114000"/>
              </a:lnSpc>
            </a:pPr>
            <a:r>
              <a:rPr lang="en-US" altLang="zh-CN" sz="3600" b="1" dirty="0">
                <a:solidFill>
                  <a:schemeClr val="bg1"/>
                </a:solidFill>
                <a:ea typeface="微软雅黑" panose="020B0503020204020204" pitchFamily="34" charset="-122"/>
              </a:rPr>
              <a:t>And when John had heard in prison about the works of Christ, he sent two of his disciples</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问祂说：“那将要来的是你吗？还是我们等候别人呢？”</a:t>
            </a:r>
          </a:p>
          <a:p>
            <a:pPr algn="l">
              <a:lnSpc>
                <a:spcPct val="114000"/>
              </a:lnSpc>
            </a:pPr>
            <a:r>
              <a:rPr lang="en-US" altLang="zh-CN" sz="3600" b="1" dirty="0">
                <a:solidFill>
                  <a:schemeClr val="bg1"/>
                </a:solidFill>
                <a:ea typeface="微软雅黑" panose="020B0503020204020204" pitchFamily="34" charset="-122"/>
              </a:rPr>
              <a:t>and said to Him, “Are You the Coming One, or do we look for another?”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920025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3:11-12】</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是用水给你们施洗，叫你们悔改；但那在我以后来的，能力比我更大，我就是给祂提鞋也不配，祂要用圣灵与火给你们施洗。</a:t>
            </a:r>
          </a:p>
          <a:p>
            <a:pPr algn="l">
              <a:lnSpc>
                <a:spcPct val="114000"/>
              </a:lnSpc>
            </a:pPr>
            <a:r>
              <a:rPr lang="en-US" altLang="zh-CN" sz="3600" b="1" dirty="0">
                <a:solidFill>
                  <a:schemeClr val="bg1"/>
                </a:solidFill>
                <a:ea typeface="微软雅黑" panose="020B0503020204020204" pitchFamily="34" charset="-122"/>
              </a:rPr>
              <a:t>I indeed baptize you with water unto repentance, but He who is coming after me is mightier than I, whose sandals I am not worthy to carry. He will baptize you with the Holy Spirit and fire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933767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3:11-12】</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smtClean="0">
                <a:solidFill>
                  <a:schemeClr val="bg1"/>
                </a:solidFill>
                <a:ea typeface="微软雅黑" panose="020B0503020204020204" pitchFamily="34" charset="-122"/>
              </a:rPr>
              <a:t>祂</a:t>
            </a:r>
            <a:r>
              <a:rPr lang="zh-CN" altLang="en-US" sz="3600" b="1" dirty="0">
                <a:solidFill>
                  <a:schemeClr val="bg1"/>
                </a:solidFill>
                <a:ea typeface="微软雅黑" panose="020B0503020204020204" pitchFamily="34" charset="-122"/>
              </a:rPr>
              <a:t>手里拿着簸箕，要扬净祂的场，把麦子收在仓里，把糠用不灭的火烧尽了。”  </a:t>
            </a:r>
          </a:p>
          <a:p>
            <a:pPr algn="l">
              <a:lnSpc>
                <a:spcPct val="114000"/>
              </a:lnSpc>
            </a:pPr>
            <a:r>
              <a:rPr lang="en-US" altLang="zh-CN" sz="3600" b="1" dirty="0">
                <a:solidFill>
                  <a:schemeClr val="bg1"/>
                </a:solidFill>
                <a:ea typeface="微软雅黑" panose="020B0503020204020204" pitchFamily="34" charset="-122"/>
              </a:rPr>
              <a:t>His winnowing fan is in His hand, and He will thoroughly clean out His threshing floor, and gather His wheat into the barn; but He will burn up the chaff with unquenchable fire."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0294433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24:25-27】</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耶稣对他们说：“无知的人哪，先知所说的一切话，你们的心信得太迟钝了。</a:t>
            </a:r>
          </a:p>
          <a:p>
            <a:pPr algn="l">
              <a:lnSpc>
                <a:spcPct val="114000"/>
              </a:lnSpc>
            </a:pPr>
            <a:r>
              <a:rPr lang="en-US" altLang="zh-CN" sz="3600" b="1" dirty="0">
                <a:solidFill>
                  <a:schemeClr val="bg1"/>
                </a:solidFill>
                <a:ea typeface="微软雅黑" panose="020B0503020204020204" pitchFamily="34" charset="-122"/>
              </a:rPr>
              <a:t>Then He said to them, “O foolish ones, and slow of heart to believe in all that the prophets have spoken!</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基督这样受害，又进入祂的荣耀，岂不是应当的吗？” </a:t>
            </a:r>
          </a:p>
          <a:p>
            <a:pPr algn="l">
              <a:lnSpc>
                <a:spcPct val="114000"/>
              </a:lnSpc>
            </a:pPr>
            <a:r>
              <a:rPr lang="en-US" altLang="zh-CN" sz="3600" b="1" dirty="0">
                <a:solidFill>
                  <a:schemeClr val="bg1"/>
                </a:solidFill>
                <a:ea typeface="微软雅黑" panose="020B0503020204020204" pitchFamily="34" charset="-122"/>
              </a:rPr>
              <a:t>Ought not the Christ to have suffered these things and to enter into His glory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92709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24:25-27】</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于是从摩西和众先知起，凡经上所指着自己的话，都给他们讲解明白了。</a:t>
            </a:r>
          </a:p>
          <a:p>
            <a:pPr algn="l">
              <a:lnSpc>
                <a:spcPct val="114000"/>
              </a:lnSpc>
            </a:pPr>
            <a:r>
              <a:rPr lang="en-US" altLang="zh-CN" sz="3600" b="1" dirty="0">
                <a:solidFill>
                  <a:schemeClr val="bg1"/>
                </a:solidFill>
                <a:ea typeface="微软雅黑" panose="020B0503020204020204" pitchFamily="34" charset="-122"/>
              </a:rPr>
              <a:t>And beginning at Moses and all the Prophets, He expounded to them in all the Scriptures the things concerning Himself.</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738522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2:36-37】</a:t>
            </a:r>
          </a:p>
          <a:p>
            <a:pPr algn="l">
              <a:lnSpc>
                <a:spcPct val="114000"/>
              </a:lnSpc>
            </a:pPr>
            <a:r>
              <a:rPr lang="en-US" altLang="zh-CN" sz="3240" b="1" dirty="0">
                <a:solidFill>
                  <a:schemeClr val="bg1"/>
                </a:solidFill>
                <a:ea typeface="微软雅黑" panose="020B0503020204020204" pitchFamily="34" charset="-122"/>
              </a:rPr>
              <a:t>36 “</a:t>
            </a:r>
            <a:r>
              <a:rPr lang="zh-CN" altLang="en-US" sz="3240" b="1" dirty="0">
                <a:solidFill>
                  <a:schemeClr val="bg1"/>
                </a:solidFill>
                <a:ea typeface="微软雅黑" panose="020B0503020204020204" pitchFamily="34" charset="-122"/>
              </a:rPr>
              <a:t>故此，以色列全家当确实地知道，你们钉在十字架上的这位耶稣，神已经立祂为主、为基督了。” </a:t>
            </a:r>
          </a:p>
          <a:p>
            <a:pPr algn="l">
              <a:lnSpc>
                <a:spcPct val="100000"/>
              </a:lnSpc>
            </a:pPr>
            <a:r>
              <a:rPr lang="zh-CN" altLang="en-US" sz="3240" b="1" dirty="0">
                <a:solidFill>
                  <a:schemeClr val="bg1"/>
                </a:solidFill>
                <a:ea typeface="微软雅黑" panose="020B0503020204020204" pitchFamily="34" charset="-122"/>
              </a:rPr>
              <a:t>“</a:t>
            </a:r>
            <a:r>
              <a:rPr lang="en-US" altLang="zh-CN" sz="3240" b="1" dirty="0">
                <a:solidFill>
                  <a:schemeClr val="bg1"/>
                </a:solidFill>
                <a:ea typeface="微软雅黑" panose="020B0503020204020204" pitchFamily="34" charset="-122"/>
              </a:rPr>
              <a:t>Therefore let all the house of Israel know assuredly that God has made this Jesus, whom you crucified, both Lord and Christ.”</a:t>
            </a:r>
          </a:p>
          <a:p>
            <a:pPr algn="l">
              <a:lnSpc>
                <a:spcPct val="114000"/>
              </a:lnSpc>
            </a:pPr>
            <a:r>
              <a:rPr lang="en-US" altLang="zh-CN" sz="3240" b="1" dirty="0">
                <a:solidFill>
                  <a:schemeClr val="bg1"/>
                </a:solidFill>
                <a:ea typeface="微软雅黑" panose="020B0503020204020204" pitchFamily="34" charset="-122"/>
              </a:rPr>
              <a:t>37 </a:t>
            </a:r>
            <a:r>
              <a:rPr lang="zh-CN" altLang="en-US" sz="3240" b="1" dirty="0">
                <a:solidFill>
                  <a:schemeClr val="bg1"/>
                </a:solidFill>
                <a:ea typeface="微软雅黑" panose="020B0503020204020204" pitchFamily="34" charset="-122"/>
              </a:rPr>
              <a:t>众人听见这话，觉得扎心，就对彼得和其余的使徒说：“弟兄们，我们当怎样行？”</a:t>
            </a:r>
          </a:p>
          <a:p>
            <a:pPr algn="l">
              <a:lnSpc>
                <a:spcPct val="100000"/>
              </a:lnSpc>
            </a:pPr>
            <a:r>
              <a:rPr lang="en-US" altLang="zh-CN" sz="3240" b="1" dirty="0">
                <a:solidFill>
                  <a:schemeClr val="bg1"/>
                </a:solidFill>
                <a:ea typeface="微软雅黑" panose="020B0503020204020204" pitchFamily="34" charset="-122"/>
              </a:rPr>
              <a:t>Now when they heard this, they were cut to the heart, and said to Peter and the rest of the apostles, “Men and brethren, what shall we do?”</a:t>
            </a:r>
            <a:endParaRPr lang="en-US" altLang="zh-CN" sz="324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2783988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9:3-5】</a:t>
            </a:r>
          </a:p>
          <a:p>
            <a:pPr algn="l">
              <a:lnSpc>
                <a:spcPct val="113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扫罗行路，将到大马士革，忽然从天上发光，四面照着他。</a:t>
            </a:r>
          </a:p>
          <a:p>
            <a:pPr algn="l">
              <a:lnSpc>
                <a:spcPct val="100000"/>
              </a:lnSpc>
            </a:pPr>
            <a:r>
              <a:rPr lang="en-US" altLang="zh-CN" sz="3600" b="1" dirty="0">
                <a:solidFill>
                  <a:schemeClr val="bg1"/>
                </a:solidFill>
                <a:ea typeface="微软雅黑" panose="020B0503020204020204" pitchFamily="34" charset="-122"/>
              </a:rPr>
              <a:t>As he journeyed he came near Damascus, and suddenly a light shone around him from heaven.</a:t>
            </a:r>
          </a:p>
          <a:p>
            <a:pPr algn="l">
              <a:lnSpc>
                <a:spcPct val="113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他就仆倒在地，听见有声音对他说：“扫罗，扫罗！你为什么逼迫我？” </a:t>
            </a:r>
          </a:p>
          <a:p>
            <a:pPr algn="l">
              <a:lnSpc>
                <a:spcPct val="100000"/>
              </a:lnSpc>
            </a:pPr>
            <a:r>
              <a:rPr lang="en-US" altLang="zh-CN" sz="3600" b="1" dirty="0">
                <a:solidFill>
                  <a:schemeClr val="bg1"/>
                </a:solidFill>
                <a:ea typeface="微软雅黑" panose="020B0503020204020204" pitchFamily="34" charset="-122"/>
              </a:rPr>
              <a:t>Then he fell to the ground, and heard a voice saying to him, “Saul, Saul, why are you persecuting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98970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但不知道你的意思，我就不愿意这样行，叫你的善行不是出于勉强，乃是出于甘心。</a:t>
            </a:r>
          </a:p>
          <a:p>
            <a:pPr algn="l">
              <a:lnSpc>
                <a:spcPct val="100000"/>
              </a:lnSpc>
            </a:pPr>
            <a:r>
              <a:rPr lang="en-US" altLang="zh-CN" sz="3500" b="1" dirty="0">
                <a:solidFill>
                  <a:schemeClr val="bg1"/>
                </a:solidFill>
                <a:ea typeface="微软雅黑" panose="020B0503020204020204" pitchFamily="34" charset="-122"/>
              </a:rPr>
              <a:t>But without your consent I wanted to do nothing, that your good deed might not be by compulsion, as it were, but voluntary</a:t>
            </a:r>
            <a:r>
              <a:rPr lang="en-US" altLang="zh-CN" sz="3500" b="1" dirty="0" smtClean="0">
                <a:solidFill>
                  <a:schemeClr val="bg1"/>
                </a:solidFill>
                <a:ea typeface="微软雅黑" panose="020B0503020204020204" pitchFamily="34" charset="-122"/>
              </a:rPr>
              <a:t>.</a:t>
            </a:r>
          </a:p>
          <a:p>
            <a:pPr algn="l">
              <a:lnSpc>
                <a:spcPct val="114000"/>
              </a:lnSpc>
            </a:pPr>
            <a:r>
              <a:rPr lang="en-US" altLang="zh-CN" sz="4000" b="1" dirty="0">
                <a:solidFill>
                  <a:schemeClr val="bg1"/>
                </a:solidFill>
                <a:ea typeface="微软雅黑" panose="020B0503020204020204" pitchFamily="34" charset="-122"/>
              </a:rPr>
              <a:t>15 </a:t>
            </a:r>
            <a:r>
              <a:rPr lang="zh-CN" altLang="en-US" sz="4000" b="1" dirty="0">
                <a:solidFill>
                  <a:schemeClr val="bg1"/>
                </a:solidFill>
                <a:ea typeface="微软雅黑" panose="020B0503020204020204" pitchFamily="34" charset="-122"/>
              </a:rPr>
              <a:t>他暂时离开你，或者是叫你永远得着他，</a:t>
            </a:r>
          </a:p>
          <a:p>
            <a:pPr algn="l">
              <a:lnSpc>
                <a:spcPct val="100000"/>
              </a:lnSpc>
            </a:pPr>
            <a:r>
              <a:rPr lang="en-US" altLang="zh-CN" sz="3600" b="1" dirty="0">
                <a:solidFill>
                  <a:schemeClr val="bg1"/>
                </a:solidFill>
                <a:ea typeface="微软雅黑" panose="020B0503020204020204" pitchFamily="34" charset="-122"/>
              </a:rPr>
              <a:t>For perhaps he departed for a while for this purpose, that you might receive him forever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846055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9:3-5】</a:t>
            </a:r>
          </a:p>
          <a:p>
            <a:pPr algn="l">
              <a:lnSpc>
                <a:spcPct val="100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他说：“主啊，你是谁？”主说：“我就是你所逼迫的耶稣。</a:t>
            </a:r>
          </a:p>
          <a:p>
            <a:pPr algn="l">
              <a:lnSpc>
                <a:spcPct val="100000"/>
              </a:lnSpc>
            </a:pPr>
            <a:r>
              <a:rPr lang="en-US" altLang="zh-CN" sz="3600" b="1" dirty="0">
                <a:solidFill>
                  <a:schemeClr val="bg1"/>
                </a:solidFill>
                <a:ea typeface="微软雅黑" panose="020B0503020204020204" pitchFamily="34" charset="-122"/>
              </a:rPr>
              <a:t>And he said, “Who are You, Lord</a:t>
            </a:r>
            <a:r>
              <a:rPr lang="en-US" altLang="zh-CN" sz="3600" b="1" dirty="0" smtClean="0">
                <a:solidFill>
                  <a:schemeClr val="bg1"/>
                </a:solidFill>
                <a:ea typeface="微软雅黑" panose="020B0503020204020204" pitchFamily="34" charset="-122"/>
              </a:rPr>
              <a:t>?” Then </a:t>
            </a:r>
            <a:r>
              <a:rPr lang="en-US" altLang="zh-CN" sz="3600" b="1" dirty="0">
                <a:solidFill>
                  <a:schemeClr val="bg1"/>
                </a:solidFill>
                <a:ea typeface="微软雅黑" panose="020B0503020204020204" pitchFamily="34" charset="-122"/>
              </a:rPr>
              <a:t>the Lord said, “I am Jesus, whom you are persecuting. It is hard for you to kick against the goads.”</a:t>
            </a:r>
          </a:p>
        </p:txBody>
      </p:sp>
    </p:spTree>
    <p:extLst>
      <p:ext uri="{BB962C8B-B14F-4D97-AF65-F5344CB8AC3E}">
        <p14:creationId xmlns:p14="http://schemas.microsoft.com/office/powerpoint/2010/main" val="181871672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24:25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对他们说：“无知的人哪，先知所说的一切话，你们的心信得太迟钝了。</a:t>
            </a:r>
          </a:p>
          <a:p>
            <a:pPr algn="l">
              <a:lnSpc>
                <a:spcPct val="114000"/>
              </a:lnSpc>
            </a:pPr>
            <a:r>
              <a:rPr lang="en-US" altLang="zh-CN" sz="3600" b="1" dirty="0">
                <a:solidFill>
                  <a:schemeClr val="bg1"/>
                </a:solidFill>
                <a:ea typeface="微软雅黑" panose="020B0503020204020204" pitchFamily="34" charset="-122"/>
              </a:rPr>
              <a:t>Then He said to them, “O foolish ones, and slow of heart to believe in all that the prophets have spoken!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21822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有声音从宝座出来说：“　神的众仆人哪，凡敬畏祂的，无论大小，都要赞美我们的　神。” </a:t>
            </a:r>
          </a:p>
          <a:p>
            <a:pPr algn="l">
              <a:lnSpc>
                <a:spcPct val="114000"/>
              </a:lnSpc>
            </a:pPr>
            <a:r>
              <a:rPr lang="en-US" altLang="zh-CN" sz="3600" b="1" dirty="0">
                <a:solidFill>
                  <a:schemeClr val="bg1"/>
                </a:solidFill>
                <a:ea typeface="微软雅黑" panose="020B0503020204020204" pitchFamily="34" charset="-122"/>
              </a:rPr>
              <a:t>Then a voice came from the throne, saying, “Praise our God, all you His servants and those who fear Him, both small and great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1047143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19:5-8】</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我听见好像群众的声音，众水的声音，大雷的声音，说：“哈利路亚！因为主我们的　神，全能者作王了。” </a:t>
            </a:r>
          </a:p>
          <a:p>
            <a:pPr algn="l">
              <a:lnSpc>
                <a:spcPct val="114000"/>
              </a:lnSpc>
            </a:pPr>
            <a:r>
              <a:rPr lang="en-US" altLang="zh-CN" sz="3600" b="1" dirty="0">
                <a:solidFill>
                  <a:schemeClr val="bg1"/>
                </a:solidFill>
                <a:ea typeface="微软雅黑" panose="020B0503020204020204" pitchFamily="34" charset="-122"/>
              </a:rPr>
              <a:t>And I heard, as it were, the voice of a great multitude, as the sound of many waters and as the sound of mighty </a:t>
            </a:r>
            <a:r>
              <a:rPr lang="en-US" altLang="zh-CN" sz="3600" b="1" dirty="0" err="1">
                <a:solidFill>
                  <a:schemeClr val="bg1"/>
                </a:solidFill>
                <a:ea typeface="微软雅黑" panose="020B0503020204020204" pitchFamily="34" charset="-122"/>
              </a:rPr>
              <a:t>thunderings</a:t>
            </a:r>
            <a:r>
              <a:rPr lang="en-US" altLang="zh-CN" sz="3600" b="1" dirty="0">
                <a:solidFill>
                  <a:schemeClr val="bg1"/>
                </a:solidFill>
                <a:ea typeface="微软雅黑" panose="020B0503020204020204" pitchFamily="34" charset="-122"/>
              </a:rPr>
              <a:t>, saying, “Alleluia! For the Lord God Omnipotent reigns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625912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19:5-8】</a:t>
            </a:r>
          </a:p>
          <a:p>
            <a:pPr algn="l">
              <a:lnSpc>
                <a:spcPct val="114000"/>
              </a:lnSpc>
            </a:pPr>
            <a:r>
              <a:rPr lang="en-US" altLang="zh-CN" sz="3500" b="1" dirty="0">
                <a:solidFill>
                  <a:schemeClr val="bg1"/>
                </a:solidFill>
                <a:ea typeface="微软雅黑" panose="020B0503020204020204" pitchFamily="34" charset="-122"/>
              </a:rPr>
              <a:t>7 </a:t>
            </a:r>
            <a:r>
              <a:rPr lang="zh-CN" altLang="en-US" sz="3500" b="1" dirty="0">
                <a:solidFill>
                  <a:schemeClr val="bg1"/>
                </a:solidFill>
                <a:ea typeface="微软雅黑" panose="020B0503020204020204" pitchFamily="34" charset="-122"/>
              </a:rPr>
              <a:t>我们要欢喜快乐，将荣耀归给祂。因为羔羊婚娶的时候到了，新妇也自己预备好了，</a:t>
            </a:r>
          </a:p>
          <a:p>
            <a:pPr algn="l">
              <a:lnSpc>
                <a:spcPct val="100000"/>
              </a:lnSpc>
            </a:pPr>
            <a:r>
              <a:rPr lang="en-US" altLang="zh-CN" sz="3500" b="1" dirty="0">
                <a:solidFill>
                  <a:schemeClr val="bg1"/>
                </a:solidFill>
                <a:ea typeface="微软雅黑" panose="020B0503020204020204" pitchFamily="34" charset="-122"/>
              </a:rPr>
              <a:t>Let us be glad and rejoice and give Him glory, for the marriage of the Lamb has come, and His wife has made herself ready.”</a:t>
            </a:r>
          </a:p>
          <a:p>
            <a:pPr algn="l">
              <a:lnSpc>
                <a:spcPct val="114000"/>
              </a:lnSpc>
            </a:pPr>
            <a:r>
              <a:rPr lang="en-US" altLang="zh-CN" sz="3500" b="1" dirty="0">
                <a:solidFill>
                  <a:schemeClr val="bg1"/>
                </a:solidFill>
                <a:ea typeface="微软雅黑" panose="020B0503020204020204" pitchFamily="34" charset="-122"/>
              </a:rPr>
              <a:t>8 </a:t>
            </a:r>
            <a:r>
              <a:rPr lang="zh-CN" altLang="en-US" sz="3500" b="1" dirty="0">
                <a:solidFill>
                  <a:schemeClr val="bg1"/>
                </a:solidFill>
                <a:ea typeface="微软雅黑" panose="020B0503020204020204" pitchFamily="34" charset="-122"/>
              </a:rPr>
              <a:t>就蒙恩得穿光明洁白的细麻衣。这细麻衣就是圣徒所行的义。</a:t>
            </a:r>
          </a:p>
          <a:p>
            <a:pPr algn="l">
              <a:lnSpc>
                <a:spcPct val="100000"/>
              </a:lnSpc>
            </a:pPr>
            <a:r>
              <a:rPr lang="en-US" altLang="zh-CN" sz="3500" b="1" dirty="0">
                <a:solidFill>
                  <a:schemeClr val="bg1"/>
                </a:solidFill>
                <a:ea typeface="微软雅黑" panose="020B0503020204020204" pitchFamily="34" charset="-122"/>
              </a:rPr>
              <a:t>And to her it was granted to be arrayed in fine linen, clean and bright, for the fine linen is the righteous acts of the saints.</a:t>
            </a:r>
          </a:p>
        </p:txBody>
      </p:sp>
    </p:spTree>
    <p:extLst>
      <p:ext uri="{BB962C8B-B14F-4D97-AF65-F5344CB8AC3E}">
        <p14:creationId xmlns:p14="http://schemas.microsoft.com/office/powerpoint/2010/main" val="8524819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168477869"/>
              </p:ext>
            </p:extLst>
          </p:nvPr>
        </p:nvGraphicFramePr>
        <p:xfrm>
          <a:off x="0" y="613775"/>
          <a:ext cx="9144000" cy="6244225"/>
        </p:xfrm>
        <a:graphic>
          <a:graphicData uri="http://schemas.openxmlformats.org/drawingml/2006/table">
            <a:tbl>
              <a:tblPr firstRow="1" bandRow="1">
                <a:tableStyleId>{5C22544A-7EE6-4342-B048-85BDC9FD1C3A}</a:tableStyleId>
              </a:tblPr>
              <a:tblGrid>
                <a:gridCol w="3745850"/>
                <a:gridCol w="5398150"/>
              </a:tblGrid>
              <a:tr h="6244225">
                <a:tc>
                  <a:txBody>
                    <a:bodyPr/>
                    <a:lstStyle/>
                    <a:p>
                      <a:r>
                        <a:rPr lang="en-US" altLang="zh-CN" sz="3200" dirty="0" smtClean="0">
                          <a:latin typeface="微软雅黑" panose="020B0503020204020204" pitchFamily="34" charset="-122"/>
                          <a:ea typeface="微软雅黑" panose="020B0503020204020204" pitchFamily="34" charset="-122"/>
                        </a:rPr>
                        <a:t>【</a:t>
                      </a:r>
                      <a:r>
                        <a:rPr lang="zh-CN" altLang="en-US" sz="3200" dirty="0" smtClean="0">
                          <a:latin typeface="微软雅黑" panose="020B0503020204020204" pitchFamily="34" charset="-122"/>
                          <a:ea typeface="微软雅黑" panose="020B0503020204020204" pitchFamily="34" charset="-122"/>
                        </a:rPr>
                        <a:t>民数记 </a:t>
                      </a:r>
                      <a:r>
                        <a:rPr lang="en-US" altLang="zh-CN" sz="3200" dirty="0" smtClean="0">
                          <a:latin typeface="微软雅黑" panose="020B0503020204020204" pitchFamily="34" charset="-122"/>
                          <a:ea typeface="微软雅黑" panose="020B0503020204020204" pitchFamily="34" charset="-122"/>
                        </a:rPr>
                        <a:t>6:24-26】</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愿耶和华赐福给你，保护你。</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愿耶和华使他的脸光照你，赐恩给你。</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愿耶和华向你仰脸，赐你平安。’</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【Numbers 6:24-26】</a:t>
                      </a:r>
                    </a:p>
                    <a:p>
                      <a:pPr marL="0" indent="0">
                        <a:buNone/>
                      </a:pPr>
                      <a:endParaRPr lang="en-US" altLang="zh-CN" sz="3200" dirty="0" smtClean="0"/>
                    </a:p>
                    <a:p>
                      <a:pPr marL="0" indent="0">
                        <a:buNone/>
                      </a:pPr>
                      <a:r>
                        <a:rPr lang="en-US" altLang="zh-CN" sz="3200" dirty="0" smtClean="0"/>
                        <a:t>“The Lord bless you and keep you;</a:t>
                      </a:r>
                    </a:p>
                    <a:p>
                      <a:pPr marL="0" indent="0">
                        <a:buNone/>
                      </a:pPr>
                      <a:r>
                        <a:rPr lang="en-US" altLang="zh-CN" sz="3200" dirty="0" smtClean="0"/>
                        <a:t>The Lord make His face shine upon you, And be gracious to you;</a:t>
                      </a:r>
                    </a:p>
                    <a:p>
                      <a:pPr marL="0" indent="0">
                        <a:buNone/>
                      </a:pPr>
                      <a:r>
                        <a:rPr lang="en-US" altLang="zh-CN" sz="3200" dirty="0" smtClean="0"/>
                        <a:t>The Lord lift up His countenance upon you, And give you peace.”’</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不再是奴仆，乃是高过奴仆，是亲爱的兄弟。在我实在是如此，何况在你呢！这也不拘是按肉体说，是按主说。</a:t>
            </a:r>
          </a:p>
          <a:p>
            <a:pPr algn="l">
              <a:lnSpc>
                <a:spcPct val="100000"/>
              </a:lnSpc>
            </a:pPr>
            <a:r>
              <a:rPr lang="en-US" altLang="zh-CN" sz="3600" b="1" dirty="0">
                <a:solidFill>
                  <a:schemeClr val="bg1"/>
                </a:solidFill>
                <a:ea typeface="微软雅黑" panose="020B0503020204020204" pitchFamily="34" charset="-122"/>
              </a:rPr>
              <a:t>no longer as a slave but more than a slave—a beloved brother, especially to me but how much more to you, both in the flesh and in the Lord.</a:t>
            </a:r>
          </a:p>
        </p:txBody>
      </p:sp>
    </p:spTree>
    <p:extLst>
      <p:ext uri="{BB962C8B-B14F-4D97-AF65-F5344CB8AC3E}">
        <p14:creationId xmlns:p14="http://schemas.microsoft.com/office/powerpoint/2010/main" val="5568862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你若以我为同伴，就收纳他，如同收纳我一样。</a:t>
            </a:r>
          </a:p>
          <a:p>
            <a:pPr algn="l">
              <a:lnSpc>
                <a:spcPct val="114000"/>
              </a:lnSpc>
            </a:pPr>
            <a:r>
              <a:rPr lang="en-US" altLang="zh-CN" sz="3600" b="1" dirty="0">
                <a:solidFill>
                  <a:schemeClr val="bg1"/>
                </a:solidFill>
                <a:ea typeface="微软雅黑" panose="020B0503020204020204" pitchFamily="34" charset="-122"/>
              </a:rPr>
              <a:t>If then you count me as a partner, receive him as you would me.</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他若亏负你，或欠你什么，都归在我的账上，</a:t>
            </a:r>
          </a:p>
          <a:p>
            <a:pPr algn="l">
              <a:lnSpc>
                <a:spcPct val="114000"/>
              </a:lnSpc>
            </a:pPr>
            <a:r>
              <a:rPr lang="en-US" altLang="zh-CN" sz="3600" b="1" dirty="0">
                <a:solidFill>
                  <a:schemeClr val="bg1"/>
                </a:solidFill>
                <a:ea typeface="微软雅黑" panose="020B0503020204020204" pitchFamily="34" charset="-122"/>
              </a:rPr>
              <a:t>But if he has wronged you or owes anything, put that on my account.</a:t>
            </a:r>
          </a:p>
        </p:txBody>
      </p:sp>
    </p:spTree>
    <p:extLst>
      <p:ext uri="{BB962C8B-B14F-4D97-AF65-F5344CB8AC3E}">
        <p14:creationId xmlns:p14="http://schemas.microsoft.com/office/powerpoint/2010/main" val="73645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我必偿还。这是我保罗亲笔写的。我并不用对你说，连你自己也是亏欠于我。</a:t>
            </a:r>
          </a:p>
          <a:p>
            <a:pPr algn="l">
              <a:lnSpc>
                <a:spcPct val="100000"/>
              </a:lnSpc>
            </a:pPr>
            <a:r>
              <a:rPr lang="en-US" altLang="zh-CN" sz="3600" b="1" dirty="0">
                <a:solidFill>
                  <a:schemeClr val="bg1"/>
                </a:solidFill>
                <a:ea typeface="微软雅黑" panose="020B0503020204020204" pitchFamily="34" charset="-122"/>
              </a:rPr>
              <a:t>I, Paul, am writing with my own hand. I will repay—not to mention to you that you owe me even your own self besides.</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兄弟啊，望你使我在主里因你得快乐（或作“益处”），并望你使我的心在基督里得畅快</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Yes</a:t>
            </a:r>
            <a:r>
              <a:rPr lang="en-US" altLang="zh-CN" sz="3600" b="1" dirty="0">
                <a:solidFill>
                  <a:schemeClr val="bg1"/>
                </a:solidFill>
                <a:ea typeface="微软雅黑" panose="020B0503020204020204" pitchFamily="34" charset="-122"/>
              </a:rPr>
              <a:t>, brother, let me have joy from you in the Lord; refresh my heart in the Lord.</a:t>
            </a:r>
          </a:p>
        </p:txBody>
      </p:sp>
    </p:spTree>
    <p:extLst>
      <p:ext uri="{BB962C8B-B14F-4D97-AF65-F5344CB8AC3E}">
        <p14:creationId xmlns:p14="http://schemas.microsoft.com/office/powerpoint/2010/main" val="11661081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腓利门书</a:t>
            </a:r>
            <a:r>
              <a:rPr lang="en-US" altLang="zh-CN" sz="3600" b="1" u="sng" dirty="0">
                <a:solidFill>
                  <a:schemeClr val="bg1"/>
                </a:solidFill>
                <a:ea typeface="微软雅黑" panose="020B0503020204020204" pitchFamily="34" charset="-122"/>
              </a:rPr>
              <a:t>Philemon </a:t>
            </a:r>
            <a:r>
              <a:rPr lang="en-US" altLang="zh-CN" sz="3600" b="1" u="sng" dirty="0" smtClean="0">
                <a:solidFill>
                  <a:schemeClr val="bg1"/>
                </a:solidFill>
                <a:ea typeface="微软雅黑" panose="020B0503020204020204" pitchFamily="34" charset="-122"/>
              </a:rPr>
              <a:t>1:8-25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我写信给你，深信你必顺服，知道你所要行的必过于我所说的。</a:t>
            </a:r>
          </a:p>
          <a:p>
            <a:pPr algn="l">
              <a:lnSpc>
                <a:spcPct val="100000"/>
              </a:lnSpc>
            </a:pPr>
            <a:r>
              <a:rPr lang="en-US" altLang="zh-CN" sz="3600" b="1" dirty="0">
                <a:solidFill>
                  <a:schemeClr val="bg1"/>
                </a:solidFill>
                <a:ea typeface="微软雅黑" panose="020B0503020204020204" pitchFamily="34" charset="-122"/>
              </a:rPr>
              <a:t>Having confidence in your obedience, I write to you, knowing that you will do even more than I say.</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此外，你还要给我预备住处，因为我盼望藉着你们的祷告，必蒙恩到你们那里去。</a:t>
            </a:r>
          </a:p>
          <a:p>
            <a:pPr algn="l">
              <a:lnSpc>
                <a:spcPct val="100000"/>
              </a:lnSpc>
            </a:pPr>
            <a:r>
              <a:rPr lang="en-US" altLang="zh-CN" sz="3600" b="1" dirty="0">
                <a:solidFill>
                  <a:schemeClr val="bg1"/>
                </a:solidFill>
                <a:ea typeface="微软雅黑" panose="020B0503020204020204" pitchFamily="34" charset="-122"/>
              </a:rPr>
              <a:t>But, meanwhile, also prepare a guest room for me, for I trust that through your prayers I shall be granted to you.</a:t>
            </a:r>
          </a:p>
        </p:txBody>
      </p:sp>
    </p:spTree>
    <p:extLst>
      <p:ext uri="{BB962C8B-B14F-4D97-AF65-F5344CB8AC3E}">
        <p14:creationId xmlns:p14="http://schemas.microsoft.com/office/powerpoint/2010/main" val="20203989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4278</TotalTime>
  <Words>4245</Words>
  <Application>Microsoft Office PowerPoint</Application>
  <PresentationFormat>全屏显示(4:3)</PresentationFormat>
  <Paragraphs>322</Paragraphs>
  <Slides>59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59</vt:i4>
      </vt:variant>
    </vt:vector>
  </HeadingPairs>
  <TitlesOfParts>
    <vt:vector size="65" baseType="lpstr">
      <vt:lpstr>宋体</vt:lpstr>
      <vt:lpstr>微软雅黑</vt:lpstr>
      <vt:lpstr>Arial</vt:lpstr>
      <vt:lpstr>Calibri</vt:lpstr>
      <vt:lpstr>Calibri Light</vt:lpstr>
      <vt:lpstr>Office 主题</vt:lpstr>
      <vt:lpstr>腓利门书 Philemon_4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火热的心 Burning Hearts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495</cp:revision>
  <dcterms:created xsi:type="dcterms:W3CDTF">2018-02-16T18:09:56Z</dcterms:created>
  <dcterms:modified xsi:type="dcterms:W3CDTF">2020-04-19T07:38:46Z</dcterms:modified>
</cp:coreProperties>
</file>