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343" r:id="rId3"/>
    <p:sldId id="2344" r:id="rId4"/>
    <p:sldId id="2345" r:id="rId5"/>
    <p:sldId id="2346" r:id="rId6"/>
    <p:sldId id="2347" r:id="rId7"/>
    <p:sldId id="2348" r:id="rId8"/>
    <p:sldId id="2349" r:id="rId9"/>
    <p:sldId id="2350" r:id="rId10"/>
    <p:sldId id="2351" r:id="rId11"/>
    <p:sldId id="2352" r:id="rId12"/>
    <p:sldId id="2353" r:id="rId13"/>
    <p:sldId id="2354" r:id="rId14"/>
    <p:sldId id="2355" r:id="rId15"/>
    <p:sldId id="2356" r:id="rId16"/>
    <p:sldId id="2357" r:id="rId17"/>
    <p:sldId id="2358" r:id="rId18"/>
    <p:sldId id="2359" r:id="rId19"/>
    <p:sldId id="2360" r:id="rId20"/>
    <p:sldId id="2361" r:id="rId21"/>
    <p:sldId id="2362" r:id="rId22"/>
    <p:sldId id="2363" r:id="rId23"/>
    <p:sldId id="2364" r:id="rId24"/>
    <p:sldId id="2365" r:id="rId25"/>
    <p:sldId id="2366" r:id="rId26"/>
    <p:sldId id="2367" r:id="rId27"/>
    <p:sldId id="2368" r:id="rId28"/>
    <p:sldId id="2369" r:id="rId29"/>
    <p:sldId id="2370" r:id="rId30"/>
    <p:sldId id="2371" r:id="rId31"/>
    <p:sldId id="2372" r:id="rId32"/>
    <p:sldId id="2373" r:id="rId33"/>
    <p:sldId id="2374" r:id="rId34"/>
    <p:sldId id="2375" r:id="rId35"/>
    <p:sldId id="2376" r:id="rId36"/>
    <p:sldId id="2377" r:id="rId37"/>
    <p:sldId id="2214" r:id="rId38"/>
    <p:sldId id="1077" r:id="rId39"/>
    <p:sldId id="2378" r:id="rId40"/>
    <p:sldId id="2379" r:id="rId41"/>
    <p:sldId id="2380" r:id="rId42"/>
    <p:sldId id="2381" r:id="rId43"/>
    <p:sldId id="2382" r:id="rId44"/>
    <p:sldId id="2383" r:id="rId45"/>
    <p:sldId id="2385" r:id="rId46"/>
    <p:sldId id="2386" r:id="rId47"/>
    <p:sldId id="2387" r:id="rId48"/>
    <p:sldId id="2389" r:id="rId49"/>
    <p:sldId id="2388" r:id="rId50"/>
    <p:sldId id="2390" r:id="rId51"/>
    <p:sldId id="2384" r:id="rId52"/>
    <p:sldId id="2314" r:id="rId53"/>
    <p:sldId id="2391" r:id="rId54"/>
    <p:sldId id="2392" r:id="rId55"/>
    <p:sldId id="2393" r:id="rId56"/>
    <p:sldId id="2394" r:id="rId57"/>
    <p:sldId id="2395" r:id="rId58"/>
    <p:sldId id="2217" r:id="rId59"/>
    <p:sldId id="2216" r:id="rId60"/>
    <p:sldId id="2218" r:id="rId61"/>
    <p:sldId id="2219" r:id="rId62"/>
    <p:sldId id="2220" r:id="rId6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2020/4/26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4/26/2020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希伯来</a:t>
            </a:r>
            <a:r>
              <a:rPr lang="zh-CN" altLang="en-US" sz="3600" b="1" u="sng" dirty="0">
                <a:solidFill>
                  <a:schemeClr val="bg1"/>
                </a:solidFill>
                <a:ea typeface="微软雅黑" panose="020B0503020204020204" pitchFamily="34" charset="-122"/>
              </a:rPr>
              <a:t>书简述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Preliminary </a:t>
            </a:r>
            <a:r>
              <a:rPr lang="en-US" altLang="zh-CN" sz="3600" b="1" u="sng" dirty="0">
                <a:solidFill>
                  <a:schemeClr val="bg1"/>
                </a:solidFill>
                <a:ea typeface="微软雅黑" panose="020B0503020204020204" pitchFamily="34" charset="-122"/>
              </a:rPr>
              <a:t>Information about </a:t>
            </a:r>
            <a:r>
              <a:rPr lang="en-US" altLang="zh-CN" sz="3600" b="1" u="sng" dirty="0" smtClean="0">
                <a:solidFill>
                  <a:schemeClr val="bg1"/>
                </a:solidFill>
                <a:ea typeface="微软雅黑" panose="020B0503020204020204" pitchFamily="34" charset="-122"/>
              </a:rPr>
              <a:t>Hebrews</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作者？</a:t>
            </a:r>
            <a:r>
              <a:rPr lang="en-US" altLang="zh-CN" sz="3600" b="1" dirty="0">
                <a:solidFill>
                  <a:schemeClr val="bg1"/>
                </a:solidFill>
                <a:ea typeface="微软雅黑" panose="020B0503020204020204" pitchFamily="34" charset="-122"/>
              </a:rPr>
              <a:t>who wrote</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写给谁？</a:t>
            </a:r>
            <a:r>
              <a:rPr lang="en-US" altLang="zh-CN" sz="3600" b="1" dirty="0">
                <a:solidFill>
                  <a:schemeClr val="bg1"/>
                </a:solidFill>
                <a:ea typeface="微软雅黑" panose="020B0503020204020204" pitchFamily="34" charset="-122"/>
              </a:rPr>
              <a:t>To Whom</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中心内容：至高的主耶稣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The </a:t>
            </a:r>
            <a:r>
              <a:rPr lang="en-US" altLang="zh-CN" sz="3600" b="1" dirty="0">
                <a:solidFill>
                  <a:schemeClr val="bg1"/>
                </a:solidFill>
                <a:ea typeface="微软雅黑" panose="020B0503020204020204" pitchFamily="34" charset="-122"/>
              </a:rPr>
              <a:t>Core content</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Jesus Christ</a:t>
            </a:r>
          </a:p>
        </p:txBody>
      </p:sp>
    </p:spTree>
    <p:extLst>
      <p:ext uri="{BB962C8B-B14F-4D97-AF65-F5344CB8AC3E}">
        <p14:creationId xmlns:p14="http://schemas.microsoft.com/office/powerpoint/2010/main" val="26602194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至高的大祭司 </a:t>
            </a:r>
            <a:r>
              <a:rPr lang="en-US" altLang="zh-CN" sz="3600" b="1" u="sng" dirty="0">
                <a:solidFill>
                  <a:schemeClr val="bg1"/>
                </a:solidFill>
                <a:ea typeface="微软雅黑" panose="020B0503020204020204" pitchFamily="34" charset="-122"/>
              </a:rPr>
              <a:t>The highest priest</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8:1</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我们</a:t>
            </a:r>
            <a:r>
              <a:rPr lang="zh-CN" altLang="en-US" sz="3600" b="1" dirty="0">
                <a:solidFill>
                  <a:schemeClr val="bg1"/>
                </a:solidFill>
                <a:ea typeface="微软雅黑" panose="020B0503020204020204" pitchFamily="34" charset="-122"/>
              </a:rPr>
              <a:t>所讲的事，其中第一要紧的，就是我们有这样的大祭司，已经坐在天上至大者宝座的右边，</a:t>
            </a:r>
          </a:p>
          <a:p>
            <a:pPr algn="l">
              <a:lnSpc>
                <a:spcPct val="114000"/>
              </a:lnSpc>
            </a:pPr>
            <a:r>
              <a:rPr lang="en-US" altLang="zh-CN" sz="3600" b="1" dirty="0">
                <a:solidFill>
                  <a:schemeClr val="bg1"/>
                </a:solidFill>
                <a:ea typeface="微软雅黑" panose="020B0503020204020204" pitchFamily="34" charset="-122"/>
              </a:rPr>
              <a:t>Now this is the main point of the things we are saying: We have such a High Priest, who is seated at the right hand of the throne of the Majesty in the heavens,</a:t>
            </a:r>
          </a:p>
        </p:txBody>
      </p:sp>
    </p:spTree>
    <p:extLst>
      <p:ext uri="{BB962C8B-B14F-4D97-AF65-F5344CB8AC3E}">
        <p14:creationId xmlns:p14="http://schemas.microsoft.com/office/powerpoint/2010/main" val="32561637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最终最完全的赎罪祭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The </a:t>
            </a:r>
            <a:r>
              <a:rPr lang="en-US" altLang="zh-CN" sz="3600" b="1" u="sng" dirty="0">
                <a:solidFill>
                  <a:schemeClr val="bg1"/>
                </a:solidFill>
                <a:ea typeface="微软雅黑" panose="020B0503020204020204" pitchFamily="34" charset="-122"/>
              </a:rPr>
              <a:t>final and ultimate sacrifice</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9:24-28】</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因为基督并不是进了人手所造的圣所（这不过是真圣所的影像），乃是进了天堂，如今为我们显在　神面前；</a:t>
            </a:r>
          </a:p>
          <a:p>
            <a:pPr algn="l">
              <a:lnSpc>
                <a:spcPct val="114000"/>
              </a:lnSpc>
            </a:pPr>
            <a:r>
              <a:rPr lang="en-US" altLang="zh-CN" sz="3600" b="1" dirty="0">
                <a:solidFill>
                  <a:schemeClr val="bg1"/>
                </a:solidFill>
                <a:ea typeface="微软雅黑" panose="020B0503020204020204" pitchFamily="34" charset="-122"/>
              </a:rPr>
              <a:t>For Christ has not entered the holy places made with hands, which are copies of the true, but into heaven itself, now to appear in the presence of God for 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10956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最终最完全的赎罪祭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The </a:t>
            </a:r>
            <a:r>
              <a:rPr lang="en-US" altLang="zh-CN" sz="3600" b="1" u="sng" dirty="0">
                <a:solidFill>
                  <a:schemeClr val="bg1"/>
                </a:solidFill>
                <a:ea typeface="微软雅黑" panose="020B0503020204020204" pitchFamily="34" charset="-122"/>
              </a:rPr>
              <a:t>final and ultimate sacrifice</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9:24-28】</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也不是多次将自己献上，像那大祭司每年带着牛羊的血进入圣所（“牛羊的血”原文作“不是自己的血”）。</a:t>
            </a:r>
          </a:p>
          <a:p>
            <a:pPr algn="l">
              <a:lnSpc>
                <a:spcPct val="114000"/>
              </a:lnSpc>
            </a:pPr>
            <a:r>
              <a:rPr lang="en-US" altLang="zh-CN" sz="3600" b="1" dirty="0">
                <a:solidFill>
                  <a:schemeClr val="bg1"/>
                </a:solidFill>
                <a:ea typeface="微软雅黑" panose="020B0503020204020204" pitchFamily="34" charset="-122"/>
              </a:rPr>
              <a:t>not that He should offer Himself often, as the high priest enters the Most Holy Place every year with blood of another—</a:t>
            </a:r>
          </a:p>
        </p:txBody>
      </p:sp>
    </p:spTree>
    <p:extLst>
      <p:ext uri="{BB962C8B-B14F-4D97-AF65-F5344CB8AC3E}">
        <p14:creationId xmlns:p14="http://schemas.microsoft.com/office/powerpoint/2010/main" val="773994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最终最完全的赎罪祭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The </a:t>
            </a:r>
            <a:r>
              <a:rPr lang="en-US" altLang="zh-CN" sz="3600" b="1" u="sng" dirty="0">
                <a:solidFill>
                  <a:schemeClr val="bg1"/>
                </a:solidFill>
                <a:ea typeface="微软雅黑" panose="020B0503020204020204" pitchFamily="34" charset="-122"/>
              </a:rPr>
              <a:t>final and ultimate sacrifice</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9:24-28】</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如果这样，祂从创世以来，就必多次受苦了；但如今在这末世显现一次，把自己献为祭，好除掉罪。</a:t>
            </a:r>
          </a:p>
          <a:p>
            <a:pPr algn="l">
              <a:lnSpc>
                <a:spcPct val="114000"/>
              </a:lnSpc>
            </a:pPr>
            <a:r>
              <a:rPr lang="en-US" altLang="zh-CN" sz="3600" b="1" dirty="0">
                <a:solidFill>
                  <a:schemeClr val="bg1"/>
                </a:solidFill>
                <a:ea typeface="微软雅黑" panose="020B0503020204020204" pitchFamily="34" charset="-122"/>
              </a:rPr>
              <a:t>He then would have had to suffer often since the foundation of the world; but now, once at the end of the ages, He has appeared to put away sin by the sacrifice of Himself.</a:t>
            </a:r>
          </a:p>
        </p:txBody>
      </p:sp>
    </p:spTree>
    <p:extLst>
      <p:ext uri="{BB962C8B-B14F-4D97-AF65-F5344CB8AC3E}">
        <p14:creationId xmlns:p14="http://schemas.microsoft.com/office/powerpoint/2010/main" val="10178726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最终最完全的赎罪祭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The </a:t>
            </a:r>
            <a:r>
              <a:rPr lang="en-US" altLang="zh-CN" sz="3600" b="1" u="sng" dirty="0">
                <a:solidFill>
                  <a:schemeClr val="bg1"/>
                </a:solidFill>
                <a:ea typeface="微软雅黑" panose="020B0503020204020204" pitchFamily="34" charset="-122"/>
              </a:rPr>
              <a:t>final and ultimate sacrifice</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9:24-28】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按着定命，人人都有一死，死后且有审判。</a:t>
            </a:r>
          </a:p>
          <a:p>
            <a:pPr algn="l">
              <a:lnSpc>
                <a:spcPct val="114000"/>
              </a:lnSpc>
            </a:pPr>
            <a:r>
              <a:rPr lang="en-US" altLang="zh-CN" sz="3600" b="1" dirty="0">
                <a:solidFill>
                  <a:schemeClr val="bg1"/>
                </a:solidFill>
                <a:ea typeface="微软雅黑" panose="020B0503020204020204" pitchFamily="34" charset="-122"/>
              </a:rPr>
              <a:t>And as it is appointed for men to die once, but after this the judgment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0755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最终最完全的赎罪祭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The </a:t>
            </a:r>
            <a:r>
              <a:rPr lang="en-US" altLang="zh-CN" sz="3600" b="1" u="sng" dirty="0">
                <a:solidFill>
                  <a:schemeClr val="bg1"/>
                </a:solidFill>
                <a:ea typeface="微软雅黑" panose="020B0503020204020204" pitchFamily="34" charset="-122"/>
              </a:rPr>
              <a:t>final and ultimate sacrifice</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9:24-28】</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像这样，基督既然一次被献，担当了多人的罪，将来要向那等候祂的人第二次显现，并与罪无关，乃是为拯救他们。</a:t>
            </a:r>
          </a:p>
          <a:p>
            <a:pPr algn="l">
              <a:lnSpc>
                <a:spcPct val="114000"/>
              </a:lnSpc>
            </a:pPr>
            <a:r>
              <a:rPr lang="en-US" altLang="zh-CN" sz="3600" b="1" dirty="0">
                <a:solidFill>
                  <a:schemeClr val="bg1"/>
                </a:solidFill>
                <a:ea typeface="微软雅黑" panose="020B0503020204020204" pitchFamily="34" charset="-122"/>
              </a:rPr>
              <a:t>so Christ was offered once to bear the sins of many. To those who eagerly wait for Him He will appear a second time, apart from sin, for salvation.</a:t>
            </a:r>
          </a:p>
        </p:txBody>
      </p:sp>
    </p:spTree>
    <p:extLst>
      <p:ext uri="{BB962C8B-B14F-4D97-AF65-F5344CB8AC3E}">
        <p14:creationId xmlns:p14="http://schemas.microsoft.com/office/powerpoint/2010/main" val="607665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五个警告  </a:t>
            </a:r>
            <a:r>
              <a:rPr lang="en-US" altLang="zh-CN" sz="3600" b="1" u="sng" dirty="0" smtClean="0">
                <a:solidFill>
                  <a:schemeClr val="bg1"/>
                </a:solidFill>
                <a:ea typeface="微软雅黑" panose="020B0503020204020204" pitchFamily="34" charset="-122"/>
              </a:rPr>
              <a:t>Five warnings</a:t>
            </a:r>
          </a:p>
          <a:p>
            <a:pPr algn="l">
              <a:lnSpc>
                <a:spcPct val="114000"/>
              </a:lnSpc>
            </a:pPr>
            <a:r>
              <a:rPr lang="en-US" altLang="zh-CN" sz="3400" b="1" dirty="0" smtClean="0">
                <a:solidFill>
                  <a:schemeClr val="bg1"/>
                </a:solidFill>
                <a:ea typeface="微软雅黑" panose="020B0503020204020204" pitchFamily="34" charset="-122"/>
              </a:rPr>
              <a:t>1.	</a:t>
            </a:r>
            <a:r>
              <a:rPr lang="zh-CN" altLang="en-US" sz="3400" b="1" dirty="0" smtClean="0">
                <a:solidFill>
                  <a:schemeClr val="bg1"/>
                </a:solidFill>
                <a:ea typeface="微软雅黑" panose="020B0503020204020204" pitchFamily="34" charset="-122"/>
              </a:rPr>
              <a:t>不要忽略 </a:t>
            </a:r>
            <a:r>
              <a:rPr lang="en-US" altLang="zh-CN" sz="3400" b="1" dirty="0" smtClean="0">
                <a:solidFill>
                  <a:schemeClr val="bg1"/>
                </a:solidFill>
                <a:ea typeface="微软雅黑" panose="020B0503020204020204" pitchFamily="34" charset="-122"/>
              </a:rPr>
              <a:t>Do not neglect (</a:t>
            </a:r>
            <a:r>
              <a:rPr lang="en-US" altLang="zh-CN" sz="3400" b="1" dirty="0" err="1" smtClean="0">
                <a:solidFill>
                  <a:schemeClr val="bg1"/>
                </a:solidFill>
                <a:ea typeface="微软雅黑" panose="020B0503020204020204" pitchFamily="34" charset="-122"/>
              </a:rPr>
              <a:t>Heb</a:t>
            </a:r>
            <a:r>
              <a:rPr lang="en-US" altLang="zh-CN" sz="3400" b="1" dirty="0" smtClean="0">
                <a:solidFill>
                  <a:schemeClr val="bg1"/>
                </a:solidFill>
                <a:ea typeface="微软雅黑" panose="020B0503020204020204" pitchFamily="34" charset="-122"/>
              </a:rPr>
              <a:t> 2</a:t>
            </a:r>
            <a:r>
              <a:rPr lang="zh-CN" altLang="en-US" sz="34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1-4</a:t>
            </a:r>
            <a:r>
              <a:rPr lang="zh-CN" altLang="en-US" sz="3400" b="1" dirty="0" smtClean="0">
                <a:solidFill>
                  <a:schemeClr val="bg1"/>
                </a:solidFill>
                <a:ea typeface="微软雅黑" panose="020B0503020204020204" pitchFamily="34" charset="-122"/>
              </a:rPr>
              <a:t>）</a:t>
            </a:r>
          </a:p>
          <a:p>
            <a:pPr algn="l">
              <a:lnSpc>
                <a:spcPct val="114000"/>
              </a:lnSpc>
            </a:pPr>
            <a:r>
              <a:rPr lang="en-US" altLang="zh-CN" sz="3400" b="1" dirty="0" smtClean="0">
                <a:solidFill>
                  <a:schemeClr val="bg1"/>
                </a:solidFill>
                <a:ea typeface="微软雅黑" panose="020B0503020204020204" pitchFamily="34" charset="-122"/>
              </a:rPr>
              <a:t>2.	</a:t>
            </a:r>
            <a:r>
              <a:rPr lang="zh-CN" altLang="en-US" sz="3400" b="1" dirty="0" smtClean="0">
                <a:solidFill>
                  <a:schemeClr val="bg1"/>
                </a:solidFill>
                <a:ea typeface="微软雅黑" panose="020B0503020204020204" pitchFamily="34" charset="-122"/>
              </a:rPr>
              <a:t>不要不信 </a:t>
            </a:r>
            <a:r>
              <a:rPr lang="en-US" altLang="zh-CN" sz="3400" b="1" dirty="0" smtClean="0">
                <a:solidFill>
                  <a:schemeClr val="bg1"/>
                </a:solidFill>
                <a:ea typeface="微软雅黑" panose="020B0503020204020204" pitchFamily="34" charset="-122"/>
              </a:rPr>
              <a:t>Do not doubt!</a:t>
            </a:r>
            <a:r>
              <a:rPr lang="zh-CN" altLang="en-US" sz="3400" b="1" dirty="0" smtClean="0">
                <a:solidFill>
                  <a:schemeClr val="bg1"/>
                </a:solidFill>
                <a:ea typeface="微软雅黑" panose="020B0503020204020204" pitchFamily="34" charset="-122"/>
              </a:rPr>
              <a:t>（</a:t>
            </a:r>
            <a:r>
              <a:rPr lang="en-US" altLang="zh-CN" sz="3400" b="1" dirty="0" err="1" smtClean="0">
                <a:solidFill>
                  <a:schemeClr val="bg1"/>
                </a:solidFill>
                <a:ea typeface="微软雅黑" panose="020B0503020204020204" pitchFamily="34" charset="-122"/>
              </a:rPr>
              <a:t>Heb</a:t>
            </a:r>
            <a:r>
              <a:rPr lang="en-US" altLang="zh-CN" sz="3400" b="1" dirty="0" smtClean="0">
                <a:solidFill>
                  <a:schemeClr val="bg1"/>
                </a:solidFill>
                <a:ea typeface="微软雅黑" panose="020B0503020204020204" pitchFamily="34" charset="-122"/>
              </a:rPr>
              <a:t> 3:7-12</a:t>
            </a:r>
            <a:r>
              <a:rPr lang="zh-CN" altLang="en-US" sz="3400" b="1" dirty="0" smtClean="0">
                <a:solidFill>
                  <a:schemeClr val="bg1"/>
                </a:solidFill>
                <a:ea typeface="微软雅黑" panose="020B0503020204020204" pitchFamily="34" charset="-122"/>
              </a:rPr>
              <a:t>）</a:t>
            </a:r>
          </a:p>
          <a:p>
            <a:pPr algn="l">
              <a:lnSpc>
                <a:spcPct val="114000"/>
              </a:lnSpc>
            </a:pPr>
            <a:r>
              <a:rPr lang="en-US" altLang="zh-CN" sz="3400" b="1" dirty="0" smtClean="0">
                <a:solidFill>
                  <a:schemeClr val="bg1"/>
                </a:solidFill>
                <a:ea typeface="微软雅黑" panose="020B0503020204020204" pitchFamily="34" charset="-122"/>
              </a:rPr>
              <a:t>3.	</a:t>
            </a:r>
            <a:r>
              <a:rPr lang="zh-CN" altLang="en-US" sz="3400" b="1" dirty="0" smtClean="0">
                <a:solidFill>
                  <a:schemeClr val="bg1"/>
                </a:solidFill>
                <a:ea typeface="微软雅黑" panose="020B0503020204020204" pitchFamily="34" charset="-122"/>
              </a:rPr>
              <a:t>不要幼稚 </a:t>
            </a:r>
            <a:r>
              <a:rPr lang="en-US" altLang="zh-CN" sz="3400" b="1" dirty="0" smtClean="0">
                <a:solidFill>
                  <a:schemeClr val="bg1"/>
                </a:solidFill>
                <a:ea typeface="微软雅黑" panose="020B0503020204020204" pitchFamily="34" charset="-122"/>
              </a:rPr>
              <a:t>Do not be naive</a:t>
            </a:r>
            <a:r>
              <a:rPr lang="zh-CN" altLang="en-US" sz="3400" b="1" dirty="0" smtClean="0">
                <a:solidFill>
                  <a:schemeClr val="bg1"/>
                </a:solidFill>
                <a:ea typeface="微软雅黑" panose="020B0503020204020204" pitchFamily="34" charset="-122"/>
              </a:rPr>
              <a:t>（</a:t>
            </a:r>
            <a:r>
              <a:rPr lang="en-US" altLang="zh-CN" sz="3400" b="1" dirty="0" err="1" smtClean="0">
                <a:solidFill>
                  <a:schemeClr val="bg1"/>
                </a:solidFill>
                <a:ea typeface="微软雅黑" panose="020B0503020204020204" pitchFamily="34" charset="-122"/>
              </a:rPr>
              <a:t>Heb</a:t>
            </a:r>
            <a:r>
              <a:rPr lang="en-US" altLang="zh-CN" sz="3400" b="1" dirty="0" smtClean="0">
                <a:solidFill>
                  <a:schemeClr val="bg1"/>
                </a:solidFill>
                <a:ea typeface="微软雅黑" panose="020B0503020204020204" pitchFamily="34" charset="-122"/>
              </a:rPr>
              <a:t> 5:12-14</a:t>
            </a:r>
            <a:r>
              <a:rPr lang="zh-CN" altLang="en-US" sz="3400" b="1" dirty="0" smtClean="0">
                <a:solidFill>
                  <a:schemeClr val="bg1"/>
                </a:solidFill>
                <a:ea typeface="微软雅黑" panose="020B0503020204020204" pitchFamily="34" charset="-122"/>
              </a:rPr>
              <a:t>）</a:t>
            </a:r>
          </a:p>
          <a:p>
            <a:pPr marL="514350" indent="-514350" algn="l">
              <a:lnSpc>
                <a:spcPct val="114000"/>
              </a:lnSpc>
              <a:buAutoNum type="arabicPeriod" startAt="4"/>
            </a:pPr>
            <a:r>
              <a:rPr lang="zh-CN" altLang="en-US" sz="3400" b="1" dirty="0" smtClean="0">
                <a:solidFill>
                  <a:schemeClr val="bg1"/>
                </a:solidFill>
                <a:ea typeface="微软雅黑" panose="020B0503020204020204" pitchFamily="34" charset="-122"/>
              </a:rPr>
              <a:t>    不要回头 </a:t>
            </a:r>
            <a:r>
              <a:rPr lang="en-US" altLang="zh-CN" sz="3400" b="1" dirty="0" smtClean="0">
                <a:solidFill>
                  <a:schemeClr val="bg1"/>
                </a:solidFill>
                <a:ea typeface="微软雅黑" panose="020B0503020204020204" pitchFamily="34" charset="-122"/>
              </a:rPr>
              <a:t>Do not go back to your sin</a:t>
            </a:r>
          </a:p>
          <a:p>
            <a:pPr algn="l">
              <a:lnSpc>
                <a:spcPct val="114000"/>
              </a:lnSpc>
            </a:pPr>
            <a:r>
              <a:rPr lang="en-US" altLang="zh-CN" sz="3400" b="1" dirty="0" smtClean="0">
                <a:solidFill>
                  <a:schemeClr val="bg1"/>
                </a:solidFill>
                <a:ea typeface="微软雅黑" panose="020B0503020204020204" pitchFamily="34" charset="-122"/>
              </a:rPr>
              <a:t>       </a:t>
            </a:r>
            <a:r>
              <a:rPr lang="zh-CN" altLang="en-US" sz="3400" b="1" dirty="0" smtClean="0">
                <a:solidFill>
                  <a:schemeClr val="bg1"/>
                </a:solidFill>
                <a:ea typeface="微软雅黑" panose="020B0503020204020204" pitchFamily="34" charset="-122"/>
              </a:rPr>
              <a:t>（</a:t>
            </a:r>
            <a:r>
              <a:rPr lang="en-US" altLang="zh-CN" sz="3400" b="1" dirty="0" err="1" smtClean="0">
                <a:solidFill>
                  <a:schemeClr val="bg1"/>
                </a:solidFill>
                <a:ea typeface="微软雅黑" panose="020B0503020204020204" pitchFamily="34" charset="-122"/>
              </a:rPr>
              <a:t>Heb</a:t>
            </a:r>
            <a:r>
              <a:rPr lang="en-US" altLang="zh-CN" sz="3400" b="1" dirty="0" smtClean="0">
                <a:solidFill>
                  <a:schemeClr val="bg1"/>
                </a:solidFill>
                <a:ea typeface="微软雅黑" panose="020B0503020204020204" pitchFamily="34" charset="-122"/>
              </a:rPr>
              <a:t> 10:25-31</a:t>
            </a:r>
            <a:r>
              <a:rPr lang="zh-CN" altLang="en-US" sz="3400" b="1" dirty="0" smtClean="0">
                <a:solidFill>
                  <a:schemeClr val="bg1"/>
                </a:solidFill>
                <a:ea typeface="微软雅黑" panose="020B0503020204020204" pitchFamily="34" charset="-122"/>
              </a:rPr>
              <a:t>）</a:t>
            </a:r>
          </a:p>
          <a:p>
            <a:pPr algn="l">
              <a:lnSpc>
                <a:spcPct val="114000"/>
              </a:lnSpc>
            </a:pPr>
            <a:r>
              <a:rPr lang="en-US" altLang="zh-CN" sz="3400" b="1" dirty="0" smtClean="0">
                <a:solidFill>
                  <a:schemeClr val="bg1"/>
                </a:solidFill>
                <a:ea typeface="微软雅黑" panose="020B0503020204020204" pitchFamily="34" charset="-122"/>
              </a:rPr>
              <a:t>5.	</a:t>
            </a:r>
            <a:r>
              <a:rPr lang="zh-CN" altLang="en-US" sz="3400" b="1" dirty="0" smtClean="0">
                <a:solidFill>
                  <a:schemeClr val="bg1"/>
                </a:solidFill>
                <a:ea typeface="微软雅黑" panose="020B0503020204020204" pitchFamily="34" charset="-122"/>
              </a:rPr>
              <a:t>不要拒绝 </a:t>
            </a:r>
            <a:r>
              <a:rPr lang="en-US" altLang="zh-CN" sz="3400" b="1" dirty="0" smtClean="0">
                <a:solidFill>
                  <a:schemeClr val="bg1"/>
                </a:solidFill>
                <a:ea typeface="微软雅黑" panose="020B0503020204020204" pitchFamily="34" charset="-122"/>
              </a:rPr>
              <a:t>Do not refuse </a:t>
            </a:r>
            <a:r>
              <a:rPr lang="zh-CN" altLang="en-US" sz="3400" b="1" dirty="0" smtClean="0">
                <a:solidFill>
                  <a:schemeClr val="bg1"/>
                </a:solidFill>
                <a:ea typeface="微软雅黑" panose="020B0503020204020204" pitchFamily="34" charset="-122"/>
              </a:rPr>
              <a:t>（</a:t>
            </a:r>
            <a:r>
              <a:rPr lang="en-US" altLang="zh-CN" sz="3400" b="1" dirty="0" err="1" smtClean="0">
                <a:solidFill>
                  <a:schemeClr val="bg1"/>
                </a:solidFill>
                <a:ea typeface="微软雅黑" panose="020B0503020204020204" pitchFamily="34" charset="-122"/>
              </a:rPr>
              <a:t>Heb</a:t>
            </a:r>
            <a:r>
              <a:rPr lang="en-US" altLang="zh-CN" sz="3400" b="1" dirty="0" smtClean="0">
                <a:solidFill>
                  <a:schemeClr val="bg1"/>
                </a:solidFill>
                <a:ea typeface="微软雅黑" panose="020B0503020204020204" pitchFamily="34" charset="-122"/>
              </a:rPr>
              <a:t> 12:25-29</a:t>
            </a:r>
            <a:r>
              <a:rPr lang="zh-CN" altLang="en-US" sz="3400" b="1" dirty="0" smtClean="0">
                <a:solidFill>
                  <a:schemeClr val="bg1"/>
                </a:solidFill>
                <a:ea typeface="微软雅黑" panose="020B0503020204020204" pitchFamily="34" charset="-122"/>
              </a:rPr>
              <a:t>）</a:t>
            </a: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45016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1.	</a:t>
            </a:r>
            <a:r>
              <a:rPr lang="zh-CN" altLang="en-US" sz="3600" b="1" u="sng" dirty="0" smtClean="0">
                <a:solidFill>
                  <a:schemeClr val="bg1"/>
                </a:solidFill>
                <a:ea typeface="微软雅黑" panose="020B0503020204020204" pitchFamily="34" charset="-122"/>
              </a:rPr>
              <a:t>不要忽略  </a:t>
            </a:r>
            <a:r>
              <a:rPr lang="en-US" altLang="zh-CN" sz="3600" b="1" u="sng" dirty="0" smtClean="0">
                <a:solidFill>
                  <a:schemeClr val="bg1"/>
                </a:solidFill>
                <a:ea typeface="微软雅黑" panose="020B0503020204020204" pitchFamily="34" charset="-122"/>
              </a:rPr>
              <a:t>Do </a:t>
            </a:r>
            <a:r>
              <a:rPr lang="en-US" altLang="zh-CN" sz="3600" b="1" u="sng" dirty="0">
                <a:solidFill>
                  <a:schemeClr val="bg1"/>
                </a:solidFill>
                <a:ea typeface="微软雅黑" panose="020B0503020204020204" pitchFamily="34" charset="-122"/>
              </a:rPr>
              <a:t>not </a:t>
            </a:r>
            <a:r>
              <a:rPr lang="en-US" altLang="zh-CN" sz="3600" b="1" u="sng" dirty="0" smtClean="0">
                <a:solidFill>
                  <a:schemeClr val="bg1"/>
                </a:solidFill>
                <a:ea typeface="微软雅黑" panose="020B0503020204020204" pitchFamily="34" charset="-122"/>
              </a:rPr>
              <a:t>neglect</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2:1-4】</a:t>
            </a:r>
          </a:p>
          <a:p>
            <a:pPr algn="l">
              <a:lnSpc>
                <a:spcPct val="114000"/>
              </a:lnSpc>
            </a:pPr>
            <a:r>
              <a:rPr lang="en-US" altLang="zh-CN" sz="3400" b="1" dirty="0">
                <a:solidFill>
                  <a:schemeClr val="bg1"/>
                </a:solidFill>
                <a:ea typeface="微软雅黑" panose="020B0503020204020204" pitchFamily="34" charset="-122"/>
              </a:rPr>
              <a:t>1 </a:t>
            </a:r>
            <a:r>
              <a:rPr lang="zh-CN" altLang="en-US" sz="3400" b="1" dirty="0">
                <a:solidFill>
                  <a:schemeClr val="bg1"/>
                </a:solidFill>
                <a:ea typeface="微软雅黑" panose="020B0503020204020204" pitchFamily="34" charset="-122"/>
              </a:rPr>
              <a:t>所以，我们当越发郑重所听见的道理，恐怕我们随流失去。</a:t>
            </a:r>
          </a:p>
          <a:p>
            <a:pPr algn="l">
              <a:lnSpc>
                <a:spcPct val="100000"/>
              </a:lnSpc>
            </a:pPr>
            <a:r>
              <a:rPr lang="en-US" altLang="zh-CN" sz="3400" b="1" dirty="0">
                <a:solidFill>
                  <a:schemeClr val="bg1"/>
                </a:solidFill>
                <a:ea typeface="微软雅黑" panose="020B0503020204020204" pitchFamily="34" charset="-122"/>
              </a:rPr>
              <a:t>Therefore we must give the more earnest heed to the things we have heard, lest we drift away.</a:t>
            </a:r>
          </a:p>
          <a:p>
            <a:pPr algn="l">
              <a:lnSpc>
                <a:spcPct val="114000"/>
              </a:lnSpc>
            </a:pPr>
            <a:r>
              <a:rPr lang="en-US" altLang="zh-CN" sz="3400" b="1" dirty="0">
                <a:solidFill>
                  <a:schemeClr val="bg1"/>
                </a:solidFill>
                <a:ea typeface="微软雅黑" panose="020B0503020204020204" pitchFamily="34" charset="-122"/>
              </a:rPr>
              <a:t>2 </a:t>
            </a:r>
            <a:r>
              <a:rPr lang="zh-CN" altLang="en-US" sz="3400" b="1" dirty="0">
                <a:solidFill>
                  <a:schemeClr val="bg1"/>
                </a:solidFill>
                <a:ea typeface="微软雅黑" panose="020B0503020204020204" pitchFamily="34" charset="-122"/>
              </a:rPr>
              <a:t>那藉着天使所传的话既是确定的，凡干犯悖逆的，都受了该受的报应。</a:t>
            </a:r>
          </a:p>
          <a:p>
            <a:pPr algn="l">
              <a:lnSpc>
                <a:spcPct val="100000"/>
              </a:lnSpc>
            </a:pPr>
            <a:r>
              <a:rPr lang="en-US" altLang="zh-CN" sz="3400" b="1" dirty="0">
                <a:solidFill>
                  <a:schemeClr val="bg1"/>
                </a:solidFill>
                <a:ea typeface="微软雅黑" panose="020B0503020204020204" pitchFamily="34" charset="-122"/>
              </a:rPr>
              <a:t>For if the word spoken through angels proved steadfast, and every transgression and disobedience received a just reward</a:t>
            </a:r>
            <a:r>
              <a:rPr lang="en-US" altLang="zh-CN" sz="34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819001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1.	</a:t>
            </a:r>
            <a:r>
              <a:rPr lang="zh-CN" altLang="en-US" sz="3600" b="1" u="sng" dirty="0">
                <a:solidFill>
                  <a:schemeClr val="bg1"/>
                </a:solidFill>
                <a:ea typeface="微软雅黑" panose="020B0503020204020204" pitchFamily="34" charset="-122"/>
              </a:rPr>
              <a:t>不要忽略  </a:t>
            </a:r>
            <a:r>
              <a:rPr lang="en-US" altLang="zh-CN" sz="3600" b="1" u="sng" dirty="0">
                <a:solidFill>
                  <a:schemeClr val="bg1"/>
                </a:solidFill>
                <a:ea typeface="微软雅黑" panose="020B0503020204020204" pitchFamily="34" charset="-122"/>
              </a:rPr>
              <a:t>Do not neglect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2:1-4】</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我们若忽略</a:t>
            </a:r>
            <a:r>
              <a:rPr lang="zh-CN" altLang="en-US" sz="3400" b="1" dirty="0">
                <a:solidFill>
                  <a:schemeClr val="bg1"/>
                </a:solidFill>
                <a:ea typeface="微软雅黑" panose="020B0503020204020204" pitchFamily="34" charset="-122"/>
              </a:rPr>
              <a:t>这么大的救恩，怎能逃罪呢？这救恩起先是主亲自讲的，后来是听见的人给我们证实了。</a:t>
            </a:r>
          </a:p>
          <a:p>
            <a:pPr algn="l">
              <a:lnSpc>
                <a:spcPct val="114000"/>
              </a:lnSpc>
            </a:pPr>
            <a:r>
              <a:rPr lang="en-US" altLang="zh-CN" sz="3400" b="1" dirty="0">
                <a:solidFill>
                  <a:schemeClr val="bg1"/>
                </a:solidFill>
                <a:ea typeface="微软雅黑" panose="020B0503020204020204" pitchFamily="34" charset="-122"/>
              </a:rPr>
              <a:t>how shall we escape </a:t>
            </a:r>
            <a:r>
              <a:rPr lang="en-US" altLang="zh-CN" sz="3400" b="1" dirty="0">
                <a:solidFill>
                  <a:srgbClr val="FFFF00"/>
                </a:solidFill>
                <a:ea typeface="微软雅黑" panose="020B0503020204020204" pitchFamily="34" charset="-122"/>
              </a:rPr>
              <a:t>if we neglect </a:t>
            </a:r>
            <a:r>
              <a:rPr lang="en-US" altLang="zh-CN" sz="3400" b="1" dirty="0">
                <a:solidFill>
                  <a:schemeClr val="bg1"/>
                </a:solidFill>
                <a:ea typeface="微软雅黑" panose="020B0503020204020204" pitchFamily="34" charset="-122"/>
              </a:rPr>
              <a:t>so great a salvation, which at the first began to be spoken by the Lord, and was confirmed to us by those who heard Him</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2652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神既在古时藉着众先知多次多方地晓谕列祖</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God</a:t>
            </a:r>
            <a:r>
              <a:rPr lang="en-US" altLang="zh-CN" sz="3600" b="1" dirty="0">
                <a:solidFill>
                  <a:schemeClr val="bg1"/>
                </a:solidFill>
                <a:ea typeface="微软雅黑" panose="020B0503020204020204" pitchFamily="34" charset="-122"/>
              </a:rPr>
              <a:t>, who at various times and in various ways spoke in time past to the fathers by the prophets,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就在这末世藉着祂儿子晓谕我们，又早已立祂为承受万有的；也曾藉着祂创造诸世界。</a:t>
            </a:r>
          </a:p>
          <a:p>
            <a:pPr algn="l">
              <a:lnSpc>
                <a:spcPct val="100000"/>
              </a:lnSpc>
            </a:pPr>
            <a:r>
              <a:rPr lang="en-US" altLang="zh-CN" sz="3600" b="1" dirty="0">
                <a:solidFill>
                  <a:schemeClr val="bg1"/>
                </a:solidFill>
                <a:ea typeface="微软雅黑" panose="020B0503020204020204" pitchFamily="34" charset="-122"/>
              </a:rPr>
              <a:t>has in these last days spoken to us by His Son, whom He has appointed heir of all things, through whom also He made the worlds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4298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1.	</a:t>
            </a:r>
            <a:r>
              <a:rPr lang="zh-CN" altLang="en-US" sz="3600" b="1" u="sng" dirty="0">
                <a:solidFill>
                  <a:schemeClr val="bg1"/>
                </a:solidFill>
                <a:ea typeface="微软雅黑" panose="020B0503020204020204" pitchFamily="34" charset="-122"/>
              </a:rPr>
              <a:t>不要忽略  </a:t>
            </a:r>
            <a:r>
              <a:rPr lang="en-US" altLang="zh-CN" sz="3600" b="1" u="sng" dirty="0">
                <a:solidFill>
                  <a:schemeClr val="bg1"/>
                </a:solidFill>
                <a:ea typeface="微软雅黑" panose="020B0503020204020204" pitchFamily="34" charset="-122"/>
              </a:rPr>
              <a:t>Do not neglect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2:1-4】</a:t>
            </a:r>
          </a:p>
          <a:p>
            <a:pPr algn="l">
              <a:lnSpc>
                <a:spcPct val="114000"/>
              </a:lnSpc>
            </a:pPr>
            <a:r>
              <a:rPr lang="en-US" altLang="zh-CN" sz="3400" b="1" dirty="0" smtClean="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神又按自己的旨意，用神迹奇事和百般的异能，并圣灵的恩赐，同他们作见证。</a:t>
            </a:r>
          </a:p>
          <a:p>
            <a:pPr algn="l">
              <a:lnSpc>
                <a:spcPct val="114000"/>
              </a:lnSpc>
            </a:pPr>
            <a:r>
              <a:rPr lang="en-US" altLang="zh-CN" sz="3400" b="1" dirty="0">
                <a:solidFill>
                  <a:schemeClr val="bg1"/>
                </a:solidFill>
                <a:ea typeface="微软雅黑" panose="020B0503020204020204" pitchFamily="34" charset="-122"/>
              </a:rPr>
              <a:t>God also bearing witness both with signs and wonders, with various miracles, and gifts of the Holy Spirit, according to His own will?</a:t>
            </a:r>
          </a:p>
        </p:txBody>
      </p:sp>
    </p:spTree>
    <p:extLst>
      <p:ext uri="{BB962C8B-B14F-4D97-AF65-F5344CB8AC3E}">
        <p14:creationId xmlns:p14="http://schemas.microsoft.com/office/powerpoint/2010/main" val="1614767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2.</a:t>
            </a:r>
            <a:r>
              <a:rPr lang="en-US" altLang="zh-CN"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不要</a:t>
            </a:r>
            <a:r>
              <a:rPr lang="zh-CN" altLang="en-US" sz="3600" b="1" u="sng" dirty="0">
                <a:solidFill>
                  <a:schemeClr val="bg1"/>
                </a:solidFill>
                <a:ea typeface="微软雅黑" panose="020B0503020204020204" pitchFamily="34" charset="-122"/>
              </a:rPr>
              <a:t>不信（怀疑）</a:t>
            </a:r>
            <a:r>
              <a:rPr lang="en-US" altLang="zh-CN" sz="3600" b="1" u="sng" dirty="0">
                <a:solidFill>
                  <a:schemeClr val="bg1"/>
                </a:solidFill>
                <a:ea typeface="微软雅黑" panose="020B0503020204020204" pitchFamily="34" charset="-122"/>
              </a:rPr>
              <a:t>Do not </a:t>
            </a:r>
            <a:r>
              <a:rPr lang="en-US" altLang="zh-CN" sz="3600" b="1" u="sng" dirty="0" smtClean="0">
                <a:solidFill>
                  <a:schemeClr val="bg1"/>
                </a:solidFill>
                <a:ea typeface="微软雅黑" panose="020B0503020204020204" pitchFamily="34" charset="-122"/>
              </a:rPr>
              <a:t>doubt</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3:7-12】</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圣灵有话说：“你们今日若听祂的话，</a:t>
            </a:r>
          </a:p>
          <a:p>
            <a:pPr algn="l">
              <a:lnSpc>
                <a:spcPct val="114000"/>
              </a:lnSpc>
            </a:pPr>
            <a:r>
              <a:rPr lang="en-US" altLang="zh-CN" sz="3600" b="1" dirty="0">
                <a:solidFill>
                  <a:schemeClr val="bg1"/>
                </a:solidFill>
                <a:ea typeface="微软雅黑" panose="020B0503020204020204" pitchFamily="34" charset="-122"/>
              </a:rPr>
              <a:t>Therefore, as the Holy Spirit says</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Today, if you will hear His voice,</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就不可硬着心，像在旷野惹祂发怒、试探祂的时候一样。</a:t>
            </a:r>
          </a:p>
          <a:p>
            <a:pPr algn="l">
              <a:lnSpc>
                <a:spcPct val="114000"/>
              </a:lnSpc>
            </a:pPr>
            <a:r>
              <a:rPr lang="en-US" altLang="zh-CN" sz="3600" b="1" dirty="0">
                <a:solidFill>
                  <a:schemeClr val="bg1"/>
                </a:solidFill>
                <a:ea typeface="微软雅黑" panose="020B0503020204020204" pitchFamily="34" charset="-122"/>
              </a:rPr>
              <a:t>Do not harden your hearts as in the rebellion, In the day of trial in the wilderness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594292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2.</a:t>
            </a:r>
            <a:r>
              <a:rPr lang="en-US" altLang="zh-CN"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不要</a:t>
            </a:r>
            <a:r>
              <a:rPr lang="zh-CN" altLang="en-US" sz="3600" b="1" u="sng" dirty="0">
                <a:solidFill>
                  <a:schemeClr val="bg1"/>
                </a:solidFill>
                <a:ea typeface="微软雅黑" panose="020B0503020204020204" pitchFamily="34" charset="-122"/>
              </a:rPr>
              <a:t>不信（怀疑）</a:t>
            </a:r>
            <a:r>
              <a:rPr lang="en-US" altLang="zh-CN" sz="3600" b="1" u="sng" dirty="0">
                <a:solidFill>
                  <a:schemeClr val="bg1"/>
                </a:solidFill>
                <a:ea typeface="微软雅黑" panose="020B0503020204020204" pitchFamily="34" charset="-122"/>
              </a:rPr>
              <a:t>Do not </a:t>
            </a:r>
            <a:r>
              <a:rPr lang="en-US" altLang="zh-CN" sz="3600" b="1" u="sng" dirty="0" smtClean="0">
                <a:solidFill>
                  <a:schemeClr val="bg1"/>
                </a:solidFill>
                <a:ea typeface="微软雅黑" panose="020B0503020204020204" pitchFamily="34" charset="-122"/>
              </a:rPr>
              <a:t>doubt</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3:7-12】</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在那里，你们的祖宗试我探我，并且观看我的作为有四十年之久。</a:t>
            </a:r>
          </a:p>
          <a:p>
            <a:pPr algn="l">
              <a:lnSpc>
                <a:spcPct val="100000"/>
              </a:lnSpc>
            </a:pPr>
            <a:r>
              <a:rPr lang="en-US" altLang="zh-CN" sz="3400" b="1" dirty="0">
                <a:solidFill>
                  <a:schemeClr val="bg1"/>
                </a:solidFill>
                <a:ea typeface="微软雅黑" panose="020B0503020204020204" pitchFamily="34" charset="-122"/>
              </a:rPr>
              <a:t>Where your fathers tested Me, tried Me, And saw My works forty years.</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所以我厌烦那世代的人，说：‘他们心里常常迷糊，竟不晓得我的作为！’</a:t>
            </a:r>
          </a:p>
          <a:p>
            <a:pPr algn="l">
              <a:lnSpc>
                <a:spcPct val="100000"/>
              </a:lnSpc>
            </a:pPr>
            <a:r>
              <a:rPr lang="en-US" altLang="zh-CN" sz="3400" b="1" dirty="0">
                <a:solidFill>
                  <a:schemeClr val="bg1"/>
                </a:solidFill>
                <a:ea typeface="微软雅黑" panose="020B0503020204020204" pitchFamily="34" charset="-122"/>
              </a:rPr>
              <a:t>Therefore I was angry with that generation, And said, ‘They always go astray in their heart, And they have not known My ways.’</a:t>
            </a:r>
          </a:p>
        </p:txBody>
      </p:sp>
    </p:spTree>
    <p:extLst>
      <p:ext uri="{BB962C8B-B14F-4D97-AF65-F5344CB8AC3E}">
        <p14:creationId xmlns:p14="http://schemas.microsoft.com/office/powerpoint/2010/main" val="3164683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2.</a:t>
            </a:r>
            <a:r>
              <a:rPr lang="en-US" altLang="zh-CN"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不要</a:t>
            </a:r>
            <a:r>
              <a:rPr lang="zh-CN" altLang="en-US" sz="3600" b="1" u="sng" dirty="0">
                <a:solidFill>
                  <a:schemeClr val="bg1"/>
                </a:solidFill>
                <a:ea typeface="微软雅黑" panose="020B0503020204020204" pitchFamily="34" charset="-122"/>
              </a:rPr>
              <a:t>不信（怀疑）</a:t>
            </a:r>
            <a:r>
              <a:rPr lang="en-US" altLang="zh-CN" sz="3600" b="1" u="sng" dirty="0">
                <a:solidFill>
                  <a:schemeClr val="bg1"/>
                </a:solidFill>
                <a:ea typeface="微软雅黑" panose="020B0503020204020204" pitchFamily="34" charset="-122"/>
              </a:rPr>
              <a:t>Do not </a:t>
            </a:r>
            <a:r>
              <a:rPr lang="en-US" altLang="zh-CN" sz="3600" b="1" u="sng" dirty="0" smtClean="0">
                <a:solidFill>
                  <a:schemeClr val="bg1"/>
                </a:solidFill>
                <a:ea typeface="微软雅黑" panose="020B0503020204020204" pitchFamily="34" charset="-122"/>
              </a:rPr>
              <a:t>doubt</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3:7-12】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我就在怒中起誓说：‘他们断不可进入我的安息。’”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I swore in My wrath</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They shall not enter My rest.’”</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弟兄们，你们要谨慎，免得你们中间或有人存着</a:t>
            </a:r>
            <a:r>
              <a:rPr lang="zh-CN" altLang="en-US" sz="3600" b="1" dirty="0">
                <a:solidFill>
                  <a:srgbClr val="FFFF00"/>
                </a:solidFill>
                <a:ea typeface="微软雅黑" panose="020B0503020204020204" pitchFamily="34" charset="-122"/>
              </a:rPr>
              <a:t>不信的恶心</a:t>
            </a:r>
            <a:r>
              <a:rPr lang="zh-CN" altLang="en-US" sz="3600" b="1" dirty="0">
                <a:solidFill>
                  <a:schemeClr val="bg1"/>
                </a:solidFill>
                <a:ea typeface="微软雅黑" panose="020B0503020204020204" pitchFamily="34" charset="-122"/>
              </a:rPr>
              <a:t>，把永生　神离弃了。</a:t>
            </a:r>
          </a:p>
          <a:p>
            <a:pPr algn="l">
              <a:lnSpc>
                <a:spcPct val="114000"/>
              </a:lnSpc>
            </a:pPr>
            <a:r>
              <a:rPr lang="en-US" altLang="zh-CN" sz="3600" b="1" dirty="0">
                <a:solidFill>
                  <a:schemeClr val="bg1"/>
                </a:solidFill>
                <a:ea typeface="微软雅黑" panose="020B0503020204020204" pitchFamily="34" charset="-122"/>
              </a:rPr>
              <a:t>Beware, brethren, lest there be in any of you an evil heart of unbelief in departing from the living God;</a:t>
            </a:r>
          </a:p>
        </p:txBody>
      </p:sp>
    </p:spTree>
    <p:extLst>
      <p:ext uri="{BB962C8B-B14F-4D97-AF65-F5344CB8AC3E}">
        <p14:creationId xmlns:p14="http://schemas.microsoft.com/office/powerpoint/2010/main" val="1384529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3.	</a:t>
            </a:r>
            <a:r>
              <a:rPr lang="zh-CN" altLang="en-US" sz="3600" b="1" u="sng" dirty="0">
                <a:solidFill>
                  <a:schemeClr val="bg1"/>
                </a:solidFill>
                <a:ea typeface="微软雅黑" panose="020B0503020204020204" pitchFamily="34" charset="-122"/>
              </a:rPr>
              <a:t>不要</a:t>
            </a:r>
            <a:r>
              <a:rPr lang="zh-CN" altLang="en-US" sz="3600" b="1" u="sng" dirty="0" smtClean="0">
                <a:solidFill>
                  <a:schemeClr val="bg1"/>
                </a:solidFill>
                <a:ea typeface="微软雅黑" panose="020B0503020204020204" pitchFamily="34" charset="-122"/>
              </a:rPr>
              <a:t>幼稚 </a:t>
            </a:r>
            <a:r>
              <a:rPr lang="en-US" altLang="zh-CN" sz="3600" b="1" u="sng" dirty="0" smtClean="0">
                <a:solidFill>
                  <a:schemeClr val="bg1"/>
                </a:solidFill>
                <a:ea typeface="微软雅黑" panose="020B0503020204020204" pitchFamily="34" charset="-122"/>
              </a:rPr>
              <a:t>Do </a:t>
            </a:r>
            <a:r>
              <a:rPr lang="en-US" altLang="zh-CN" sz="3600" b="1" u="sng" dirty="0">
                <a:solidFill>
                  <a:schemeClr val="bg1"/>
                </a:solidFill>
                <a:ea typeface="微软雅黑" panose="020B0503020204020204" pitchFamily="34" charset="-122"/>
              </a:rPr>
              <a:t>not be </a:t>
            </a:r>
            <a:r>
              <a:rPr lang="en-US" altLang="zh-CN" sz="3600" b="1" u="sng" dirty="0" smtClean="0">
                <a:solidFill>
                  <a:schemeClr val="bg1"/>
                </a:solidFill>
                <a:ea typeface="微软雅黑" panose="020B0503020204020204" pitchFamily="34" charset="-122"/>
              </a:rPr>
              <a:t>naïve</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5:12-14】</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看你们学习的工夫，本该作师傅，谁知还得有人将　神圣言小学的开端另教导你们，并且成了那必须吃奶、不能吃干粮的人。</a:t>
            </a:r>
          </a:p>
          <a:p>
            <a:pPr algn="l">
              <a:lnSpc>
                <a:spcPct val="114000"/>
              </a:lnSpc>
            </a:pPr>
            <a:r>
              <a:rPr lang="en-US" altLang="zh-CN" sz="3600" b="1" dirty="0">
                <a:solidFill>
                  <a:schemeClr val="bg1"/>
                </a:solidFill>
                <a:ea typeface="微软雅黑" panose="020B0503020204020204" pitchFamily="34" charset="-122"/>
              </a:rPr>
              <a:t>For though by this time you ought to be teachers, you need someone to teach you again the first principles of the oracles of God; and you have come to need milk and not solid food.</a:t>
            </a:r>
          </a:p>
        </p:txBody>
      </p:sp>
    </p:spTree>
    <p:extLst>
      <p:ext uri="{BB962C8B-B14F-4D97-AF65-F5344CB8AC3E}">
        <p14:creationId xmlns:p14="http://schemas.microsoft.com/office/powerpoint/2010/main" val="18441814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3.	</a:t>
            </a:r>
            <a:r>
              <a:rPr lang="zh-CN" altLang="en-US" sz="3600" b="1" u="sng" dirty="0">
                <a:solidFill>
                  <a:schemeClr val="bg1"/>
                </a:solidFill>
                <a:ea typeface="微软雅黑" panose="020B0503020204020204" pitchFamily="34" charset="-122"/>
              </a:rPr>
              <a:t>不要</a:t>
            </a:r>
            <a:r>
              <a:rPr lang="zh-CN" altLang="en-US" sz="3600" b="1" u="sng" dirty="0" smtClean="0">
                <a:solidFill>
                  <a:schemeClr val="bg1"/>
                </a:solidFill>
                <a:ea typeface="微软雅黑" panose="020B0503020204020204" pitchFamily="34" charset="-122"/>
              </a:rPr>
              <a:t>幼稚 </a:t>
            </a:r>
            <a:r>
              <a:rPr lang="en-US" altLang="zh-CN" sz="3600" b="1" u="sng" dirty="0" smtClean="0">
                <a:solidFill>
                  <a:schemeClr val="bg1"/>
                </a:solidFill>
                <a:ea typeface="微软雅黑" panose="020B0503020204020204" pitchFamily="34" charset="-122"/>
              </a:rPr>
              <a:t>Do </a:t>
            </a:r>
            <a:r>
              <a:rPr lang="en-US" altLang="zh-CN" sz="3600" b="1" u="sng" dirty="0">
                <a:solidFill>
                  <a:schemeClr val="bg1"/>
                </a:solidFill>
                <a:ea typeface="微软雅黑" panose="020B0503020204020204" pitchFamily="34" charset="-122"/>
              </a:rPr>
              <a:t>not be </a:t>
            </a:r>
            <a:r>
              <a:rPr lang="en-US" altLang="zh-CN" sz="3600" b="1" u="sng" dirty="0" smtClean="0">
                <a:solidFill>
                  <a:schemeClr val="bg1"/>
                </a:solidFill>
                <a:ea typeface="微软雅黑" panose="020B0503020204020204" pitchFamily="34" charset="-122"/>
              </a:rPr>
              <a:t>naïve</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5:12-14】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凡只能吃奶的，都不熟练仁义的道理，因为</a:t>
            </a:r>
            <a:r>
              <a:rPr lang="zh-CN" altLang="en-US" sz="3600" b="1" dirty="0">
                <a:solidFill>
                  <a:srgbClr val="FFFF00"/>
                </a:solidFill>
                <a:ea typeface="微软雅黑" panose="020B0503020204020204" pitchFamily="34" charset="-122"/>
              </a:rPr>
              <a:t>他是婴孩</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everyone who partakes only of milk is unskilled in the word of righteousness, for </a:t>
            </a:r>
            <a:r>
              <a:rPr lang="en-US" altLang="zh-CN" sz="3600" b="1" dirty="0">
                <a:solidFill>
                  <a:srgbClr val="FFFF00"/>
                </a:solidFill>
                <a:ea typeface="微软雅黑" panose="020B0503020204020204" pitchFamily="34" charset="-122"/>
              </a:rPr>
              <a:t>he is a babe</a:t>
            </a:r>
            <a:r>
              <a:rPr lang="en-US" altLang="zh-CN" sz="3600" b="1" dirty="0" smtClean="0">
                <a:solidFill>
                  <a:srgbClr val="FFFF00"/>
                </a:solidFill>
                <a:ea typeface="微软雅黑" panose="020B0503020204020204" pitchFamily="34" charset="-122"/>
              </a:rPr>
              <a:t>.</a:t>
            </a:r>
            <a:endParaRPr lang="en-US" altLang="zh-CN" sz="36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23649358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3.	</a:t>
            </a:r>
            <a:r>
              <a:rPr lang="zh-CN" altLang="en-US" sz="3600" b="1" u="sng" dirty="0">
                <a:solidFill>
                  <a:schemeClr val="bg1"/>
                </a:solidFill>
                <a:ea typeface="微软雅黑" panose="020B0503020204020204" pitchFamily="34" charset="-122"/>
              </a:rPr>
              <a:t>不要</a:t>
            </a:r>
            <a:r>
              <a:rPr lang="zh-CN" altLang="en-US" sz="3600" b="1" u="sng" dirty="0" smtClean="0">
                <a:solidFill>
                  <a:schemeClr val="bg1"/>
                </a:solidFill>
                <a:ea typeface="微软雅黑" panose="020B0503020204020204" pitchFamily="34" charset="-122"/>
              </a:rPr>
              <a:t>幼稚 </a:t>
            </a:r>
            <a:r>
              <a:rPr lang="en-US" altLang="zh-CN" sz="3600" b="1" u="sng" dirty="0" smtClean="0">
                <a:solidFill>
                  <a:schemeClr val="bg1"/>
                </a:solidFill>
                <a:ea typeface="微软雅黑" panose="020B0503020204020204" pitchFamily="34" charset="-122"/>
              </a:rPr>
              <a:t>Do </a:t>
            </a:r>
            <a:r>
              <a:rPr lang="en-US" altLang="zh-CN" sz="3600" b="1" u="sng" dirty="0">
                <a:solidFill>
                  <a:schemeClr val="bg1"/>
                </a:solidFill>
                <a:ea typeface="微软雅黑" panose="020B0503020204020204" pitchFamily="34" charset="-122"/>
              </a:rPr>
              <a:t>not be </a:t>
            </a:r>
            <a:r>
              <a:rPr lang="en-US" altLang="zh-CN" sz="3600" b="1" u="sng" dirty="0" smtClean="0">
                <a:solidFill>
                  <a:schemeClr val="bg1"/>
                </a:solidFill>
                <a:ea typeface="微软雅黑" panose="020B0503020204020204" pitchFamily="34" charset="-122"/>
              </a:rPr>
              <a:t>naïve</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5:12-14】</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惟独长大成人的才能吃干粮，他们的心窍习练得通达，就能分辨好歹了。</a:t>
            </a:r>
          </a:p>
          <a:p>
            <a:pPr algn="l">
              <a:lnSpc>
                <a:spcPct val="114000"/>
              </a:lnSpc>
            </a:pPr>
            <a:r>
              <a:rPr lang="en-US" altLang="zh-CN" sz="3600" b="1" dirty="0">
                <a:solidFill>
                  <a:schemeClr val="bg1"/>
                </a:solidFill>
                <a:ea typeface="微软雅黑" panose="020B0503020204020204" pitchFamily="34" charset="-122"/>
              </a:rPr>
              <a:t>But solid food belongs to those who are of full age, that is, those who by reason of use have their senses exercised to discern both good and evil.</a:t>
            </a:r>
          </a:p>
        </p:txBody>
      </p:sp>
    </p:spTree>
    <p:extLst>
      <p:ext uri="{BB962C8B-B14F-4D97-AF65-F5344CB8AC3E}">
        <p14:creationId xmlns:p14="http://schemas.microsoft.com/office/powerpoint/2010/main" val="41607851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4.	</a:t>
            </a:r>
            <a:r>
              <a:rPr lang="zh-CN" altLang="en-US" sz="3600" b="1" u="sng" dirty="0">
                <a:solidFill>
                  <a:schemeClr val="bg1"/>
                </a:solidFill>
                <a:ea typeface="微软雅黑" panose="020B0503020204020204" pitchFamily="34" charset="-122"/>
              </a:rPr>
              <a:t>不要回头 </a:t>
            </a:r>
            <a:r>
              <a:rPr lang="en-US" altLang="zh-CN" sz="3600" b="1" u="sng" dirty="0">
                <a:solidFill>
                  <a:schemeClr val="bg1"/>
                </a:solidFill>
                <a:ea typeface="微软雅黑" panose="020B0503020204020204" pitchFamily="34" charset="-122"/>
              </a:rPr>
              <a:t>Do not go back to your </a:t>
            </a:r>
            <a:r>
              <a:rPr lang="en-US" altLang="zh-CN" sz="3600" b="1" u="sng" dirty="0" smtClean="0">
                <a:solidFill>
                  <a:schemeClr val="bg1"/>
                </a:solidFill>
                <a:ea typeface="微软雅黑" panose="020B0503020204020204" pitchFamily="34" charset="-122"/>
              </a:rPr>
              <a:t>sin</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10:25-31】</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你们不可停止聚会，好像那些停止惯了的人，倒要彼此劝勉。既知道（原文作“看见”）那日子临近，就更当如此。</a:t>
            </a:r>
          </a:p>
          <a:p>
            <a:pPr algn="l">
              <a:lnSpc>
                <a:spcPct val="114000"/>
              </a:lnSpc>
            </a:pPr>
            <a:r>
              <a:rPr lang="en-US" altLang="zh-CN" sz="3600" b="1" dirty="0">
                <a:solidFill>
                  <a:schemeClr val="bg1"/>
                </a:solidFill>
                <a:ea typeface="微软雅黑" panose="020B0503020204020204" pitchFamily="34" charset="-122"/>
              </a:rPr>
              <a:t>not forsaking the assembling of ourselves together, as is the manner of some, but exhorting one another, and so much the more as you see the Day approaching.</a:t>
            </a:r>
          </a:p>
        </p:txBody>
      </p:sp>
    </p:spTree>
    <p:extLst>
      <p:ext uri="{BB962C8B-B14F-4D97-AF65-F5344CB8AC3E}">
        <p14:creationId xmlns:p14="http://schemas.microsoft.com/office/powerpoint/2010/main" val="5291131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4.	</a:t>
            </a:r>
            <a:r>
              <a:rPr lang="zh-CN" altLang="en-US" sz="3600" b="1" u="sng" dirty="0">
                <a:solidFill>
                  <a:schemeClr val="bg1"/>
                </a:solidFill>
                <a:ea typeface="微软雅黑" panose="020B0503020204020204" pitchFamily="34" charset="-122"/>
              </a:rPr>
              <a:t>不要回头 </a:t>
            </a:r>
            <a:r>
              <a:rPr lang="en-US" altLang="zh-CN" sz="3600" b="1" u="sng" dirty="0">
                <a:solidFill>
                  <a:schemeClr val="bg1"/>
                </a:solidFill>
                <a:ea typeface="微软雅黑" panose="020B0503020204020204" pitchFamily="34" charset="-122"/>
              </a:rPr>
              <a:t>Do not go back to your </a:t>
            </a:r>
            <a:r>
              <a:rPr lang="en-US" altLang="zh-CN" sz="3600" b="1" u="sng" dirty="0" smtClean="0">
                <a:solidFill>
                  <a:schemeClr val="bg1"/>
                </a:solidFill>
                <a:ea typeface="微软雅黑" panose="020B0503020204020204" pitchFamily="34" charset="-122"/>
              </a:rPr>
              <a:t>sin</a:t>
            </a:r>
            <a:endParaRPr lang="zh-CN" altLang="en-US" sz="3600" b="1" u="sng" dirty="0">
              <a:solidFill>
                <a:schemeClr val="bg1"/>
              </a:solidFill>
              <a:ea typeface="微软雅黑" panose="020B0503020204020204" pitchFamily="34" charset="-122"/>
            </a:endParaRPr>
          </a:p>
          <a:p>
            <a:pPr algn="l">
              <a:lnSpc>
                <a:spcPct val="114000"/>
              </a:lnSpc>
            </a:pPr>
            <a:r>
              <a:rPr lang="en-US" altLang="zh-CN" sz="3500" b="1" dirty="0">
                <a:solidFill>
                  <a:schemeClr val="bg1"/>
                </a:solidFill>
                <a:ea typeface="微软雅黑" panose="020B0503020204020204" pitchFamily="34" charset="-122"/>
              </a:rPr>
              <a:t>【</a:t>
            </a:r>
            <a:r>
              <a:rPr lang="zh-CN" altLang="en-US" sz="3500" b="1" dirty="0">
                <a:solidFill>
                  <a:schemeClr val="bg1"/>
                </a:solidFill>
                <a:ea typeface="微软雅黑" panose="020B0503020204020204" pitchFamily="34" charset="-122"/>
              </a:rPr>
              <a:t>来</a:t>
            </a:r>
            <a:r>
              <a:rPr lang="en-US" altLang="zh-CN" sz="3500" b="1" dirty="0" err="1">
                <a:solidFill>
                  <a:schemeClr val="bg1"/>
                </a:solidFill>
                <a:ea typeface="微软雅黑" panose="020B0503020204020204" pitchFamily="34" charset="-122"/>
              </a:rPr>
              <a:t>Heb</a:t>
            </a:r>
            <a:r>
              <a:rPr lang="en-US" altLang="zh-CN" sz="3500" b="1" dirty="0">
                <a:solidFill>
                  <a:schemeClr val="bg1"/>
                </a:solidFill>
                <a:ea typeface="微软雅黑" panose="020B0503020204020204" pitchFamily="34" charset="-122"/>
              </a:rPr>
              <a:t> 10:25-31】</a:t>
            </a:r>
          </a:p>
          <a:p>
            <a:pPr algn="l">
              <a:lnSpc>
                <a:spcPct val="114000"/>
              </a:lnSpc>
            </a:pPr>
            <a:r>
              <a:rPr lang="en-US" altLang="zh-CN" sz="3500" b="1" dirty="0">
                <a:solidFill>
                  <a:schemeClr val="bg1"/>
                </a:solidFill>
                <a:ea typeface="微软雅黑" panose="020B0503020204020204" pitchFamily="34" charset="-122"/>
              </a:rPr>
              <a:t>26 </a:t>
            </a:r>
            <a:r>
              <a:rPr lang="zh-CN" altLang="en-US" sz="3500" b="1" dirty="0">
                <a:solidFill>
                  <a:schemeClr val="bg1"/>
                </a:solidFill>
                <a:ea typeface="微软雅黑" panose="020B0503020204020204" pitchFamily="34" charset="-122"/>
              </a:rPr>
              <a:t>因为我们</a:t>
            </a:r>
            <a:r>
              <a:rPr lang="zh-CN" altLang="en-US" sz="3500" b="1" dirty="0">
                <a:solidFill>
                  <a:srgbClr val="FFFF00"/>
                </a:solidFill>
                <a:ea typeface="微软雅黑" panose="020B0503020204020204" pitchFamily="34" charset="-122"/>
              </a:rPr>
              <a:t>得知真道以后，若故意犯罪</a:t>
            </a:r>
            <a:r>
              <a:rPr lang="zh-CN" altLang="en-US" sz="3500" b="1" dirty="0">
                <a:solidFill>
                  <a:schemeClr val="bg1"/>
                </a:solidFill>
                <a:ea typeface="微软雅黑" panose="020B0503020204020204" pitchFamily="34" charset="-122"/>
              </a:rPr>
              <a:t>，赎罪的祭就再没有了</a:t>
            </a:r>
            <a:r>
              <a:rPr lang="zh-CN" altLang="en-US" sz="3500" b="1" dirty="0" smtClean="0">
                <a:solidFill>
                  <a:schemeClr val="bg1"/>
                </a:solidFill>
                <a:ea typeface="微软雅黑" panose="020B0503020204020204" pitchFamily="34" charset="-122"/>
              </a:rPr>
              <a:t>，  </a:t>
            </a:r>
          </a:p>
          <a:p>
            <a:pPr algn="l">
              <a:lnSpc>
                <a:spcPct val="100000"/>
              </a:lnSpc>
            </a:pPr>
            <a:r>
              <a:rPr lang="en-US" altLang="zh-CN" sz="3500" b="1" dirty="0" smtClean="0">
                <a:solidFill>
                  <a:schemeClr val="bg1"/>
                </a:solidFill>
                <a:ea typeface="微软雅黑" panose="020B0503020204020204" pitchFamily="34" charset="-122"/>
              </a:rPr>
              <a:t>For if we </a:t>
            </a:r>
            <a:r>
              <a:rPr lang="en-US" altLang="zh-CN" sz="3500" b="1" dirty="0" smtClean="0">
                <a:solidFill>
                  <a:srgbClr val="FFFF00"/>
                </a:solidFill>
                <a:ea typeface="微软雅黑" panose="020B0503020204020204" pitchFamily="34" charset="-122"/>
              </a:rPr>
              <a:t>sin willfully after</a:t>
            </a:r>
            <a:r>
              <a:rPr lang="en-US" altLang="zh-CN" sz="3500" b="1" dirty="0" smtClean="0">
                <a:solidFill>
                  <a:schemeClr val="bg1"/>
                </a:solidFill>
                <a:ea typeface="微软雅黑" panose="020B0503020204020204" pitchFamily="34" charset="-122"/>
              </a:rPr>
              <a:t> we have received the knowledge of the truth, there no longer remains a sacrifice for sins,</a:t>
            </a:r>
          </a:p>
          <a:p>
            <a:pPr algn="l">
              <a:lnSpc>
                <a:spcPct val="114000"/>
              </a:lnSpc>
            </a:pPr>
            <a:r>
              <a:rPr lang="en-US" altLang="zh-CN" sz="3500" b="1" dirty="0" smtClean="0">
                <a:solidFill>
                  <a:schemeClr val="bg1"/>
                </a:solidFill>
                <a:ea typeface="微软雅黑" panose="020B0503020204020204" pitchFamily="34" charset="-122"/>
              </a:rPr>
              <a:t>27 </a:t>
            </a:r>
            <a:r>
              <a:rPr lang="zh-CN" altLang="en-US" sz="3500" b="1" dirty="0">
                <a:solidFill>
                  <a:schemeClr val="bg1"/>
                </a:solidFill>
                <a:ea typeface="微软雅黑" panose="020B0503020204020204" pitchFamily="34" charset="-122"/>
              </a:rPr>
              <a:t>惟有战惧等候审判和那烧灭众敌人的烈火。</a:t>
            </a:r>
          </a:p>
          <a:p>
            <a:pPr algn="l">
              <a:lnSpc>
                <a:spcPct val="100000"/>
              </a:lnSpc>
            </a:pPr>
            <a:r>
              <a:rPr lang="en-US" altLang="zh-CN" sz="3500" b="1" dirty="0">
                <a:solidFill>
                  <a:schemeClr val="bg1"/>
                </a:solidFill>
                <a:ea typeface="微软雅黑" panose="020B0503020204020204" pitchFamily="34" charset="-122"/>
              </a:rPr>
              <a:t>but a certain fearful expectation of judgment, and fiery indignation which will devour the adversaries.</a:t>
            </a:r>
          </a:p>
        </p:txBody>
      </p:sp>
    </p:spTree>
    <p:extLst>
      <p:ext uri="{BB962C8B-B14F-4D97-AF65-F5344CB8AC3E}">
        <p14:creationId xmlns:p14="http://schemas.microsoft.com/office/powerpoint/2010/main" val="24530199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4.	</a:t>
            </a:r>
            <a:r>
              <a:rPr lang="zh-CN" altLang="en-US" sz="3600" b="1" u="sng" dirty="0">
                <a:solidFill>
                  <a:schemeClr val="bg1"/>
                </a:solidFill>
                <a:ea typeface="微软雅黑" panose="020B0503020204020204" pitchFamily="34" charset="-122"/>
              </a:rPr>
              <a:t>不要回头 </a:t>
            </a:r>
            <a:r>
              <a:rPr lang="en-US" altLang="zh-CN" sz="3600" b="1" u="sng" dirty="0">
                <a:solidFill>
                  <a:schemeClr val="bg1"/>
                </a:solidFill>
                <a:ea typeface="微软雅黑" panose="020B0503020204020204" pitchFamily="34" charset="-122"/>
              </a:rPr>
              <a:t>Do not go back to your </a:t>
            </a:r>
            <a:r>
              <a:rPr lang="en-US" altLang="zh-CN" sz="3600" b="1" u="sng" dirty="0" smtClean="0">
                <a:solidFill>
                  <a:schemeClr val="bg1"/>
                </a:solidFill>
                <a:ea typeface="微软雅黑" panose="020B0503020204020204" pitchFamily="34" charset="-122"/>
              </a:rPr>
              <a:t>sin</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10:25-31】</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人干犯摩西的律法，凭两三个见证人尚且不得怜恤而死；</a:t>
            </a:r>
          </a:p>
          <a:p>
            <a:pPr algn="l">
              <a:lnSpc>
                <a:spcPct val="114000"/>
              </a:lnSpc>
            </a:pPr>
            <a:r>
              <a:rPr lang="en-US" altLang="zh-CN" sz="3600" b="1" dirty="0">
                <a:solidFill>
                  <a:schemeClr val="bg1"/>
                </a:solidFill>
                <a:ea typeface="微软雅黑" panose="020B0503020204020204" pitchFamily="34" charset="-122"/>
              </a:rPr>
              <a:t>Anyone who has rejected Moses’ law dies without mercy on the testimony of two or three witnesses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31571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祂是　神荣耀所发的光辉，是　神本体的真像，常用祂权能的命令托住万有。祂洗净了人的罪，就坐在高天至大者的右边。</a:t>
            </a:r>
          </a:p>
          <a:p>
            <a:pPr algn="l">
              <a:lnSpc>
                <a:spcPct val="114000"/>
              </a:lnSpc>
            </a:pPr>
            <a:r>
              <a:rPr lang="en-US" altLang="zh-CN" sz="3600" b="1" dirty="0">
                <a:solidFill>
                  <a:schemeClr val="bg1"/>
                </a:solidFill>
                <a:ea typeface="微软雅黑" panose="020B0503020204020204" pitchFamily="34" charset="-122"/>
              </a:rPr>
              <a:t>who being the brightness of His glory and the express image of His person, and upholding all things by the word of His power, when He had by Himself purged our sins, sat down at the right hand of the Majesty on high,</a:t>
            </a:r>
          </a:p>
        </p:txBody>
      </p:sp>
    </p:spTree>
    <p:extLst>
      <p:ext uri="{BB962C8B-B14F-4D97-AF65-F5344CB8AC3E}">
        <p14:creationId xmlns:p14="http://schemas.microsoft.com/office/powerpoint/2010/main" val="17372490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4.	</a:t>
            </a:r>
            <a:r>
              <a:rPr lang="zh-CN" altLang="en-US" sz="3600" b="1" u="sng" dirty="0">
                <a:solidFill>
                  <a:schemeClr val="bg1"/>
                </a:solidFill>
                <a:ea typeface="微软雅黑" panose="020B0503020204020204" pitchFamily="34" charset="-122"/>
              </a:rPr>
              <a:t>不要回头 </a:t>
            </a:r>
            <a:r>
              <a:rPr lang="en-US" altLang="zh-CN" sz="3600" b="1" u="sng" dirty="0">
                <a:solidFill>
                  <a:schemeClr val="bg1"/>
                </a:solidFill>
                <a:ea typeface="微软雅黑" panose="020B0503020204020204" pitchFamily="34" charset="-122"/>
              </a:rPr>
              <a:t>Do not go back to your </a:t>
            </a:r>
            <a:r>
              <a:rPr lang="en-US" altLang="zh-CN" sz="3600" b="1" u="sng" dirty="0" smtClean="0">
                <a:solidFill>
                  <a:schemeClr val="bg1"/>
                </a:solidFill>
                <a:ea typeface="微软雅黑" panose="020B0503020204020204" pitchFamily="34" charset="-122"/>
              </a:rPr>
              <a:t>sin</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10:25-31】</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何况人践踏　神的儿子，将那使他成圣之约的血当作平常，又亵慢施恩的圣灵，你们想，他要受的刑罚该怎样加重呢？</a:t>
            </a:r>
          </a:p>
          <a:p>
            <a:pPr algn="l">
              <a:lnSpc>
                <a:spcPct val="100000"/>
              </a:lnSpc>
            </a:pPr>
            <a:r>
              <a:rPr lang="en-US" altLang="zh-CN" sz="3600" b="1" dirty="0">
                <a:solidFill>
                  <a:schemeClr val="bg1"/>
                </a:solidFill>
                <a:ea typeface="微软雅黑" panose="020B0503020204020204" pitchFamily="34" charset="-122"/>
              </a:rPr>
              <a:t>Of how much worse punishment, do you suppose, will he be thought worthy who has trampled the Son of God underfoot, counted the blood of the covenant by which he was sanctified a common thing, and insulted the Spirit of grace?</a:t>
            </a:r>
          </a:p>
        </p:txBody>
      </p:sp>
    </p:spTree>
    <p:extLst>
      <p:ext uri="{BB962C8B-B14F-4D97-AF65-F5344CB8AC3E}">
        <p14:creationId xmlns:p14="http://schemas.microsoft.com/office/powerpoint/2010/main" val="40393495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4.	</a:t>
            </a:r>
            <a:r>
              <a:rPr lang="zh-CN" altLang="en-US" sz="3600" b="1" u="sng" dirty="0">
                <a:solidFill>
                  <a:schemeClr val="bg1"/>
                </a:solidFill>
                <a:ea typeface="微软雅黑" panose="020B0503020204020204" pitchFamily="34" charset="-122"/>
              </a:rPr>
              <a:t>不要回头 </a:t>
            </a:r>
            <a:r>
              <a:rPr lang="en-US" altLang="zh-CN" sz="3600" b="1" u="sng" dirty="0">
                <a:solidFill>
                  <a:schemeClr val="bg1"/>
                </a:solidFill>
                <a:ea typeface="微软雅黑" panose="020B0503020204020204" pitchFamily="34" charset="-122"/>
              </a:rPr>
              <a:t>Do not go back to your </a:t>
            </a:r>
            <a:r>
              <a:rPr lang="en-US" altLang="zh-CN" sz="3600" b="1" u="sng" dirty="0" smtClean="0">
                <a:solidFill>
                  <a:schemeClr val="bg1"/>
                </a:solidFill>
                <a:ea typeface="微软雅黑" panose="020B0503020204020204" pitchFamily="34" charset="-122"/>
              </a:rPr>
              <a:t>sin</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来</a:t>
            </a:r>
            <a:r>
              <a:rPr lang="en-US" altLang="zh-CN" sz="3600" b="1" dirty="0" err="1">
                <a:solidFill>
                  <a:schemeClr val="bg1"/>
                </a:solidFill>
                <a:ea typeface="微软雅黑" panose="020B0503020204020204" pitchFamily="34" charset="-122"/>
              </a:rPr>
              <a:t>Heb</a:t>
            </a:r>
            <a:r>
              <a:rPr lang="en-US" altLang="zh-CN" sz="3600" b="1" dirty="0">
                <a:solidFill>
                  <a:schemeClr val="bg1"/>
                </a:solidFill>
                <a:ea typeface="微软雅黑" panose="020B0503020204020204" pitchFamily="34" charset="-122"/>
              </a:rPr>
              <a:t> 10:25-31】</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因为我们知道谁说：“伸冤在我，我必报应。”又说：“主要审判祂的百姓。” </a:t>
            </a:r>
          </a:p>
          <a:p>
            <a:pPr algn="l">
              <a:lnSpc>
                <a:spcPct val="114000"/>
              </a:lnSpc>
            </a:pPr>
            <a:r>
              <a:rPr lang="en-US" altLang="zh-CN" sz="3600" b="1" dirty="0">
                <a:solidFill>
                  <a:schemeClr val="bg1"/>
                </a:solidFill>
                <a:ea typeface="微软雅黑" panose="020B0503020204020204" pitchFamily="34" charset="-122"/>
              </a:rPr>
              <a:t>For we know Him who said, “Vengeance is Mine, I will repay,” says the Lord. And again, “The Lord will judge His people.”</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落在永生　神的手里，真是可怕的！</a:t>
            </a:r>
          </a:p>
          <a:p>
            <a:pPr algn="l">
              <a:lnSpc>
                <a:spcPct val="114000"/>
              </a:lnSpc>
            </a:pPr>
            <a:r>
              <a:rPr lang="en-US" altLang="zh-CN" sz="3600" b="1" dirty="0">
                <a:solidFill>
                  <a:schemeClr val="bg1"/>
                </a:solidFill>
                <a:ea typeface="微软雅黑" panose="020B0503020204020204" pitchFamily="34" charset="-122"/>
              </a:rPr>
              <a:t>It is a fearful thing to fall into the hands of the living God.</a:t>
            </a:r>
          </a:p>
        </p:txBody>
      </p:sp>
    </p:spTree>
    <p:extLst>
      <p:ext uri="{BB962C8B-B14F-4D97-AF65-F5344CB8AC3E}">
        <p14:creationId xmlns:p14="http://schemas.microsoft.com/office/powerpoint/2010/main" val="16041928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5.	</a:t>
            </a:r>
            <a:r>
              <a:rPr lang="zh-CN" altLang="en-US" sz="3600" b="1" u="sng" dirty="0">
                <a:solidFill>
                  <a:schemeClr val="bg1"/>
                </a:solidFill>
                <a:ea typeface="微软雅黑" panose="020B0503020204020204" pitchFamily="34" charset="-122"/>
              </a:rPr>
              <a:t>不要拒绝 </a:t>
            </a:r>
            <a:r>
              <a:rPr lang="en-US" altLang="zh-CN" sz="3600" b="1" u="sng" dirty="0">
                <a:solidFill>
                  <a:schemeClr val="bg1"/>
                </a:solidFill>
                <a:ea typeface="微软雅黑" panose="020B0503020204020204" pitchFamily="34" charset="-122"/>
              </a:rPr>
              <a:t>Do not refuse </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12:25-29】</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你们总要谨慎，</a:t>
            </a:r>
            <a:r>
              <a:rPr lang="zh-CN" altLang="en-US" sz="3600" b="1" dirty="0">
                <a:solidFill>
                  <a:srgbClr val="FFFF00"/>
                </a:solidFill>
                <a:ea typeface="微软雅黑" panose="020B0503020204020204" pitchFamily="34" charset="-122"/>
              </a:rPr>
              <a:t>不可弃绝</a:t>
            </a:r>
            <a:r>
              <a:rPr lang="zh-CN" altLang="en-US" sz="3600" b="1" dirty="0">
                <a:solidFill>
                  <a:schemeClr val="bg1"/>
                </a:solidFill>
                <a:ea typeface="微软雅黑" panose="020B0503020204020204" pitchFamily="34" charset="-122"/>
              </a:rPr>
              <a:t>那向你们说话的，因为那些弃绝在地上警戒他们的，尚且不能逃罪，何况我们违背那从天上警戒我们的呢？</a:t>
            </a:r>
          </a:p>
          <a:p>
            <a:pPr algn="l">
              <a:lnSpc>
                <a:spcPct val="100000"/>
              </a:lnSpc>
            </a:pPr>
            <a:r>
              <a:rPr lang="en-US" altLang="zh-CN" sz="3600" b="1" dirty="0">
                <a:solidFill>
                  <a:schemeClr val="bg1"/>
                </a:solidFill>
                <a:ea typeface="微软雅黑" panose="020B0503020204020204" pitchFamily="34" charset="-122"/>
              </a:rPr>
              <a:t>See that you </a:t>
            </a:r>
            <a:r>
              <a:rPr lang="en-US" altLang="zh-CN" sz="3600" b="1" dirty="0">
                <a:solidFill>
                  <a:srgbClr val="FFFF00"/>
                </a:solidFill>
                <a:ea typeface="微软雅黑" panose="020B0503020204020204" pitchFamily="34" charset="-122"/>
              </a:rPr>
              <a:t>do not refuse </a:t>
            </a:r>
            <a:r>
              <a:rPr lang="en-US" altLang="zh-CN" sz="3600" b="1" dirty="0">
                <a:solidFill>
                  <a:schemeClr val="bg1"/>
                </a:solidFill>
                <a:ea typeface="微软雅黑" panose="020B0503020204020204" pitchFamily="34" charset="-122"/>
              </a:rPr>
              <a:t>Him who speaks. For if they did not escape who refused Him who spoke on earth, much more shall we not escape if we turn away from Him who speaks from heaven,</a:t>
            </a:r>
          </a:p>
        </p:txBody>
      </p:sp>
    </p:spTree>
    <p:extLst>
      <p:ext uri="{BB962C8B-B14F-4D97-AF65-F5344CB8AC3E}">
        <p14:creationId xmlns:p14="http://schemas.microsoft.com/office/powerpoint/2010/main" val="27260093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5.	</a:t>
            </a:r>
            <a:r>
              <a:rPr lang="zh-CN" altLang="en-US" sz="3600" b="1" u="sng" dirty="0">
                <a:solidFill>
                  <a:schemeClr val="bg1"/>
                </a:solidFill>
                <a:ea typeface="微软雅黑" panose="020B0503020204020204" pitchFamily="34" charset="-122"/>
              </a:rPr>
              <a:t>不要拒绝 </a:t>
            </a:r>
            <a:r>
              <a:rPr lang="en-US" altLang="zh-CN" sz="3600" b="1" u="sng" dirty="0">
                <a:solidFill>
                  <a:schemeClr val="bg1"/>
                </a:solidFill>
                <a:ea typeface="微软雅黑" panose="020B0503020204020204" pitchFamily="34" charset="-122"/>
              </a:rPr>
              <a:t>Do not refuse </a:t>
            </a:r>
            <a:r>
              <a:rPr lang="en-US" altLang="zh-CN" sz="3600" b="1" u="sng" dirty="0" smtClean="0">
                <a:solidFill>
                  <a:schemeClr val="bg1"/>
                </a:solidFill>
                <a:ea typeface="微软雅黑" panose="020B0503020204020204" pitchFamily="34" charset="-122"/>
              </a:rPr>
              <a:t> </a:t>
            </a:r>
            <a:endParaRPr lang="zh-CN" altLang="en-US"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12:25-29】</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当时祂的声音震动了地，但如今祂应许说：“再一次我不单要震动地，还要震动天。” </a:t>
            </a:r>
            <a:r>
              <a:rPr lang="en-US" altLang="zh-CN" sz="3600" b="1" dirty="0">
                <a:solidFill>
                  <a:schemeClr val="bg1"/>
                </a:solidFill>
                <a:ea typeface="微软雅黑" panose="020B0503020204020204" pitchFamily="34" charset="-122"/>
              </a:rPr>
              <a:t>whose voice then shook the earth; but now He has promised, saying, “Yet once more I shake not only the earth, but also heaven.”</a:t>
            </a:r>
          </a:p>
        </p:txBody>
      </p:sp>
    </p:spTree>
    <p:extLst>
      <p:ext uri="{BB962C8B-B14F-4D97-AF65-F5344CB8AC3E}">
        <p14:creationId xmlns:p14="http://schemas.microsoft.com/office/powerpoint/2010/main" val="33393805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5.	</a:t>
            </a:r>
            <a:r>
              <a:rPr lang="zh-CN" altLang="en-US" sz="3600" b="1" u="sng" dirty="0">
                <a:solidFill>
                  <a:schemeClr val="bg1"/>
                </a:solidFill>
                <a:ea typeface="微软雅黑" panose="020B0503020204020204" pitchFamily="34" charset="-122"/>
              </a:rPr>
              <a:t>不要拒绝 </a:t>
            </a:r>
            <a:r>
              <a:rPr lang="en-US" altLang="zh-CN" sz="3600" b="1" u="sng" dirty="0">
                <a:solidFill>
                  <a:schemeClr val="bg1"/>
                </a:solidFill>
                <a:ea typeface="微软雅黑" panose="020B0503020204020204" pitchFamily="34" charset="-122"/>
              </a:rPr>
              <a:t>Do not refuse </a:t>
            </a:r>
            <a:r>
              <a:rPr lang="en-US" altLang="zh-CN" sz="3600" b="1" u="sng" dirty="0" smtClean="0">
                <a:solidFill>
                  <a:schemeClr val="bg1"/>
                </a:solidFill>
                <a:ea typeface="微软雅黑" panose="020B0503020204020204" pitchFamily="34" charset="-122"/>
              </a:rPr>
              <a:t> </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12:25-29】</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这再一次的话，是指明被震动的，就是受造之物都要挪去，使那不被震动的常存。</a:t>
            </a:r>
          </a:p>
          <a:p>
            <a:pPr algn="l">
              <a:lnSpc>
                <a:spcPct val="114000"/>
              </a:lnSpc>
            </a:pPr>
            <a:r>
              <a:rPr lang="en-US" altLang="zh-CN" sz="3600" b="1" dirty="0">
                <a:solidFill>
                  <a:schemeClr val="bg1"/>
                </a:solidFill>
                <a:ea typeface="微软雅黑" panose="020B0503020204020204" pitchFamily="34" charset="-122"/>
              </a:rPr>
              <a:t>Now this, “Yet once more,” indicates the removal of those things that are being shaken, as of things that are made, that the things which cannot be shaken may remain.</a:t>
            </a:r>
          </a:p>
        </p:txBody>
      </p:sp>
    </p:spTree>
    <p:extLst>
      <p:ext uri="{BB962C8B-B14F-4D97-AF65-F5344CB8AC3E}">
        <p14:creationId xmlns:p14="http://schemas.microsoft.com/office/powerpoint/2010/main" val="24909824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5.	</a:t>
            </a:r>
            <a:r>
              <a:rPr lang="zh-CN" altLang="en-US" sz="3600" b="1" u="sng" dirty="0">
                <a:solidFill>
                  <a:schemeClr val="bg1"/>
                </a:solidFill>
                <a:ea typeface="微软雅黑" panose="020B0503020204020204" pitchFamily="34" charset="-122"/>
              </a:rPr>
              <a:t>不要拒绝 </a:t>
            </a:r>
            <a:r>
              <a:rPr lang="en-US" altLang="zh-CN" sz="3600" b="1" u="sng" dirty="0">
                <a:solidFill>
                  <a:schemeClr val="bg1"/>
                </a:solidFill>
                <a:ea typeface="微软雅黑" panose="020B0503020204020204" pitchFamily="34" charset="-122"/>
              </a:rPr>
              <a:t>Do not refuse </a:t>
            </a:r>
            <a:r>
              <a:rPr lang="en-US" altLang="zh-CN" sz="3600" b="1" u="sng" dirty="0" smtClean="0">
                <a:solidFill>
                  <a:schemeClr val="bg1"/>
                </a:solidFill>
                <a:ea typeface="微软雅黑" panose="020B0503020204020204" pitchFamily="34" charset="-122"/>
              </a:rPr>
              <a:t> </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12:25-29】</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所以，我们既得了不能震动的国，就当感恩，照　神所喜悦的，用虔诚、敬畏的心侍奉　神。</a:t>
            </a:r>
          </a:p>
          <a:p>
            <a:pPr algn="l">
              <a:lnSpc>
                <a:spcPct val="114000"/>
              </a:lnSpc>
            </a:pPr>
            <a:r>
              <a:rPr lang="en-US" altLang="zh-CN" sz="3600" b="1" dirty="0">
                <a:solidFill>
                  <a:schemeClr val="bg1"/>
                </a:solidFill>
                <a:ea typeface="微软雅黑" panose="020B0503020204020204" pitchFamily="34" charset="-122"/>
              </a:rPr>
              <a:t>Therefore, since we are receiving a kingdom which cannot be shaken, let us have grace, by which we may serve God acceptably with reverence and godly fear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30681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5.	</a:t>
            </a:r>
            <a:r>
              <a:rPr lang="zh-CN" altLang="en-US" sz="3600" b="1" u="sng" dirty="0">
                <a:solidFill>
                  <a:schemeClr val="bg1"/>
                </a:solidFill>
                <a:ea typeface="微软雅黑" panose="020B0503020204020204" pitchFamily="34" charset="-122"/>
              </a:rPr>
              <a:t>不要拒绝 </a:t>
            </a:r>
            <a:r>
              <a:rPr lang="en-US" altLang="zh-CN" sz="3600" b="1" u="sng" dirty="0">
                <a:solidFill>
                  <a:schemeClr val="bg1"/>
                </a:solidFill>
                <a:ea typeface="微软雅黑" panose="020B0503020204020204" pitchFamily="34" charset="-122"/>
              </a:rPr>
              <a:t>Do not </a:t>
            </a:r>
            <a:r>
              <a:rPr lang="en-US" altLang="zh-CN" sz="3600" b="1" u="sng">
                <a:solidFill>
                  <a:schemeClr val="bg1"/>
                </a:solidFill>
                <a:ea typeface="微软雅黑" panose="020B0503020204020204" pitchFamily="34" charset="-122"/>
              </a:rPr>
              <a:t>refuse </a:t>
            </a:r>
            <a:r>
              <a:rPr lang="en-US" altLang="zh-CN" sz="3600" b="1" u="sng" smtClean="0">
                <a:solidFill>
                  <a:schemeClr val="bg1"/>
                </a:solidFill>
                <a:ea typeface="微软雅黑" panose="020B0503020204020204" pitchFamily="34" charset="-122"/>
              </a:rPr>
              <a:t> </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来 </a:t>
            </a:r>
            <a:r>
              <a:rPr lang="en-US" altLang="zh-CN" sz="3600" b="1" dirty="0" err="1" smtClean="0">
                <a:solidFill>
                  <a:schemeClr val="bg1"/>
                </a:solidFill>
                <a:ea typeface="微软雅黑" panose="020B0503020204020204" pitchFamily="34" charset="-122"/>
              </a:rPr>
              <a:t>Heb</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12:25-29】</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因为我们的　神乃是烈火。</a:t>
            </a:r>
          </a:p>
          <a:p>
            <a:pPr algn="l">
              <a:lnSpc>
                <a:spcPct val="114000"/>
              </a:lnSpc>
            </a:pPr>
            <a:r>
              <a:rPr lang="en-US" altLang="zh-CN" sz="3600" b="1" dirty="0">
                <a:solidFill>
                  <a:schemeClr val="bg1"/>
                </a:solidFill>
                <a:ea typeface="微软雅黑" panose="020B0503020204020204" pitchFamily="34" charset="-122"/>
              </a:rPr>
              <a:t>For our God is a consuming fire.</a:t>
            </a:r>
          </a:p>
        </p:txBody>
      </p:sp>
    </p:spTree>
    <p:extLst>
      <p:ext uri="{BB962C8B-B14F-4D97-AF65-F5344CB8AC3E}">
        <p14:creationId xmlns:p14="http://schemas.microsoft.com/office/powerpoint/2010/main" val="30760727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不变的信息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The </a:t>
            </a:r>
            <a:r>
              <a:rPr lang="en-US" altLang="zh-CN" b="1" dirty="0">
                <a:solidFill>
                  <a:schemeClr val="bg1"/>
                </a:solidFill>
                <a:latin typeface="微软雅黑" panose="020B0503020204020204" pitchFamily="34" charset="-122"/>
                <a:ea typeface="微软雅黑" panose="020B0503020204020204" pitchFamily="34" charset="-122"/>
              </a:rPr>
              <a:t>Unchanged Message</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4/26/2020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24:44-48】</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耶稣对他们说：“这就是我从前与你们同在之时所告诉你们的话说：摩西的律法、先知的书和诗篇上所记的，凡指着我的话，都必须应验。” </a:t>
            </a:r>
          </a:p>
          <a:p>
            <a:pPr algn="l">
              <a:lnSpc>
                <a:spcPct val="114000"/>
              </a:lnSpc>
            </a:pPr>
            <a:r>
              <a:rPr lang="en-US" altLang="zh-CN" sz="3600" b="1" dirty="0">
                <a:solidFill>
                  <a:schemeClr val="bg1"/>
                </a:solidFill>
                <a:ea typeface="微软雅黑" panose="020B0503020204020204" pitchFamily="34" charset="-122"/>
              </a:rPr>
              <a:t>Then He said to them, “These are the words which I spoke to you while I was still with you, that all things must be fulfilled which were written in the Law of Moses and the Prophets and the Psalms concerning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24:44-48】</a:t>
            </a:r>
          </a:p>
          <a:p>
            <a:pPr algn="l">
              <a:lnSpc>
                <a:spcPct val="114000"/>
              </a:lnSpc>
            </a:pPr>
            <a:r>
              <a:rPr lang="en-US" altLang="zh-CN" sz="3600" b="1" dirty="0" smtClean="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于是耶稣开他们的心窍，使他们能明白圣经。</a:t>
            </a:r>
          </a:p>
          <a:p>
            <a:pPr algn="l">
              <a:lnSpc>
                <a:spcPct val="114000"/>
              </a:lnSpc>
            </a:pPr>
            <a:r>
              <a:rPr lang="en-US" altLang="zh-CN" sz="3600" b="1" dirty="0">
                <a:solidFill>
                  <a:schemeClr val="bg1"/>
                </a:solidFill>
                <a:ea typeface="微软雅黑" panose="020B0503020204020204" pitchFamily="34" charset="-122"/>
              </a:rPr>
              <a:t>And He opened their understanding, that they might comprehend the Scriptures</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又对他们说：“照经上所写的，基督必受害，第三日从死里复活，</a:t>
            </a:r>
          </a:p>
          <a:p>
            <a:pPr algn="l">
              <a:lnSpc>
                <a:spcPct val="114000"/>
              </a:lnSpc>
            </a:pPr>
            <a:r>
              <a:rPr lang="en-US" altLang="zh-CN" sz="3600" b="1" dirty="0">
                <a:solidFill>
                  <a:schemeClr val="bg1"/>
                </a:solidFill>
                <a:ea typeface="微软雅黑" panose="020B0503020204020204" pitchFamily="34" charset="-122"/>
              </a:rPr>
              <a:t>Then He said to them, “Thus it is written, and thus it was necessary for the Christ to suffer and to rise from the dead the third day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1930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祂所承受的名既比天使的名更尊贵，就远超过天使。</a:t>
            </a:r>
          </a:p>
          <a:p>
            <a:pPr algn="l">
              <a:lnSpc>
                <a:spcPct val="100000"/>
              </a:lnSpc>
            </a:pPr>
            <a:r>
              <a:rPr lang="en-US" altLang="zh-CN" sz="3200" b="1" dirty="0">
                <a:solidFill>
                  <a:schemeClr val="bg1"/>
                </a:solidFill>
                <a:ea typeface="微软雅黑" panose="020B0503020204020204" pitchFamily="34" charset="-122"/>
              </a:rPr>
              <a:t>having become so much better than the angels, as He has by inheritance obtained a more excellent name than they.</a:t>
            </a:r>
          </a:p>
          <a:p>
            <a:pPr algn="l">
              <a:lnSpc>
                <a:spcPct val="114000"/>
              </a:lnSpc>
            </a:pPr>
            <a:r>
              <a:rPr lang="en-US" altLang="zh-CN" sz="3200" b="1" dirty="0">
                <a:solidFill>
                  <a:schemeClr val="bg1"/>
                </a:solidFill>
                <a:ea typeface="微软雅黑" panose="020B0503020204020204" pitchFamily="34" charset="-122"/>
              </a:rPr>
              <a:t>5 </a:t>
            </a:r>
            <a:r>
              <a:rPr lang="zh-CN" altLang="en-US" sz="3200" b="1" dirty="0">
                <a:solidFill>
                  <a:schemeClr val="bg1"/>
                </a:solidFill>
                <a:ea typeface="微软雅黑" panose="020B0503020204020204" pitchFamily="34" charset="-122"/>
              </a:rPr>
              <a:t>所有的天使，　神从来对哪一个说，“你是我的儿子，我今日生你”？又指着哪一个说，“我要作祂的父，祂要作我的子”？</a:t>
            </a:r>
          </a:p>
          <a:p>
            <a:pPr algn="l">
              <a:lnSpc>
                <a:spcPct val="100000"/>
              </a:lnSpc>
            </a:pPr>
            <a:r>
              <a:rPr lang="en-US" altLang="zh-CN" sz="3200" b="1" dirty="0">
                <a:solidFill>
                  <a:schemeClr val="bg1"/>
                </a:solidFill>
                <a:ea typeface="微软雅黑" panose="020B0503020204020204" pitchFamily="34" charset="-122"/>
              </a:rPr>
              <a:t>For to which of the angels did He ever </a:t>
            </a:r>
            <a:r>
              <a:rPr lang="en-US" altLang="zh-CN" sz="3200" b="1" dirty="0" err="1">
                <a:solidFill>
                  <a:schemeClr val="bg1"/>
                </a:solidFill>
                <a:ea typeface="微软雅黑" panose="020B0503020204020204" pitchFamily="34" charset="-122"/>
              </a:rPr>
              <a:t>say:“You</a:t>
            </a:r>
            <a:r>
              <a:rPr lang="en-US" altLang="zh-CN" sz="3200" b="1" dirty="0">
                <a:solidFill>
                  <a:schemeClr val="bg1"/>
                </a:solidFill>
                <a:ea typeface="微软雅黑" panose="020B0503020204020204" pitchFamily="34" charset="-122"/>
              </a:rPr>
              <a:t> are My </a:t>
            </a:r>
            <a:r>
              <a:rPr lang="en-US" altLang="zh-CN" sz="3200" b="1" dirty="0" err="1">
                <a:solidFill>
                  <a:schemeClr val="bg1"/>
                </a:solidFill>
                <a:ea typeface="微软雅黑" panose="020B0503020204020204" pitchFamily="34" charset="-122"/>
              </a:rPr>
              <a:t>Son,Today</a:t>
            </a:r>
            <a:r>
              <a:rPr lang="en-US" altLang="zh-CN" sz="3200" b="1" dirty="0">
                <a:solidFill>
                  <a:schemeClr val="bg1"/>
                </a:solidFill>
                <a:ea typeface="微软雅黑" panose="020B0503020204020204" pitchFamily="34" charset="-122"/>
              </a:rPr>
              <a:t> I have begotten </a:t>
            </a:r>
            <a:r>
              <a:rPr lang="en-US" altLang="zh-CN" sz="3200" b="1" dirty="0" err="1">
                <a:solidFill>
                  <a:schemeClr val="bg1"/>
                </a:solidFill>
                <a:ea typeface="微软雅黑" panose="020B0503020204020204" pitchFamily="34" charset="-122"/>
              </a:rPr>
              <a:t>You”?And</a:t>
            </a:r>
            <a:r>
              <a:rPr lang="en-US" altLang="zh-CN" sz="3200" b="1" dirty="0">
                <a:solidFill>
                  <a:schemeClr val="bg1"/>
                </a:solidFill>
                <a:ea typeface="微软雅黑" panose="020B0503020204020204" pitchFamily="34" charset="-122"/>
              </a:rPr>
              <a:t> </a:t>
            </a:r>
            <a:r>
              <a:rPr lang="en-US" altLang="zh-CN" sz="3200" b="1" dirty="0" err="1">
                <a:solidFill>
                  <a:schemeClr val="bg1"/>
                </a:solidFill>
                <a:ea typeface="微软雅黑" panose="020B0503020204020204" pitchFamily="34" charset="-122"/>
              </a:rPr>
              <a:t>again:“I</a:t>
            </a:r>
            <a:r>
              <a:rPr lang="en-US" altLang="zh-CN" sz="3200" b="1" dirty="0">
                <a:solidFill>
                  <a:schemeClr val="bg1"/>
                </a:solidFill>
                <a:ea typeface="微软雅黑" panose="020B0503020204020204" pitchFamily="34" charset="-122"/>
              </a:rPr>
              <a:t> will be to Him a </a:t>
            </a:r>
            <a:r>
              <a:rPr lang="en-US" altLang="zh-CN" sz="3200" b="1" dirty="0" err="1">
                <a:solidFill>
                  <a:schemeClr val="bg1"/>
                </a:solidFill>
                <a:ea typeface="微软雅黑" panose="020B0503020204020204" pitchFamily="34" charset="-122"/>
              </a:rPr>
              <a:t>Father,And</a:t>
            </a:r>
            <a:r>
              <a:rPr lang="en-US" altLang="zh-CN" sz="3200" b="1" dirty="0">
                <a:solidFill>
                  <a:schemeClr val="bg1"/>
                </a:solidFill>
                <a:ea typeface="微软雅黑" panose="020B0503020204020204" pitchFamily="34" charset="-122"/>
              </a:rPr>
              <a:t> He shall be to Me a Son”?</a:t>
            </a:r>
          </a:p>
        </p:txBody>
      </p:sp>
    </p:spTree>
    <p:extLst>
      <p:ext uri="{BB962C8B-B14F-4D97-AF65-F5344CB8AC3E}">
        <p14:creationId xmlns:p14="http://schemas.microsoft.com/office/powerpoint/2010/main" val="8832505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24:44-48】</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并且人要奉祂的名传悔改、赦罪的道，从耶路撒冷起直传到万邦。</a:t>
            </a:r>
          </a:p>
          <a:p>
            <a:pPr algn="l">
              <a:lnSpc>
                <a:spcPct val="114000"/>
              </a:lnSpc>
            </a:pPr>
            <a:r>
              <a:rPr lang="en-US" altLang="zh-CN" sz="3600" b="1" dirty="0">
                <a:solidFill>
                  <a:schemeClr val="bg1"/>
                </a:solidFill>
                <a:ea typeface="微软雅黑" panose="020B0503020204020204" pitchFamily="34" charset="-122"/>
              </a:rPr>
              <a:t>and that repentance and remission of sins should be preached in His name to all nations, beginning at Jerusalem.</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你们就是这些事的见证。</a:t>
            </a:r>
          </a:p>
          <a:p>
            <a:pPr algn="l">
              <a:lnSpc>
                <a:spcPct val="114000"/>
              </a:lnSpc>
            </a:pPr>
            <a:r>
              <a:rPr lang="en-US" altLang="zh-CN" sz="3600" b="1" dirty="0">
                <a:solidFill>
                  <a:schemeClr val="bg1"/>
                </a:solidFill>
                <a:ea typeface="微软雅黑" panose="020B0503020204020204" pitchFamily="34" charset="-122"/>
              </a:rPr>
              <a:t>And you are witnesses of these things.</a:t>
            </a:r>
          </a:p>
        </p:txBody>
      </p:sp>
    </p:spTree>
    <p:extLst>
      <p:ext uri="{BB962C8B-B14F-4D97-AF65-F5344CB8AC3E}">
        <p14:creationId xmlns:p14="http://schemas.microsoft.com/office/powerpoint/2010/main" val="12814461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4:17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从</a:t>
            </a:r>
            <a:r>
              <a:rPr lang="zh-CN" altLang="en-US" sz="3600" b="1" dirty="0">
                <a:solidFill>
                  <a:schemeClr val="bg1"/>
                </a:solidFill>
                <a:ea typeface="微软雅黑" panose="020B0503020204020204" pitchFamily="34" charset="-122"/>
              </a:rPr>
              <a:t>那时候，耶稣就传起道来，说：“天国近了，你们应当</a:t>
            </a:r>
            <a:r>
              <a:rPr lang="zh-CN" altLang="en-US" sz="3600" b="1" dirty="0">
                <a:solidFill>
                  <a:srgbClr val="FFFF00"/>
                </a:solidFill>
                <a:ea typeface="微软雅黑" panose="020B0503020204020204" pitchFamily="34" charset="-122"/>
              </a:rPr>
              <a:t>悔改</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From that time Jesus began to preach and to say, “</a:t>
            </a:r>
            <a:r>
              <a:rPr lang="en-US" altLang="zh-CN" sz="3600" b="1" dirty="0">
                <a:solidFill>
                  <a:srgbClr val="FFFF00"/>
                </a:solidFill>
                <a:ea typeface="微软雅黑" panose="020B0503020204020204" pitchFamily="34" charset="-122"/>
              </a:rPr>
              <a:t>Repent</a:t>
            </a:r>
            <a:r>
              <a:rPr lang="en-US" altLang="zh-CN" sz="3600" b="1" dirty="0">
                <a:solidFill>
                  <a:schemeClr val="bg1"/>
                </a:solidFill>
                <a:ea typeface="微软雅黑" panose="020B0503020204020204" pitchFamily="34" charset="-122"/>
              </a:rPr>
              <a:t>, for the kingdom of heaven is at hand.”</a:t>
            </a:r>
          </a:p>
        </p:txBody>
      </p:sp>
    </p:spTree>
    <p:extLst>
      <p:ext uri="{BB962C8B-B14F-4D97-AF65-F5344CB8AC3E}">
        <p14:creationId xmlns:p14="http://schemas.microsoft.com/office/powerpoint/2010/main" val="18485243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24:47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并且</a:t>
            </a:r>
            <a:r>
              <a:rPr lang="zh-CN" altLang="en-US" sz="3600" b="1" dirty="0">
                <a:solidFill>
                  <a:schemeClr val="bg1"/>
                </a:solidFill>
                <a:ea typeface="微软雅黑" panose="020B0503020204020204" pitchFamily="34" charset="-122"/>
              </a:rPr>
              <a:t>人要奉祂的名传</a:t>
            </a:r>
            <a:r>
              <a:rPr lang="zh-CN" altLang="en-US" sz="3600" b="1" dirty="0">
                <a:solidFill>
                  <a:srgbClr val="FFFF00"/>
                </a:solidFill>
                <a:ea typeface="微软雅黑" panose="020B0503020204020204" pitchFamily="34" charset="-122"/>
              </a:rPr>
              <a:t>悔改</a:t>
            </a:r>
            <a:r>
              <a:rPr lang="zh-CN" altLang="en-US" sz="3600" b="1" dirty="0">
                <a:solidFill>
                  <a:schemeClr val="bg1"/>
                </a:solidFill>
                <a:ea typeface="微软雅黑" panose="020B0503020204020204" pitchFamily="34" charset="-122"/>
              </a:rPr>
              <a:t>、赦罪的道，从耶路撒冷起直传到万邦。</a:t>
            </a:r>
          </a:p>
          <a:p>
            <a:pPr algn="l">
              <a:lnSpc>
                <a:spcPct val="114000"/>
              </a:lnSpc>
            </a:pPr>
            <a:r>
              <a:rPr lang="en-US" altLang="zh-CN" sz="3600" b="1" dirty="0">
                <a:solidFill>
                  <a:schemeClr val="bg1"/>
                </a:solidFill>
                <a:ea typeface="微软雅黑" panose="020B0503020204020204" pitchFamily="34" charset="-122"/>
              </a:rPr>
              <a:t>and that </a:t>
            </a:r>
            <a:r>
              <a:rPr lang="en-US" altLang="zh-CN" sz="3600" b="1" dirty="0">
                <a:solidFill>
                  <a:srgbClr val="FFFF00"/>
                </a:solidFill>
                <a:ea typeface="微软雅黑" panose="020B0503020204020204" pitchFamily="34" charset="-122"/>
              </a:rPr>
              <a:t>repentance</a:t>
            </a:r>
            <a:r>
              <a:rPr lang="en-US" altLang="zh-CN" sz="3600" b="1" dirty="0">
                <a:solidFill>
                  <a:schemeClr val="bg1"/>
                </a:solidFill>
                <a:ea typeface="微软雅黑" panose="020B0503020204020204" pitchFamily="34" charset="-122"/>
              </a:rPr>
              <a:t> and remission of sins should be preached in His name to all nations, beginning at Jerusalem.</a:t>
            </a:r>
          </a:p>
        </p:txBody>
      </p:sp>
    </p:spTree>
    <p:extLst>
      <p:ext uri="{BB962C8B-B14F-4D97-AF65-F5344CB8AC3E}">
        <p14:creationId xmlns:p14="http://schemas.microsoft.com/office/powerpoint/2010/main" val="1326373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23:3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祂</a:t>
            </a:r>
            <a:r>
              <a:rPr lang="zh-CN" altLang="en-US" sz="3600" b="1" dirty="0">
                <a:solidFill>
                  <a:schemeClr val="bg1"/>
                </a:solidFill>
                <a:ea typeface="微软雅黑" panose="020B0503020204020204" pitchFamily="34" charset="-122"/>
              </a:rPr>
              <a:t>使我的灵魂苏醒，为自己的名引导我走义路。</a:t>
            </a:r>
          </a:p>
          <a:p>
            <a:pPr algn="l">
              <a:lnSpc>
                <a:spcPct val="114000"/>
              </a:lnSpc>
            </a:pPr>
            <a:r>
              <a:rPr lang="en-US" altLang="zh-CN" sz="3600" b="1" dirty="0">
                <a:solidFill>
                  <a:schemeClr val="bg1"/>
                </a:solidFill>
                <a:ea typeface="微软雅黑" panose="020B0503020204020204" pitchFamily="34" charset="-122"/>
              </a:rPr>
              <a:t>He restores my soul; He leads me in the paths of righteousness for His name’s sake.</a:t>
            </a:r>
          </a:p>
        </p:txBody>
      </p:sp>
    </p:spTree>
    <p:extLst>
      <p:ext uri="{BB962C8B-B14F-4D97-AF65-F5344CB8AC3E}">
        <p14:creationId xmlns:p14="http://schemas.microsoft.com/office/powerpoint/2010/main" val="32801103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2:20-23】</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在大户人家，不但有金器银器，也有木器瓦器，有作为贵重的，有作为卑贱的。</a:t>
            </a:r>
          </a:p>
          <a:p>
            <a:pPr algn="l">
              <a:lnSpc>
                <a:spcPct val="114000"/>
              </a:lnSpc>
            </a:pPr>
            <a:r>
              <a:rPr lang="en-US" altLang="zh-CN" sz="3600" b="1" dirty="0">
                <a:solidFill>
                  <a:schemeClr val="bg1"/>
                </a:solidFill>
                <a:ea typeface="微软雅黑" panose="020B0503020204020204" pitchFamily="34" charset="-122"/>
              </a:rPr>
              <a:t>But in a great house there are not only vessels of gold and silver, but also of wood and clay, some for honor and some for dishonor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42511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2:20-23】</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人若</a:t>
            </a:r>
            <a:r>
              <a:rPr lang="zh-CN" altLang="en-US" sz="3600" b="1" dirty="0">
                <a:solidFill>
                  <a:srgbClr val="FFFF00"/>
                </a:solidFill>
                <a:ea typeface="微软雅黑" panose="020B0503020204020204" pitchFamily="34" charset="-122"/>
              </a:rPr>
              <a:t>自洁</a:t>
            </a:r>
            <a:r>
              <a:rPr lang="zh-CN" altLang="en-US" sz="3600" b="1" dirty="0">
                <a:solidFill>
                  <a:schemeClr val="bg1"/>
                </a:solidFill>
                <a:ea typeface="微软雅黑" panose="020B0503020204020204" pitchFamily="34" charset="-122"/>
              </a:rPr>
              <a:t>，脱离卑贱的事，就必作贵重的器皿，成为圣洁，合乎主用，预备行各样的善事。</a:t>
            </a:r>
          </a:p>
          <a:p>
            <a:pPr algn="l">
              <a:lnSpc>
                <a:spcPct val="114000"/>
              </a:lnSpc>
            </a:pPr>
            <a:r>
              <a:rPr lang="en-US" altLang="zh-CN" sz="3600" b="1" dirty="0">
                <a:solidFill>
                  <a:schemeClr val="bg1"/>
                </a:solidFill>
                <a:ea typeface="微软雅黑" panose="020B0503020204020204" pitchFamily="34" charset="-122"/>
              </a:rPr>
              <a:t>Therefore if anyone </a:t>
            </a:r>
            <a:r>
              <a:rPr lang="en-US" altLang="zh-CN" sz="3600" b="1" dirty="0">
                <a:solidFill>
                  <a:srgbClr val="FFFF00"/>
                </a:solidFill>
                <a:ea typeface="微软雅黑" panose="020B0503020204020204" pitchFamily="34" charset="-122"/>
              </a:rPr>
              <a:t>cleanses himself </a:t>
            </a:r>
            <a:r>
              <a:rPr lang="en-US" altLang="zh-CN" sz="3600" b="1" dirty="0">
                <a:solidFill>
                  <a:schemeClr val="bg1"/>
                </a:solidFill>
                <a:ea typeface="微软雅黑" panose="020B0503020204020204" pitchFamily="34" charset="-122"/>
              </a:rPr>
              <a:t>from the latter, he will be a vessel for honor, sanctified and useful for the Master, prepared for every good work.</a:t>
            </a:r>
          </a:p>
        </p:txBody>
      </p:sp>
    </p:spTree>
    <p:extLst>
      <p:ext uri="{BB962C8B-B14F-4D97-AF65-F5344CB8AC3E}">
        <p14:creationId xmlns:p14="http://schemas.microsoft.com/office/powerpoint/2010/main" val="19873627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2:20-23】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你要逃避少年的私欲，同那清心祷告主的人追求公义、信德、仁爱、和平。</a:t>
            </a:r>
          </a:p>
          <a:p>
            <a:pPr algn="l">
              <a:lnSpc>
                <a:spcPct val="114000"/>
              </a:lnSpc>
            </a:pPr>
            <a:r>
              <a:rPr lang="en-US" altLang="zh-CN" sz="3600" b="1" dirty="0">
                <a:solidFill>
                  <a:schemeClr val="bg1"/>
                </a:solidFill>
                <a:ea typeface="微软雅黑" panose="020B0503020204020204" pitchFamily="34" charset="-122"/>
              </a:rPr>
              <a:t>Flee also youthful lusts; but pursue righteousness, faith, love, peace with those who call on the Lord out of a pure heart.</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惟有那愚拙无学问的辩论，总要弃绝，因为知道这等事是起争竞的。</a:t>
            </a:r>
          </a:p>
          <a:p>
            <a:pPr algn="l">
              <a:lnSpc>
                <a:spcPct val="114000"/>
              </a:lnSpc>
            </a:pPr>
            <a:r>
              <a:rPr lang="en-US" altLang="zh-CN" sz="3600" b="1" dirty="0">
                <a:solidFill>
                  <a:schemeClr val="bg1"/>
                </a:solidFill>
                <a:ea typeface="微软雅黑" panose="020B0503020204020204" pitchFamily="34" charset="-122"/>
              </a:rPr>
              <a:t>But avoid foolish and ignorant disputes, knowing that they generate strife.</a:t>
            </a:r>
          </a:p>
        </p:txBody>
      </p:sp>
    </p:spTree>
    <p:extLst>
      <p:ext uri="{BB962C8B-B14F-4D97-AF65-F5344CB8AC3E}">
        <p14:creationId xmlns:p14="http://schemas.microsoft.com/office/powerpoint/2010/main" val="37978178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2:20-23】</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人若</a:t>
            </a:r>
            <a:r>
              <a:rPr lang="zh-CN" altLang="en-US" sz="3600" b="1" dirty="0">
                <a:solidFill>
                  <a:srgbClr val="FFFF00"/>
                </a:solidFill>
                <a:ea typeface="微软雅黑" panose="020B0503020204020204" pitchFamily="34" charset="-122"/>
              </a:rPr>
              <a:t>自洁</a:t>
            </a:r>
            <a:r>
              <a:rPr lang="zh-CN" altLang="en-US" sz="3600" b="1" dirty="0">
                <a:solidFill>
                  <a:schemeClr val="bg1"/>
                </a:solidFill>
                <a:ea typeface="微软雅黑" panose="020B0503020204020204" pitchFamily="34" charset="-122"/>
              </a:rPr>
              <a:t>，脱离卑贱的事，就必作贵重的器皿，成为圣洁，合乎主用，预备行各样的善事。</a:t>
            </a:r>
          </a:p>
          <a:p>
            <a:pPr algn="l">
              <a:lnSpc>
                <a:spcPct val="114000"/>
              </a:lnSpc>
            </a:pPr>
            <a:r>
              <a:rPr lang="en-US" altLang="zh-CN" sz="3600" b="1" dirty="0">
                <a:solidFill>
                  <a:schemeClr val="bg1"/>
                </a:solidFill>
                <a:ea typeface="微软雅黑" panose="020B0503020204020204" pitchFamily="34" charset="-122"/>
              </a:rPr>
              <a:t>Therefore if anyone </a:t>
            </a:r>
            <a:r>
              <a:rPr lang="en-US" altLang="zh-CN" sz="3600" b="1" dirty="0">
                <a:solidFill>
                  <a:srgbClr val="FFFF00"/>
                </a:solidFill>
                <a:ea typeface="微软雅黑" panose="020B0503020204020204" pitchFamily="34" charset="-122"/>
              </a:rPr>
              <a:t>cleanses himself </a:t>
            </a:r>
            <a:r>
              <a:rPr lang="en-US" altLang="zh-CN" sz="3600" b="1" dirty="0">
                <a:solidFill>
                  <a:schemeClr val="bg1"/>
                </a:solidFill>
                <a:ea typeface="微软雅黑" panose="020B0503020204020204" pitchFamily="34" charset="-122"/>
              </a:rPr>
              <a:t>from the latter, he will be a vessel for honor, sanctified and useful for the Master, prepared for every good work.</a:t>
            </a:r>
          </a:p>
        </p:txBody>
      </p:sp>
    </p:spTree>
    <p:extLst>
      <p:ext uri="{BB962C8B-B14F-4D97-AF65-F5344CB8AC3E}">
        <p14:creationId xmlns:p14="http://schemas.microsoft.com/office/powerpoint/2010/main" val="1058084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2:20-23】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你要逃避少年的私欲，同那清心祷告主的人追求公义、信德、仁爱、和平。</a:t>
            </a:r>
          </a:p>
          <a:p>
            <a:pPr algn="l">
              <a:lnSpc>
                <a:spcPct val="114000"/>
              </a:lnSpc>
            </a:pPr>
            <a:r>
              <a:rPr lang="en-US" altLang="zh-CN" sz="3600" b="1" dirty="0">
                <a:solidFill>
                  <a:schemeClr val="bg1"/>
                </a:solidFill>
                <a:ea typeface="微软雅黑" panose="020B0503020204020204" pitchFamily="34" charset="-122"/>
              </a:rPr>
              <a:t>Flee also youthful lusts; but pursue righteousness, faith, love, peace with those who call on the Lord out of a pure heart.</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惟有那愚拙无学问的辩论，总要弃绝，因为知道这等事是起争竞的。</a:t>
            </a:r>
          </a:p>
          <a:p>
            <a:pPr algn="l">
              <a:lnSpc>
                <a:spcPct val="114000"/>
              </a:lnSpc>
            </a:pPr>
            <a:r>
              <a:rPr lang="en-US" altLang="zh-CN" sz="3600" b="1" dirty="0">
                <a:solidFill>
                  <a:schemeClr val="bg1"/>
                </a:solidFill>
                <a:ea typeface="微软雅黑" panose="020B0503020204020204" pitchFamily="34" charset="-122"/>
              </a:rPr>
              <a:t>But avoid foolish and ignorant disputes, knowing that they generate strife.</a:t>
            </a:r>
          </a:p>
        </p:txBody>
      </p:sp>
    </p:spTree>
    <p:extLst>
      <p:ext uri="{BB962C8B-B14F-4D97-AF65-F5344CB8AC3E}">
        <p14:creationId xmlns:p14="http://schemas.microsoft.com/office/powerpoint/2010/main" val="23232025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所以应当回想你是从哪里坠落的，并要悔改，行起初所行的事。你若不</a:t>
            </a:r>
            <a:r>
              <a:rPr lang="zh-CN" altLang="en-US" sz="3600" b="1" dirty="0">
                <a:solidFill>
                  <a:srgbClr val="FFFF00"/>
                </a:solidFill>
                <a:ea typeface="微软雅黑" panose="020B0503020204020204" pitchFamily="34" charset="-122"/>
              </a:rPr>
              <a:t>悔改</a:t>
            </a:r>
            <a:r>
              <a:rPr lang="zh-CN" altLang="en-US" sz="3600" b="1" dirty="0">
                <a:solidFill>
                  <a:schemeClr val="bg1"/>
                </a:solidFill>
                <a:ea typeface="微软雅黑" panose="020B0503020204020204" pitchFamily="34" charset="-122"/>
              </a:rPr>
              <a:t>，我就临到你那里，把你的灯台从原处挪去。</a:t>
            </a:r>
          </a:p>
          <a:p>
            <a:pPr algn="l">
              <a:lnSpc>
                <a:spcPct val="114000"/>
              </a:lnSpc>
            </a:pPr>
            <a:r>
              <a:rPr lang="en-US" altLang="zh-CN" sz="3600" b="1" dirty="0">
                <a:solidFill>
                  <a:schemeClr val="bg1"/>
                </a:solidFill>
                <a:ea typeface="微软雅黑" panose="020B0503020204020204" pitchFamily="34" charset="-122"/>
              </a:rPr>
              <a:t>Remember therefore from where you have fallen; repent and do the first works, or else I will come to you quickly and remove your lampstand from its place—unless you </a:t>
            </a:r>
            <a:r>
              <a:rPr lang="en-US" altLang="zh-CN" sz="3600" b="1" dirty="0">
                <a:solidFill>
                  <a:srgbClr val="FFFF00"/>
                </a:solidFill>
                <a:ea typeface="微软雅黑" panose="020B0503020204020204" pitchFamily="34" charset="-122"/>
              </a:rPr>
              <a:t>repent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72832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再者，　神使长子到世上来的时候（或作“　神再使长子到世上来的时候”），就说：“　神的使者都要拜祂。” </a:t>
            </a:r>
          </a:p>
          <a:p>
            <a:pPr algn="l">
              <a:lnSpc>
                <a:spcPct val="100000"/>
              </a:lnSpc>
            </a:pPr>
            <a:r>
              <a:rPr lang="en-US" altLang="zh-CN" sz="3600" b="1" dirty="0">
                <a:solidFill>
                  <a:schemeClr val="bg1"/>
                </a:solidFill>
                <a:ea typeface="微软雅黑" panose="020B0503020204020204" pitchFamily="34" charset="-122"/>
              </a:rPr>
              <a:t>But when He again brings the firstborn into the world, He </a:t>
            </a:r>
            <a:r>
              <a:rPr lang="en-US" altLang="zh-CN" sz="3600" b="1" dirty="0" err="1">
                <a:solidFill>
                  <a:schemeClr val="bg1"/>
                </a:solidFill>
                <a:ea typeface="微软雅黑" panose="020B0503020204020204" pitchFamily="34" charset="-122"/>
              </a:rPr>
              <a:t>says:“Let</a:t>
            </a:r>
            <a:r>
              <a:rPr lang="en-US" altLang="zh-CN" sz="3600" b="1" dirty="0">
                <a:solidFill>
                  <a:schemeClr val="bg1"/>
                </a:solidFill>
                <a:ea typeface="微软雅黑" panose="020B0503020204020204" pitchFamily="34" charset="-122"/>
              </a:rPr>
              <a:t> all the angels of God worship Him.”</a:t>
            </a:r>
          </a:p>
          <a:p>
            <a:pPr algn="l">
              <a:lnSpc>
                <a:spcPct val="100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论到使者，又说：“　神以风为使者，以火焰为仆役。”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of the angels He </a:t>
            </a:r>
            <a:r>
              <a:rPr lang="en-US" altLang="zh-CN" sz="3600" b="1" dirty="0" err="1">
                <a:solidFill>
                  <a:schemeClr val="bg1"/>
                </a:solidFill>
                <a:ea typeface="微软雅黑" panose="020B0503020204020204" pitchFamily="34" charset="-122"/>
              </a:rPr>
              <a:t>says:“Who</a:t>
            </a:r>
            <a:r>
              <a:rPr lang="en-US" altLang="zh-CN" sz="3600" b="1" dirty="0">
                <a:solidFill>
                  <a:schemeClr val="bg1"/>
                </a:solidFill>
                <a:ea typeface="微软雅黑" panose="020B0503020204020204" pitchFamily="34" charset="-122"/>
              </a:rPr>
              <a:t> makes His angels </a:t>
            </a:r>
            <a:r>
              <a:rPr lang="en-US" altLang="zh-CN" sz="3600" b="1" dirty="0" err="1">
                <a:solidFill>
                  <a:schemeClr val="bg1"/>
                </a:solidFill>
                <a:ea typeface="微软雅黑" panose="020B0503020204020204" pitchFamily="34" charset="-122"/>
              </a:rPr>
              <a:t>spiritsAnd</a:t>
            </a:r>
            <a:r>
              <a:rPr lang="en-US" altLang="zh-CN" sz="3600" b="1" dirty="0">
                <a:solidFill>
                  <a:schemeClr val="bg1"/>
                </a:solidFill>
                <a:ea typeface="微软雅黑" panose="020B0503020204020204" pitchFamily="34" charset="-122"/>
              </a:rPr>
              <a:t> His ministers a flame of fire.”</a:t>
            </a:r>
          </a:p>
        </p:txBody>
      </p:sp>
    </p:spTree>
    <p:extLst>
      <p:ext uri="{BB962C8B-B14F-4D97-AF65-F5344CB8AC3E}">
        <p14:creationId xmlns:p14="http://schemas.microsoft.com/office/powerpoint/2010/main" val="39268098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圣灵向众教会所说的话，凡有耳的，就应当听。得胜的，我必将　神乐园中生命树的果子赐给他吃。”</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He who has an ear, let him hear what the Spirit says to the churches. To him who overcomes I will give to eat from the tree of life, which is in the midst of the Paradise of God.”’</a:t>
            </a:r>
          </a:p>
        </p:txBody>
      </p:sp>
    </p:spTree>
    <p:extLst>
      <p:ext uri="{BB962C8B-B14F-4D97-AF65-F5344CB8AC3E}">
        <p14:creationId xmlns:p14="http://schemas.microsoft.com/office/powerpoint/2010/main" val="16047888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3:3】</a:t>
            </a:r>
          </a:p>
          <a:p>
            <a:pPr algn="l">
              <a:lnSpc>
                <a:spcPct val="114000"/>
              </a:lnSpc>
            </a:pPr>
            <a:r>
              <a:rPr lang="zh-CN" altLang="en-US" sz="3600" b="1" dirty="0">
                <a:solidFill>
                  <a:schemeClr val="bg1"/>
                </a:solidFill>
                <a:ea typeface="微软雅黑" panose="020B0503020204020204" pitchFamily="34" charset="-122"/>
              </a:rPr>
              <a:t>所以要回想你是怎样领受，怎样听见的，又要遵守，并要</a:t>
            </a:r>
            <a:r>
              <a:rPr lang="zh-CN" altLang="en-US" sz="3600" b="1" dirty="0">
                <a:solidFill>
                  <a:srgbClr val="FFFF00"/>
                </a:solidFill>
                <a:ea typeface="微软雅黑" panose="020B0503020204020204" pitchFamily="34" charset="-122"/>
              </a:rPr>
              <a:t>悔改</a:t>
            </a:r>
            <a:r>
              <a:rPr lang="zh-CN" altLang="en-US" sz="3600" b="1" dirty="0">
                <a:solidFill>
                  <a:schemeClr val="bg1"/>
                </a:solidFill>
                <a:ea typeface="微软雅黑" panose="020B0503020204020204" pitchFamily="34" charset="-122"/>
              </a:rPr>
              <a:t>。若不警醒，我必临到你那里，如同贼一样。我几时临到，你也决不能知道。</a:t>
            </a:r>
          </a:p>
          <a:p>
            <a:pPr algn="l">
              <a:lnSpc>
                <a:spcPct val="114000"/>
              </a:lnSpc>
            </a:pPr>
            <a:r>
              <a:rPr lang="en-US" altLang="zh-CN" sz="3600" b="1" dirty="0">
                <a:solidFill>
                  <a:schemeClr val="bg1"/>
                </a:solidFill>
                <a:ea typeface="微软雅黑" panose="020B0503020204020204" pitchFamily="34" charset="-122"/>
              </a:rPr>
              <a:t>Remember therefore how you have received and heard; hold fast and </a:t>
            </a:r>
            <a:r>
              <a:rPr lang="en-US" altLang="zh-CN" sz="3600" b="1" dirty="0">
                <a:solidFill>
                  <a:srgbClr val="FFFF00"/>
                </a:solidFill>
                <a:ea typeface="微软雅黑" panose="020B0503020204020204" pitchFamily="34" charset="-122"/>
              </a:rPr>
              <a:t>repent</a:t>
            </a:r>
            <a:r>
              <a:rPr lang="en-US" altLang="zh-CN" sz="3600" b="1" dirty="0">
                <a:solidFill>
                  <a:schemeClr val="bg1"/>
                </a:solidFill>
                <a:ea typeface="微软雅黑" panose="020B0503020204020204" pitchFamily="34" charset="-122"/>
              </a:rPr>
              <a:t>. Therefore if you will not watch, I will come upon you as a thief, and you will not know what hour I will come upon you.</a:t>
            </a:r>
          </a:p>
        </p:txBody>
      </p:sp>
    </p:spTree>
    <p:extLst>
      <p:ext uri="{BB962C8B-B14F-4D97-AF65-F5344CB8AC3E}">
        <p14:creationId xmlns:p14="http://schemas.microsoft.com/office/powerpoint/2010/main" val="165816607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你要写信给老底嘉教会的使者说，那为阿们的，为诚信真实见证的，在　神创造万物之上为元首的，说：</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to the angel of the church of the </a:t>
            </a:r>
            <a:r>
              <a:rPr lang="en-US" altLang="zh-CN" sz="3600" b="1" dirty="0" err="1">
                <a:solidFill>
                  <a:schemeClr val="bg1"/>
                </a:solidFill>
                <a:ea typeface="微软雅黑" panose="020B0503020204020204" pitchFamily="34" charset="-122"/>
              </a:rPr>
              <a:t>Laodiceans</a:t>
            </a:r>
            <a:r>
              <a:rPr lang="en-US" altLang="zh-CN" sz="3600" b="1" dirty="0">
                <a:solidFill>
                  <a:schemeClr val="bg1"/>
                </a:solidFill>
                <a:ea typeface="微软雅黑" panose="020B0503020204020204" pitchFamily="34" charset="-122"/>
              </a:rPr>
              <a:t> write, ‘These things says the Amen, the Faithful and True Witness, the Beginning of the creation of </a:t>
            </a:r>
            <a:r>
              <a:rPr lang="en-US" altLang="zh-CN" sz="3600" b="1" dirty="0" smtClean="0">
                <a:solidFill>
                  <a:schemeClr val="bg1"/>
                </a:solidFill>
                <a:ea typeface="微软雅黑" panose="020B0503020204020204" pitchFamily="34" charset="-122"/>
              </a:rPr>
              <a:t>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225521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我知道你的行为，你也不冷也不热，我巴不得你或冷或热。</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know your works, that you are neither cold nor hot. I could wish you were cold or hot</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你既如温水，也不冷也不热，所以我必从我口中把你吐出去。</a:t>
            </a:r>
          </a:p>
          <a:p>
            <a:pPr algn="l">
              <a:lnSpc>
                <a:spcPct val="114000"/>
              </a:lnSpc>
            </a:pPr>
            <a:r>
              <a:rPr lang="en-US" altLang="zh-CN" sz="3600" b="1" dirty="0">
                <a:solidFill>
                  <a:schemeClr val="bg1"/>
                </a:solidFill>
                <a:ea typeface="微软雅黑" panose="020B0503020204020204" pitchFamily="34" charset="-122"/>
              </a:rPr>
              <a:t>So then, because you are lukewarm, and neither cold nor hot, I will vomit you out of My mouth.</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6968793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你说：我是富足，已经发了财，一样都不缺；却不知道你是那困苦、可怜、贫穷、瞎眼、赤身的。</a:t>
            </a:r>
          </a:p>
          <a:p>
            <a:pPr algn="l">
              <a:lnSpc>
                <a:spcPct val="114000"/>
              </a:lnSpc>
            </a:pPr>
            <a:r>
              <a:rPr lang="en-US" altLang="zh-CN" sz="3600" b="1" dirty="0">
                <a:solidFill>
                  <a:schemeClr val="bg1"/>
                </a:solidFill>
                <a:ea typeface="微软雅黑" panose="020B0503020204020204" pitchFamily="34" charset="-122"/>
              </a:rPr>
              <a:t>Because you say, ‘I am rich, have become wealthy, and have need of nothing’—and do not know that you are wretched, miserable, poor, blind, and naked—</a:t>
            </a:r>
          </a:p>
        </p:txBody>
      </p:sp>
    </p:spTree>
    <p:extLst>
      <p:ext uri="{BB962C8B-B14F-4D97-AF65-F5344CB8AC3E}">
        <p14:creationId xmlns:p14="http://schemas.microsoft.com/office/powerpoint/2010/main" val="288873812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我劝你向我买火炼的金子，叫你富足；又买白衣穿上，叫你赤身的羞耻不露出来；又买眼药擦你的眼睛，使你能看见。</a:t>
            </a:r>
          </a:p>
          <a:p>
            <a:pPr algn="l">
              <a:lnSpc>
                <a:spcPct val="114000"/>
              </a:lnSpc>
            </a:pPr>
            <a:r>
              <a:rPr lang="en-US" altLang="zh-CN" sz="3600" b="1" dirty="0">
                <a:solidFill>
                  <a:schemeClr val="bg1"/>
                </a:solidFill>
                <a:ea typeface="微软雅黑" panose="020B0503020204020204" pitchFamily="34" charset="-122"/>
              </a:rPr>
              <a:t>I counsel you to buy from Me gold refined in the fire, that you may be rich; and white garments, that you may be clothed, that the shame of your nakedness may not be revealed; and anoint your eyes with eye salve, that you may see.</a:t>
            </a:r>
          </a:p>
        </p:txBody>
      </p:sp>
    </p:spTree>
    <p:extLst>
      <p:ext uri="{BB962C8B-B14F-4D97-AF65-F5344CB8AC3E}">
        <p14:creationId xmlns:p14="http://schemas.microsoft.com/office/powerpoint/2010/main" val="18848506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凡我所疼爱的，我就责备管教他，所以你要发热心，也要</a:t>
            </a:r>
            <a:r>
              <a:rPr lang="zh-CN" altLang="en-US" sz="3600" b="1" dirty="0">
                <a:solidFill>
                  <a:srgbClr val="FFFF00"/>
                </a:solidFill>
                <a:ea typeface="微软雅黑" panose="020B0503020204020204" pitchFamily="34" charset="-122"/>
              </a:rPr>
              <a:t>悔改</a:t>
            </a:r>
            <a:r>
              <a:rPr lang="zh-CN" altLang="en-US" sz="3600" b="1" dirty="0">
                <a:solidFill>
                  <a:schemeClr val="bg1"/>
                </a:solidFill>
                <a:ea typeface="微软雅黑" panose="020B0503020204020204" pitchFamily="34" charset="-122"/>
              </a:rPr>
              <a:t>。</a:t>
            </a:r>
          </a:p>
          <a:p>
            <a:pPr algn="l">
              <a:lnSpc>
                <a:spcPct val="100000"/>
              </a:lnSpc>
            </a:pPr>
            <a:r>
              <a:rPr lang="en-US" altLang="zh-CN" sz="3400" b="1" dirty="0">
                <a:solidFill>
                  <a:schemeClr val="bg1"/>
                </a:solidFill>
                <a:ea typeface="微软雅黑" panose="020B0503020204020204" pitchFamily="34" charset="-122"/>
              </a:rPr>
              <a:t>As many as I love, I rebuke and chasten. Therefore be zealous and </a:t>
            </a:r>
            <a:r>
              <a:rPr lang="en-US" altLang="zh-CN" sz="3400" b="1" dirty="0">
                <a:solidFill>
                  <a:srgbClr val="FFFF00"/>
                </a:solidFill>
                <a:ea typeface="微软雅黑" panose="020B0503020204020204" pitchFamily="34" charset="-122"/>
              </a:rPr>
              <a:t>repent</a:t>
            </a:r>
            <a:r>
              <a:rPr lang="en-US" altLang="zh-CN" sz="34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看哪，我站在门外叩门，若有听见我声音就开门的，我要进到他那里去，我与他，他与我，一同坐席。</a:t>
            </a:r>
          </a:p>
          <a:p>
            <a:pPr algn="l">
              <a:lnSpc>
                <a:spcPct val="100000"/>
              </a:lnSpc>
            </a:pPr>
            <a:r>
              <a:rPr lang="en-US" altLang="zh-CN" sz="3400" b="1" dirty="0">
                <a:solidFill>
                  <a:schemeClr val="bg1"/>
                </a:solidFill>
                <a:ea typeface="微软雅黑" panose="020B0503020204020204" pitchFamily="34" charset="-122"/>
              </a:rPr>
              <a:t>Behold, I stand at the door and knock. If anyone hears My voice and opens the door, I will come in to him and dine with him, and he with Me.</a:t>
            </a:r>
          </a:p>
        </p:txBody>
      </p:sp>
    </p:spTree>
    <p:extLst>
      <p:ext uri="{BB962C8B-B14F-4D97-AF65-F5344CB8AC3E}">
        <p14:creationId xmlns:p14="http://schemas.microsoft.com/office/powerpoint/2010/main" val="2636991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3:14-22】</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得胜的，我要赐他在我宝座上与我同坐，就如我得了胜，在我父的宝座上与他同坐一般</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To </a:t>
            </a:r>
            <a:r>
              <a:rPr lang="en-US" altLang="zh-CN" sz="3600" b="1" dirty="0">
                <a:solidFill>
                  <a:schemeClr val="bg1"/>
                </a:solidFill>
                <a:ea typeface="微软雅黑" panose="020B0503020204020204" pitchFamily="34" charset="-122"/>
              </a:rPr>
              <a:t>him who overcomes I will grant to sit with Me on My throne, as I also overcame and sat down with My Father on His throne.</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圣灵向众教会所说的话，凡有耳的，就应当听。”</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He who has an ear, let him hear what the Spirit says to the churches.”’”</a:t>
            </a:r>
          </a:p>
        </p:txBody>
      </p:sp>
    </p:spTree>
    <p:extLst>
      <p:ext uri="{BB962C8B-B14F-4D97-AF65-F5344CB8AC3E}">
        <p14:creationId xmlns:p14="http://schemas.microsoft.com/office/powerpoint/2010/main" val="16440117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论到子却说：“　神啊，你的宝座是永永远远的，你的国权是正直的。</a:t>
            </a:r>
          </a:p>
          <a:p>
            <a:pPr algn="l">
              <a:lnSpc>
                <a:spcPct val="100000"/>
              </a:lnSpc>
            </a:pPr>
            <a:r>
              <a:rPr lang="en-US" altLang="zh-CN" sz="3200" b="1" dirty="0">
                <a:solidFill>
                  <a:schemeClr val="bg1"/>
                </a:solidFill>
                <a:ea typeface="微软雅黑" panose="020B0503020204020204" pitchFamily="34" charset="-122"/>
              </a:rPr>
              <a:t>But to the Son He </a:t>
            </a:r>
            <a:r>
              <a:rPr lang="en-US" altLang="zh-CN" sz="3200" b="1" dirty="0" err="1">
                <a:solidFill>
                  <a:schemeClr val="bg1"/>
                </a:solidFill>
                <a:ea typeface="微软雅黑" panose="020B0503020204020204" pitchFamily="34" charset="-122"/>
              </a:rPr>
              <a:t>says:“Your</a:t>
            </a:r>
            <a:r>
              <a:rPr lang="en-US" altLang="zh-CN" sz="3200" b="1" dirty="0">
                <a:solidFill>
                  <a:schemeClr val="bg1"/>
                </a:solidFill>
                <a:ea typeface="微软雅黑" panose="020B0503020204020204" pitchFamily="34" charset="-122"/>
              </a:rPr>
              <a:t> throne, O God, is forever and </a:t>
            </a:r>
            <a:r>
              <a:rPr lang="en-US" altLang="zh-CN" sz="3200" b="1" dirty="0" err="1">
                <a:solidFill>
                  <a:schemeClr val="bg1"/>
                </a:solidFill>
                <a:ea typeface="微软雅黑" panose="020B0503020204020204" pitchFamily="34" charset="-122"/>
              </a:rPr>
              <a:t>ever;A</a:t>
            </a:r>
            <a:r>
              <a:rPr lang="en-US" altLang="zh-CN" sz="3200" b="1" dirty="0">
                <a:solidFill>
                  <a:schemeClr val="bg1"/>
                </a:solidFill>
                <a:ea typeface="微软雅黑" panose="020B0503020204020204" pitchFamily="34" charset="-122"/>
              </a:rPr>
              <a:t> scepter of righteousness is the scepter of Your kingdom.</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你喜爱公义，恨恶罪恶，所以　神，就是你的　神，用喜乐油膏你，胜过膏你的同伴。” </a:t>
            </a:r>
          </a:p>
          <a:p>
            <a:pPr algn="l">
              <a:lnSpc>
                <a:spcPct val="100000"/>
              </a:lnSpc>
            </a:pPr>
            <a:r>
              <a:rPr lang="en-US" altLang="zh-CN" sz="3200" b="1" dirty="0">
                <a:solidFill>
                  <a:schemeClr val="bg1"/>
                </a:solidFill>
                <a:ea typeface="微软雅黑" panose="020B0503020204020204" pitchFamily="34" charset="-122"/>
              </a:rPr>
              <a:t>You have loved righteousness and hated lawlessness</a:t>
            </a:r>
            <a:r>
              <a:rPr lang="en-US" altLang="zh-CN" sz="3200" b="1" dirty="0" smtClean="0">
                <a:solidFill>
                  <a:schemeClr val="bg1"/>
                </a:solidFill>
                <a:ea typeface="微软雅黑" panose="020B0503020204020204" pitchFamily="34" charset="-122"/>
              </a:rPr>
              <a:t>;  Therefore </a:t>
            </a:r>
            <a:r>
              <a:rPr lang="en-US" altLang="zh-CN" sz="3200" b="1" dirty="0">
                <a:solidFill>
                  <a:schemeClr val="bg1"/>
                </a:solidFill>
                <a:ea typeface="微软雅黑" panose="020B0503020204020204" pitchFamily="34" charset="-122"/>
              </a:rPr>
              <a:t>God, Your God, has anointed </a:t>
            </a:r>
            <a:r>
              <a:rPr lang="en-US" altLang="zh-CN" sz="3200" b="1" dirty="0" smtClean="0">
                <a:solidFill>
                  <a:schemeClr val="bg1"/>
                </a:solidFill>
                <a:ea typeface="微软雅黑" panose="020B0503020204020204" pitchFamily="34" charset="-122"/>
              </a:rPr>
              <a:t>You With </a:t>
            </a:r>
            <a:r>
              <a:rPr lang="en-US" altLang="zh-CN" sz="3200" b="1" dirty="0">
                <a:solidFill>
                  <a:schemeClr val="bg1"/>
                </a:solidFill>
                <a:ea typeface="微软雅黑" panose="020B0503020204020204" pitchFamily="34" charset="-122"/>
              </a:rPr>
              <a:t>the oil of gladness more than Your companions.”</a:t>
            </a:r>
          </a:p>
        </p:txBody>
      </p:sp>
    </p:spTree>
    <p:extLst>
      <p:ext uri="{BB962C8B-B14F-4D97-AF65-F5344CB8AC3E}">
        <p14:creationId xmlns:p14="http://schemas.microsoft.com/office/powerpoint/2010/main" val="410899430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168477869"/>
              </p:ext>
            </p:extLst>
          </p:nvPr>
        </p:nvGraphicFramePr>
        <p:xfrm>
          <a:off x="0" y="613775"/>
          <a:ext cx="9144000" cy="6244225"/>
        </p:xfrm>
        <a:graphic>
          <a:graphicData uri="http://schemas.openxmlformats.org/drawingml/2006/table">
            <a:tbl>
              <a:tblPr firstRow="1" bandRow="1">
                <a:tableStyleId>{5C22544A-7EE6-4342-B048-85BDC9FD1C3A}</a:tableStyleId>
              </a:tblPr>
              <a:tblGrid>
                <a:gridCol w="3745850"/>
                <a:gridCol w="5398150"/>
              </a:tblGrid>
              <a:tr h="6244225">
                <a:tc>
                  <a:txBody>
                    <a:bodyPr/>
                    <a:lstStyle/>
                    <a:p>
                      <a:r>
                        <a:rPr lang="en-US" altLang="zh-CN" sz="3200" dirty="0" smtClean="0">
                          <a:latin typeface="微软雅黑" panose="020B0503020204020204" pitchFamily="34" charset="-122"/>
                          <a:ea typeface="微软雅黑" panose="020B0503020204020204" pitchFamily="34" charset="-122"/>
                        </a:rPr>
                        <a:t>【</a:t>
                      </a:r>
                      <a:r>
                        <a:rPr lang="zh-CN" altLang="en-US" sz="3200" dirty="0" smtClean="0">
                          <a:latin typeface="微软雅黑" panose="020B0503020204020204" pitchFamily="34" charset="-122"/>
                          <a:ea typeface="微软雅黑" panose="020B0503020204020204" pitchFamily="34" charset="-122"/>
                        </a:rPr>
                        <a:t>民数记 </a:t>
                      </a:r>
                      <a:r>
                        <a:rPr lang="en-US" altLang="zh-CN" sz="3200" dirty="0" smtClean="0">
                          <a:latin typeface="微软雅黑" panose="020B0503020204020204" pitchFamily="34" charset="-122"/>
                          <a:ea typeface="微软雅黑" panose="020B0503020204020204" pitchFamily="34" charset="-122"/>
                        </a:rPr>
                        <a:t>6:24-26】</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愿耶和华赐福给你，保护你。</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愿耶和华使他的脸光照你，赐恩给你。</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愿耶和华向你仰脸，赐你平安。’</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【Numbers 6:24-26】</a:t>
                      </a:r>
                    </a:p>
                    <a:p>
                      <a:pPr marL="0" indent="0">
                        <a:buNone/>
                      </a:pPr>
                      <a:endParaRPr lang="en-US" altLang="zh-CN" sz="3200" dirty="0" smtClean="0"/>
                    </a:p>
                    <a:p>
                      <a:pPr marL="0" indent="0">
                        <a:buNone/>
                      </a:pPr>
                      <a:r>
                        <a:rPr lang="en-US" altLang="zh-CN" sz="3200" dirty="0" smtClean="0"/>
                        <a:t>“The Lord bless you and keep you;</a:t>
                      </a:r>
                    </a:p>
                    <a:p>
                      <a:pPr marL="0" indent="0">
                        <a:buNone/>
                      </a:pPr>
                      <a:r>
                        <a:rPr lang="en-US" altLang="zh-CN" sz="3200" dirty="0" smtClean="0"/>
                        <a:t>The Lord make His face shine upon you, And be gracious to you;</a:t>
                      </a:r>
                    </a:p>
                    <a:p>
                      <a:pPr marL="0" indent="0">
                        <a:buNone/>
                      </a:pPr>
                      <a:r>
                        <a:rPr lang="en-US" altLang="zh-CN" sz="3200" dirty="0" smtClean="0"/>
                        <a:t>The Lord lift up His countenance upon you, And give you peace.”’</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又说：“主啊，你起初立了地的根基，天也是你手所造的。</a:t>
            </a:r>
          </a:p>
          <a:p>
            <a:pPr algn="l">
              <a:lnSpc>
                <a:spcPct val="114000"/>
              </a:lnSpc>
            </a:pPr>
            <a:r>
              <a:rPr lang="en-US" altLang="zh-CN" sz="3600" b="1" dirty="0" err="1">
                <a:solidFill>
                  <a:schemeClr val="bg1"/>
                </a:solidFill>
                <a:ea typeface="微软雅黑" panose="020B0503020204020204" pitchFamily="34" charset="-122"/>
              </a:rPr>
              <a:t>And:“You</a:t>
            </a:r>
            <a:r>
              <a:rPr lang="en-US" altLang="zh-CN" sz="3600" b="1" dirty="0">
                <a:solidFill>
                  <a:schemeClr val="bg1"/>
                </a:solidFill>
                <a:ea typeface="微软雅黑" panose="020B0503020204020204" pitchFamily="34" charset="-122"/>
              </a:rPr>
              <a:t>, Lord, in the beginning laid the foundation of the </a:t>
            </a:r>
            <a:r>
              <a:rPr lang="en-US" altLang="zh-CN" sz="3600" b="1" dirty="0" err="1">
                <a:solidFill>
                  <a:schemeClr val="bg1"/>
                </a:solidFill>
                <a:ea typeface="微软雅黑" panose="020B0503020204020204" pitchFamily="34" charset="-122"/>
              </a:rPr>
              <a:t>earth,And</a:t>
            </a:r>
            <a:r>
              <a:rPr lang="en-US" altLang="zh-CN" sz="3600" b="1" dirty="0">
                <a:solidFill>
                  <a:schemeClr val="bg1"/>
                </a:solidFill>
                <a:ea typeface="微软雅黑" panose="020B0503020204020204" pitchFamily="34" charset="-122"/>
              </a:rPr>
              <a:t> the heavens are the work of Your hands.</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天地都要灭没，你却要长存；天地都要像衣服渐渐旧了，</a:t>
            </a:r>
          </a:p>
          <a:p>
            <a:pPr algn="l">
              <a:lnSpc>
                <a:spcPct val="114000"/>
              </a:lnSpc>
            </a:pPr>
            <a:r>
              <a:rPr lang="en-US" altLang="zh-CN" sz="3600" b="1" dirty="0">
                <a:solidFill>
                  <a:schemeClr val="bg1"/>
                </a:solidFill>
                <a:ea typeface="微软雅黑" panose="020B0503020204020204" pitchFamily="34" charset="-122"/>
              </a:rPr>
              <a:t>They will perish, but You </a:t>
            </a:r>
            <a:r>
              <a:rPr lang="en-US" altLang="zh-CN" sz="3600" b="1" dirty="0" err="1">
                <a:solidFill>
                  <a:schemeClr val="bg1"/>
                </a:solidFill>
                <a:ea typeface="微软雅黑" panose="020B0503020204020204" pitchFamily="34" charset="-122"/>
              </a:rPr>
              <a:t>remain;And</a:t>
            </a:r>
            <a:r>
              <a:rPr lang="en-US" altLang="zh-CN" sz="3600" b="1" dirty="0">
                <a:solidFill>
                  <a:schemeClr val="bg1"/>
                </a:solidFill>
                <a:ea typeface="微软雅黑" panose="020B0503020204020204" pitchFamily="34" charset="-122"/>
              </a:rPr>
              <a:t> they will all grow old like a garment;</a:t>
            </a:r>
          </a:p>
        </p:txBody>
      </p:sp>
    </p:spTree>
    <p:extLst>
      <p:ext uri="{BB962C8B-B14F-4D97-AF65-F5344CB8AC3E}">
        <p14:creationId xmlns:p14="http://schemas.microsoft.com/office/powerpoint/2010/main" val="3227924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00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你要将天地卷起来，像一件外衣，天地就都改变了。惟有你永不改变，你的年数没有穷尽。”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Like </a:t>
            </a:r>
            <a:r>
              <a:rPr lang="en-US" altLang="zh-CN" sz="3600" b="1" dirty="0">
                <a:solidFill>
                  <a:schemeClr val="bg1"/>
                </a:solidFill>
                <a:ea typeface="微软雅黑" panose="020B0503020204020204" pitchFamily="34" charset="-122"/>
              </a:rPr>
              <a:t>a cloak You will fold them </a:t>
            </a:r>
            <a:r>
              <a:rPr lang="en-US" altLang="zh-CN" sz="3600" b="1" dirty="0" err="1">
                <a:solidFill>
                  <a:schemeClr val="bg1"/>
                </a:solidFill>
                <a:ea typeface="微软雅黑" panose="020B0503020204020204" pitchFamily="34" charset="-122"/>
              </a:rPr>
              <a:t>up,And</a:t>
            </a:r>
            <a:r>
              <a:rPr lang="en-US" altLang="zh-CN" sz="3600" b="1" dirty="0">
                <a:solidFill>
                  <a:schemeClr val="bg1"/>
                </a:solidFill>
                <a:ea typeface="微软雅黑" panose="020B0503020204020204" pitchFamily="34" charset="-122"/>
              </a:rPr>
              <a:t> they will be </a:t>
            </a:r>
            <a:r>
              <a:rPr lang="en-US" altLang="zh-CN" sz="3600" b="1" dirty="0" err="1">
                <a:solidFill>
                  <a:schemeClr val="bg1"/>
                </a:solidFill>
                <a:ea typeface="微软雅黑" panose="020B0503020204020204" pitchFamily="34" charset="-122"/>
              </a:rPr>
              <a:t>changed.But</a:t>
            </a:r>
            <a:r>
              <a:rPr lang="en-US" altLang="zh-CN" sz="3600" b="1" dirty="0">
                <a:solidFill>
                  <a:schemeClr val="bg1"/>
                </a:solidFill>
                <a:ea typeface="微软雅黑" panose="020B0503020204020204" pitchFamily="34" charset="-122"/>
              </a:rPr>
              <a:t> You are the </a:t>
            </a:r>
            <a:r>
              <a:rPr lang="en-US" altLang="zh-CN" sz="3600" b="1" dirty="0" err="1">
                <a:solidFill>
                  <a:schemeClr val="bg1"/>
                </a:solidFill>
                <a:ea typeface="微软雅黑" panose="020B0503020204020204" pitchFamily="34" charset="-122"/>
              </a:rPr>
              <a:t>same,And</a:t>
            </a:r>
            <a:r>
              <a:rPr lang="en-US" altLang="zh-CN" sz="3600" b="1" dirty="0">
                <a:solidFill>
                  <a:schemeClr val="bg1"/>
                </a:solidFill>
                <a:ea typeface="微软雅黑" panose="020B0503020204020204" pitchFamily="34" charset="-122"/>
              </a:rPr>
              <a:t> Your years will not fail.”</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所有的天使，　神从来对哪一个说，“你坐在我的右边，等我使你仇敌作你的脚凳”？ </a:t>
            </a:r>
          </a:p>
          <a:p>
            <a:pPr algn="l">
              <a:lnSpc>
                <a:spcPct val="100000"/>
              </a:lnSpc>
            </a:pPr>
            <a:r>
              <a:rPr lang="en-US" altLang="zh-CN" sz="3600" b="1" dirty="0">
                <a:solidFill>
                  <a:schemeClr val="bg1"/>
                </a:solidFill>
                <a:ea typeface="微软雅黑" panose="020B0503020204020204" pitchFamily="34" charset="-122"/>
              </a:rPr>
              <a:t>But to which of the angels has He ever </a:t>
            </a:r>
            <a:r>
              <a:rPr lang="en-US" altLang="zh-CN" sz="3600" b="1" dirty="0" err="1">
                <a:solidFill>
                  <a:schemeClr val="bg1"/>
                </a:solidFill>
                <a:ea typeface="微软雅黑" panose="020B0503020204020204" pitchFamily="34" charset="-122"/>
              </a:rPr>
              <a:t>said:“Sit</a:t>
            </a:r>
            <a:r>
              <a:rPr lang="en-US" altLang="zh-CN" sz="3600" b="1" dirty="0">
                <a:solidFill>
                  <a:schemeClr val="bg1"/>
                </a:solidFill>
                <a:ea typeface="微软雅黑" panose="020B0503020204020204" pitchFamily="34" charset="-122"/>
              </a:rPr>
              <a:t> at My right </a:t>
            </a:r>
            <a:r>
              <a:rPr lang="en-US" altLang="zh-CN" sz="3600" b="1" dirty="0" err="1">
                <a:solidFill>
                  <a:schemeClr val="bg1"/>
                </a:solidFill>
                <a:ea typeface="微软雅黑" panose="020B0503020204020204" pitchFamily="34" charset="-122"/>
              </a:rPr>
              <a:t>hand,Till</a:t>
            </a:r>
            <a:r>
              <a:rPr lang="en-US" altLang="zh-CN" sz="3600" b="1" dirty="0">
                <a:solidFill>
                  <a:schemeClr val="bg1"/>
                </a:solidFill>
                <a:ea typeface="微软雅黑" panose="020B0503020204020204" pitchFamily="34" charset="-122"/>
              </a:rPr>
              <a:t> I make Your enemies Your footstool”?</a:t>
            </a:r>
          </a:p>
        </p:txBody>
      </p:sp>
    </p:spTree>
    <p:extLst>
      <p:ext uri="{BB962C8B-B14F-4D97-AF65-F5344CB8AC3E}">
        <p14:creationId xmlns:p14="http://schemas.microsoft.com/office/powerpoint/2010/main" val="851047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1:1-14】</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天使岂不都是服役的灵、奉差遣为那将要承受救恩的人效力吗？</a:t>
            </a:r>
          </a:p>
          <a:p>
            <a:pPr algn="l">
              <a:lnSpc>
                <a:spcPct val="114000"/>
              </a:lnSpc>
            </a:pPr>
            <a:r>
              <a:rPr lang="en-US" altLang="zh-CN" sz="3600" b="1" dirty="0">
                <a:solidFill>
                  <a:schemeClr val="bg1"/>
                </a:solidFill>
                <a:ea typeface="微软雅黑" panose="020B0503020204020204" pitchFamily="34" charset="-122"/>
              </a:rPr>
              <a:t>Are they not all ministering spirits sent forth to minister for those who will inherit salvation?</a:t>
            </a:r>
          </a:p>
        </p:txBody>
      </p:sp>
    </p:spTree>
    <p:extLst>
      <p:ext uri="{BB962C8B-B14F-4D97-AF65-F5344CB8AC3E}">
        <p14:creationId xmlns:p14="http://schemas.microsoft.com/office/powerpoint/2010/main" val="3779482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4309</TotalTime>
  <Words>2672</Words>
  <Application>Microsoft Office PowerPoint</Application>
  <PresentationFormat>全屏显示(4:3)</PresentationFormat>
  <Paragraphs>319</Paragraphs>
  <Slides>62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62</vt:i4>
      </vt:variant>
    </vt:vector>
  </HeadingPairs>
  <TitlesOfParts>
    <vt:vector size="68" baseType="lpstr">
      <vt:lpstr>宋体</vt:lpstr>
      <vt:lpstr>微软雅黑</vt:lpstr>
      <vt:lpstr>Arial</vt:lpstr>
      <vt:lpstr>Calibri</vt:lpstr>
      <vt:lpstr>Calibri Light</vt:lpstr>
      <vt:lpstr>Office 主题</vt:lpstr>
      <vt:lpstr>希伯来书 Hebrews_1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不变的信息  The Unchanged Message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502</cp:revision>
  <dcterms:created xsi:type="dcterms:W3CDTF">2018-02-16T18:09:56Z</dcterms:created>
  <dcterms:modified xsi:type="dcterms:W3CDTF">2020-04-26T09:35:56Z</dcterms:modified>
</cp:coreProperties>
</file>