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343" r:id="rId3"/>
    <p:sldId id="2344" r:id="rId4"/>
    <p:sldId id="2345" r:id="rId5"/>
    <p:sldId id="2396" r:id="rId6"/>
    <p:sldId id="2397" r:id="rId7"/>
    <p:sldId id="2398" r:id="rId8"/>
    <p:sldId id="2400" r:id="rId9"/>
    <p:sldId id="2401" r:id="rId10"/>
    <p:sldId id="2377" r:id="rId11"/>
    <p:sldId id="2402" r:id="rId12"/>
    <p:sldId id="2403" r:id="rId13"/>
    <p:sldId id="2406" r:id="rId14"/>
    <p:sldId id="2407" r:id="rId15"/>
    <p:sldId id="2214" r:id="rId16"/>
    <p:sldId id="1077" r:id="rId17"/>
    <p:sldId id="2408" r:id="rId18"/>
    <p:sldId id="2378" r:id="rId19"/>
    <p:sldId id="2379" r:id="rId20"/>
    <p:sldId id="2409" r:id="rId21"/>
    <p:sldId id="2380" r:id="rId22"/>
    <p:sldId id="2381" r:id="rId23"/>
    <p:sldId id="2382" r:id="rId24"/>
    <p:sldId id="2383" r:id="rId25"/>
    <p:sldId id="2385" r:id="rId26"/>
    <p:sldId id="2386" r:id="rId27"/>
    <p:sldId id="2387" r:id="rId28"/>
    <p:sldId id="2389" r:id="rId29"/>
    <p:sldId id="2410" r:id="rId30"/>
    <p:sldId id="2411" r:id="rId31"/>
    <p:sldId id="2412" r:id="rId32"/>
    <p:sldId id="2413" r:id="rId33"/>
    <p:sldId id="2414" r:id="rId34"/>
    <p:sldId id="2415" r:id="rId35"/>
    <p:sldId id="2388" r:id="rId36"/>
    <p:sldId id="2390" r:id="rId37"/>
    <p:sldId id="2416" r:id="rId38"/>
    <p:sldId id="2417" r:id="rId39"/>
    <p:sldId id="2425" r:id="rId40"/>
    <p:sldId id="2418" r:id="rId41"/>
    <p:sldId id="2419" r:id="rId42"/>
    <p:sldId id="2420" r:id="rId43"/>
    <p:sldId id="2217" r:id="rId44"/>
    <p:sldId id="2216" r:id="rId45"/>
    <p:sldId id="2218" r:id="rId46"/>
    <p:sldId id="2219" r:id="rId47"/>
    <p:sldId id="2220" r:id="rId4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110" y="117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2020/5/2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2020/5/2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Hebrews_2</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5/3/2020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问题：根据</a:t>
            </a:r>
            <a:r>
              <a:rPr lang="zh-CN" altLang="en-US" sz="3600" b="1" u="sng" dirty="0">
                <a:solidFill>
                  <a:schemeClr val="bg1"/>
                </a:solidFill>
                <a:ea typeface="微软雅黑" panose="020B0503020204020204" pitchFamily="34" charset="-122"/>
              </a:rPr>
              <a:t>下面的经文，讨论自然信仰与启示信仰的不同？</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耶利米书 </a:t>
            </a:r>
            <a:r>
              <a:rPr lang="en-US" altLang="zh-CN" sz="3600" b="1" dirty="0">
                <a:solidFill>
                  <a:schemeClr val="bg1"/>
                </a:solidFill>
                <a:ea typeface="微软雅黑" panose="020B0503020204020204" pitchFamily="34" charset="-122"/>
              </a:rPr>
              <a:t>Jeremiah 44:16-18】</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论到你奉耶和华的名向我们所说的话，我们必不听从。</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As for the word that you have spoken to us in the name of the Lord, we will not listen to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76072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问题：根据</a:t>
            </a:r>
            <a:r>
              <a:rPr lang="zh-CN" altLang="en-US" sz="3600" b="1" u="sng" dirty="0">
                <a:solidFill>
                  <a:schemeClr val="bg1"/>
                </a:solidFill>
                <a:ea typeface="微软雅黑" panose="020B0503020204020204" pitchFamily="34" charset="-122"/>
              </a:rPr>
              <a:t>下面的经文，讨论自然信仰与启示信仰的不同？</a:t>
            </a:r>
          </a:p>
          <a:p>
            <a:pPr algn="l">
              <a:lnSpc>
                <a:spcPct val="114000"/>
              </a:lnSpc>
            </a:pPr>
            <a:r>
              <a:rPr lang="en-US" altLang="zh-CN" sz="3000" b="1" dirty="0">
                <a:solidFill>
                  <a:schemeClr val="bg1"/>
                </a:solidFill>
                <a:ea typeface="微软雅黑" panose="020B0503020204020204" pitchFamily="34" charset="-122"/>
              </a:rPr>
              <a:t>【</a:t>
            </a:r>
            <a:r>
              <a:rPr lang="zh-CN" altLang="en-US" sz="3000" b="1" dirty="0">
                <a:solidFill>
                  <a:schemeClr val="bg1"/>
                </a:solidFill>
                <a:ea typeface="微软雅黑" panose="020B0503020204020204" pitchFamily="34" charset="-122"/>
              </a:rPr>
              <a:t>耶利米书 </a:t>
            </a:r>
            <a:r>
              <a:rPr lang="en-US" altLang="zh-CN" sz="3000" b="1" dirty="0">
                <a:solidFill>
                  <a:schemeClr val="bg1"/>
                </a:solidFill>
                <a:ea typeface="微软雅黑" panose="020B0503020204020204" pitchFamily="34" charset="-122"/>
              </a:rPr>
              <a:t>Jeremiah 44:16-18】</a:t>
            </a:r>
          </a:p>
          <a:p>
            <a:pPr algn="l">
              <a:lnSpc>
                <a:spcPct val="114000"/>
              </a:lnSpc>
            </a:pPr>
            <a:r>
              <a:rPr lang="en-US" altLang="zh-CN" sz="3000" b="1" dirty="0" smtClean="0">
                <a:solidFill>
                  <a:schemeClr val="bg1"/>
                </a:solidFill>
                <a:ea typeface="微软雅黑" panose="020B0503020204020204" pitchFamily="34" charset="-122"/>
              </a:rPr>
              <a:t>17 </a:t>
            </a:r>
            <a:r>
              <a:rPr lang="zh-CN" altLang="en-US" sz="3000" b="1" dirty="0">
                <a:solidFill>
                  <a:schemeClr val="bg1"/>
                </a:solidFill>
                <a:ea typeface="微软雅黑" panose="020B0503020204020204" pitchFamily="34" charset="-122"/>
              </a:rPr>
              <a:t>我们定要成就我们口中所出的一切话，向天后烧香、浇奠祭，按着我们与我们列祖、君王、首领在犹大的城邑中和耶路撒冷的街市上素常所行的一样，因为那时我们吃饱饭、享福乐，并不见灾祸。</a:t>
            </a:r>
          </a:p>
          <a:p>
            <a:pPr algn="l">
              <a:lnSpc>
                <a:spcPct val="100000"/>
              </a:lnSpc>
            </a:pPr>
            <a:r>
              <a:rPr lang="en-US" altLang="zh-CN" sz="2900" b="1" dirty="0">
                <a:solidFill>
                  <a:schemeClr val="bg1"/>
                </a:solidFill>
                <a:ea typeface="微软雅黑" panose="020B0503020204020204" pitchFamily="34" charset="-122"/>
              </a:rPr>
              <a:t>But we will certainly do whatever has gone out of our own mouth, to burn incense to the queen of heaven and pour out drink offerings to her, as we have done, we and our fathers, our kings and our princes, in the cities of Judah and in the streets of Jerusalem. For then we had plenty of food, were well-off, and saw no trouble</a:t>
            </a:r>
            <a:r>
              <a:rPr lang="en-US" altLang="zh-CN" sz="29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978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问题：根据</a:t>
            </a:r>
            <a:r>
              <a:rPr lang="zh-CN" altLang="en-US" sz="3600" b="1" u="sng" dirty="0">
                <a:solidFill>
                  <a:schemeClr val="bg1"/>
                </a:solidFill>
                <a:ea typeface="微软雅黑" panose="020B0503020204020204" pitchFamily="34" charset="-122"/>
              </a:rPr>
              <a:t>下面的经文，讨论自然信仰与启示信仰的不同？</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耶利米书 </a:t>
            </a:r>
            <a:r>
              <a:rPr lang="en-US" altLang="zh-CN" sz="3600" b="1" dirty="0">
                <a:solidFill>
                  <a:schemeClr val="bg1"/>
                </a:solidFill>
                <a:ea typeface="微软雅黑" panose="020B0503020204020204" pitchFamily="34" charset="-122"/>
              </a:rPr>
              <a:t>Jeremiah 44:16-18】</a:t>
            </a:r>
          </a:p>
          <a:p>
            <a:pPr algn="l">
              <a:lnSpc>
                <a:spcPct val="114000"/>
              </a:lnSpc>
            </a:pPr>
            <a:r>
              <a:rPr lang="en-US" altLang="zh-CN" sz="3600" b="1" dirty="0" smtClean="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自从我们停止向天后烧香、浇奠祭，我们倒缺乏一切，又因刀剑饥荒灭绝。”</a:t>
            </a:r>
          </a:p>
          <a:p>
            <a:pPr algn="l">
              <a:lnSpc>
                <a:spcPct val="114000"/>
              </a:lnSpc>
            </a:pPr>
            <a:r>
              <a:rPr lang="en-US" altLang="zh-CN" sz="3600" b="1" dirty="0">
                <a:solidFill>
                  <a:schemeClr val="bg1"/>
                </a:solidFill>
                <a:ea typeface="微软雅黑" panose="020B0503020204020204" pitchFamily="34" charset="-122"/>
              </a:rPr>
              <a:t>But since we stopped burning incense to the queen of heaven and pouring out drink offerings to her, we have lacked everything and have been consumed by the sword and by famine.”</a:t>
            </a:r>
          </a:p>
          <a:p>
            <a:pPr algn="l">
              <a:lnSpc>
                <a:spcPct val="114000"/>
              </a:lnSpc>
            </a:pP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670295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a:t>
            </a:r>
            <a:r>
              <a:rPr lang="zh-CN" altLang="en-US" sz="3600" b="1" u="sng" dirty="0">
                <a:solidFill>
                  <a:schemeClr val="bg1"/>
                </a:solidFill>
                <a:ea typeface="微软雅黑" panose="020B0503020204020204" pitchFamily="34" charset="-122"/>
              </a:rPr>
              <a:t>怎样启示？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How </a:t>
            </a:r>
            <a:r>
              <a:rPr lang="en-US" altLang="zh-CN" sz="3600" b="1" u="sng" dirty="0">
                <a:solidFill>
                  <a:schemeClr val="bg1"/>
                </a:solidFill>
                <a:ea typeface="微软雅黑" panose="020B0503020204020204" pitchFamily="34" charset="-122"/>
              </a:rPr>
              <a:t>does God reveal Himself to man</a:t>
            </a:r>
            <a:r>
              <a:rPr lang="zh-CN" altLang="en-US" sz="3600" b="1" u="sng" dirty="0" smtClean="0">
                <a:solidFill>
                  <a:schemeClr val="bg1"/>
                </a:solidFill>
                <a:ea typeface="微软雅黑" panose="020B0503020204020204" pitchFamily="34" charset="-122"/>
              </a:rPr>
              <a:t>？</a:t>
            </a:r>
            <a:endParaRPr lang="en-US" altLang="zh-CN" sz="3600" b="1" u="sng" dirty="0" smtClean="0">
              <a:solidFill>
                <a:schemeClr val="bg1"/>
              </a:solidFill>
              <a:ea typeface="微软雅黑" panose="020B0503020204020204" pitchFamily="34" charset="-122"/>
            </a:endParaRPr>
          </a:p>
          <a:p>
            <a:pPr algn="l">
              <a:lnSpc>
                <a:spcPct val="114000"/>
              </a:lnSpc>
            </a:pPr>
            <a:endParaRPr lang="zh-CN" altLang="en-US" sz="3600" b="1"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在古时藉着众先知晓谕列祖晓谕列</a:t>
            </a:r>
            <a:r>
              <a:rPr lang="zh-CN" altLang="en-US" sz="3600" b="1" dirty="0" smtClean="0">
                <a:solidFill>
                  <a:schemeClr val="bg1"/>
                </a:solidFill>
                <a:ea typeface="微软雅黑" panose="020B0503020204020204" pitchFamily="34" charset="-122"/>
              </a:rPr>
              <a:t>祖</a:t>
            </a: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in time past to the fathers by the </a:t>
            </a:r>
            <a:r>
              <a:rPr lang="en-US" altLang="zh-CN" sz="3600" b="1" dirty="0" smtClean="0">
                <a:solidFill>
                  <a:schemeClr val="bg1"/>
                </a:solidFill>
                <a:ea typeface="微软雅黑" panose="020B0503020204020204" pitchFamily="34" charset="-122"/>
              </a:rPr>
              <a:t>prophets</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多次多方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in </a:t>
            </a:r>
            <a:r>
              <a:rPr lang="en-US" altLang="zh-CN" sz="3600" b="1" dirty="0">
                <a:solidFill>
                  <a:schemeClr val="bg1"/>
                </a:solidFill>
                <a:ea typeface="微软雅黑" panose="020B0503020204020204" pitchFamily="34" charset="-122"/>
              </a:rPr>
              <a:t>various ways</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65891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 low view of God entertained almost universally among Christians is the cause of a hundred lesser evils everywhere among us….”</a:t>
            </a:r>
          </a:p>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A.W. Tozer,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The </a:t>
            </a:r>
            <a:r>
              <a:rPr lang="en-US" altLang="zh-CN" sz="3600" b="1" dirty="0">
                <a:solidFill>
                  <a:schemeClr val="bg1"/>
                </a:solidFill>
                <a:ea typeface="微软雅黑" panose="020B0503020204020204" pitchFamily="34" charset="-122"/>
              </a:rPr>
              <a:t>Knowledge of the Holy (New York: HarperCollins, 1961), pp. vii-viii.</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052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chemeClr val="bg1"/>
                </a:solidFill>
                <a:latin typeface="微软雅黑" panose="020B0503020204020204" pitchFamily="34" charset="-122"/>
                <a:ea typeface="微软雅黑" panose="020B0503020204020204" pitchFamily="34" charset="-122"/>
              </a:rPr>
              <a:t>传染</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Infection</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5</a:t>
            </a:r>
            <a:r>
              <a:rPr lang="en-US" altLang="zh-CN" b="1" dirty="0" smtClean="0">
                <a:solidFill>
                  <a:schemeClr val="bg1"/>
                </a:solidFill>
              </a:rPr>
              <a:t>/3/2020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28:19-20】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所以，你们要去，使万民作我的门徒，奉父、子、圣灵的名给他们施洗（或作“给他们施洗，归于父、子、圣灵的名”）。</a:t>
            </a:r>
          </a:p>
          <a:p>
            <a:pPr algn="l">
              <a:lnSpc>
                <a:spcPct val="114000"/>
              </a:lnSpc>
            </a:pPr>
            <a:r>
              <a:rPr lang="en-US" altLang="zh-CN" sz="3600" b="1" dirty="0">
                <a:solidFill>
                  <a:schemeClr val="bg1"/>
                </a:solidFill>
                <a:ea typeface="微软雅黑" panose="020B0503020204020204" pitchFamily="34" charset="-122"/>
              </a:rPr>
              <a:t>Go therefore and make disciples of all the nations, baptizing them in the name of the Father and of the Son and of the Holy Spirit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28:19-20】</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凡我所吩咐你们的，都教训他们遵守，我就常与你们同在，直到世界的末了。”</a:t>
            </a:r>
          </a:p>
          <a:p>
            <a:pPr algn="l">
              <a:lnSpc>
                <a:spcPct val="114000"/>
              </a:lnSpc>
            </a:pPr>
            <a:r>
              <a:rPr lang="en-US" altLang="zh-CN" sz="3600" b="1" dirty="0">
                <a:solidFill>
                  <a:schemeClr val="bg1"/>
                </a:solidFill>
                <a:ea typeface="微软雅黑" panose="020B0503020204020204" pitchFamily="34" charset="-122"/>
              </a:rPr>
              <a:t>teaching them to observe all things that I have commanded you; and lo, I am with you always, even to the end of the age.” Amen.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4055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8:29】</a:t>
            </a:r>
          </a:p>
          <a:p>
            <a:pPr algn="l">
              <a:lnSpc>
                <a:spcPct val="114000"/>
              </a:lnSpc>
            </a:pPr>
            <a:r>
              <a:rPr lang="zh-CN" altLang="en-US" sz="3600" b="1" dirty="0">
                <a:solidFill>
                  <a:schemeClr val="bg1"/>
                </a:solidFill>
                <a:ea typeface="微软雅黑" panose="020B0503020204020204" pitchFamily="34" charset="-122"/>
              </a:rPr>
              <a:t>因为祂预先所知道的人，就预先定下效法祂儿子的模样，使祂儿子在许多弟兄中作长子。</a:t>
            </a:r>
          </a:p>
          <a:p>
            <a:pPr algn="l">
              <a:lnSpc>
                <a:spcPct val="114000"/>
              </a:lnSpc>
            </a:pPr>
            <a:r>
              <a:rPr lang="en-US" altLang="zh-CN" sz="3600" b="1" dirty="0">
                <a:solidFill>
                  <a:schemeClr val="bg1"/>
                </a:solidFill>
                <a:ea typeface="微软雅黑" panose="020B0503020204020204" pitchFamily="34" charset="-122"/>
              </a:rPr>
              <a:t>For whom He foreknew, He also predestined to be conformed to the image of His Son, that He might be the firstborn among many brethren.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193025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马可福音 </a:t>
            </a:r>
            <a:r>
              <a:rPr lang="en-US" altLang="zh-CN" sz="3600" b="1" u="sng" dirty="0">
                <a:solidFill>
                  <a:schemeClr val="bg1"/>
                </a:solidFill>
                <a:ea typeface="微软雅黑" panose="020B0503020204020204" pitchFamily="34" charset="-122"/>
              </a:rPr>
              <a:t>Mark 3:21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的亲属听见，就出来要拉住祂，因为他们说祂</a:t>
            </a:r>
            <a:r>
              <a:rPr lang="zh-CN" altLang="en-US" sz="3600" b="1" dirty="0">
                <a:solidFill>
                  <a:srgbClr val="FFFF00"/>
                </a:solidFill>
                <a:ea typeface="微软雅黑" panose="020B0503020204020204" pitchFamily="34" charset="-122"/>
              </a:rPr>
              <a:t>癫狂</a:t>
            </a:r>
            <a:r>
              <a:rPr lang="zh-CN" altLang="en-US" sz="3600" b="1" dirty="0">
                <a:solidFill>
                  <a:schemeClr val="bg1"/>
                </a:solidFill>
                <a:ea typeface="微软雅黑" panose="020B0503020204020204" pitchFamily="34" charset="-122"/>
              </a:rPr>
              <a:t>了。</a:t>
            </a:r>
          </a:p>
          <a:p>
            <a:pPr algn="l">
              <a:lnSpc>
                <a:spcPct val="114000"/>
              </a:lnSpc>
            </a:pPr>
            <a:r>
              <a:rPr lang="en-US" altLang="zh-CN" sz="3600" b="1" dirty="0">
                <a:solidFill>
                  <a:schemeClr val="bg1"/>
                </a:solidFill>
                <a:ea typeface="微软雅黑" panose="020B0503020204020204" pitchFamily="34" charset="-122"/>
              </a:rPr>
              <a:t>But when His own people heard about this, they went out to lay hold of Him, for they said, “He is </a:t>
            </a:r>
            <a:r>
              <a:rPr lang="en-US" altLang="zh-CN" sz="3600" b="1" dirty="0">
                <a:solidFill>
                  <a:srgbClr val="FFFF00"/>
                </a:solidFill>
                <a:ea typeface="微软雅黑" panose="020B0503020204020204" pitchFamily="34" charset="-122"/>
              </a:rPr>
              <a:t>out of His mind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814461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a:t>
            </a:r>
            <a:r>
              <a:rPr lang="en-US" altLang="zh-CN" sz="3600" b="1" u="sng" dirty="0" smtClean="0">
                <a:solidFill>
                  <a:schemeClr val="bg1"/>
                </a:solidFill>
                <a:ea typeface="微软雅黑" panose="020B0503020204020204" pitchFamily="34" charset="-122"/>
              </a:rPr>
              <a:t>1:1-2】</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神既在古时藉着众先知多次多方地晓谕列祖</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God</a:t>
            </a:r>
            <a:r>
              <a:rPr lang="en-US" altLang="zh-CN" sz="3600" b="1" dirty="0">
                <a:solidFill>
                  <a:schemeClr val="bg1"/>
                </a:solidFill>
                <a:ea typeface="微软雅黑" panose="020B0503020204020204" pitchFamily="34" charset="-122"/>
              </a:rPr>
              <a:t>, who at various times and in various ways spoke in time past to the fathers by the prophets,</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就在这末世藉着祂儿子晓谕我们，又早已立祂为承受万有的；也曾藉着祂创造诸世界。</a:t>
            </a:r>
          </a:p>
          <a:p>
            <a:pPr algn="l">
              <a:lnSpc>
                <a:spcPct val="100000"/>
              </a:lnSpc>
            </a:pPr>
            <a:r>
              <a:rPr lang="en-US" altLang="zh-CN" sz="3600" b="1" dirty="0">
                <a:solidFill>
                  <a:schemeClr val="bg1"/>
                </a:solidFill>
                <a:ea typeface="微软雅黑" panose="020B0503020204020204" pitchFamily="34" charset="-122"/>
              </a:rPr>
              <a:t>has in these last days spoken to us by His Son, whom He has appointed heir of all things, through whom also He made the worlds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42981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10:20</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内中</a:t>
            </a:r>
            <a:r>
              <a:rPr lang="zh-CN" altLang="en-US" sz="3600" b="1" dirty="0">
                <a:solidFill>
                  <a:schemeClr val="bg1"/>
                </a:solidFill>
                <a:ea typeface="微软雅黑" panose="020B0503020204020204" pitchFamily="34" charset="-122"/>
              </a:rPr>
              <a:t>有好些人说：“祂是</a:t>
            </a:r>
            <a:r>
              <a:rPr lang="zh-CN" altLang="en-US" sz="3600" b="1" dirty="0">
                <a:solidFill>
                  <a:srgbClr val="FFFF00"/>
                </a:solidFill>
                <a:ea typeface="微软雅黑" panose="020B0503020204020204" pitchFamily="34" charset="-122"/>
              </a:rPr>
              <a:t>被鬼附</a:t>
            </a:r>
            <a:r>
              <a:rPr lang="zh-CN" altLang="en-US" sz="3600" b="1" dirty="0">
                <a:solidFill>
                  <a:schemeClr val="bg1"/>
                </a:solidFill>
                <a:ea typeface="微软雅黑" panose="020B0503020204020204" pitchFamily="34" charset="-122"/>
              </a:rPr>
              <a:t>着，而且疯了，为什么听祂呢？”</a:t>
            </a:r>
          </a:p>
          <a:p>
            <a:pPr algn="l">
              <a:lnSpc>
                <a:spcPct val="114000"/>
              </a:lnSpc>
            </a:pPr>
            <a:r>
              <a:rPr lang="en-US" altLang="zh-CN" sz="3600" b="1" dirty="0">
                <a:solidFill>
                  <a:schemeClr val="bg1"/>
                </a:solidFill>
                <a:ea typeface="微软雅黑" panose="020B0503020204020204" pitchFamily="34" charset="-122"/>
              </a:rPr>
              <a:t>And many of them said, “He </a:t>
            </a:r>
            <a:r>
              <a:rPr lang="en-US" altLang="zh-CN" sz="3600" b="1" dirty="0">
                <a:solidFill>
                  <a:srgbClr val="FFFF00"/>
                </a:solidFill>
                <a:ea typeface="微软雅黑" panose="020B0503020204020204" pitchFamily="34" charset="-122"/>
              </a:rPr>
              <a:t>has a demon </a:t>
            </a:r>
            <a:r>
              <a:rPr lang="en-US" altLang="zh-CN" sz="3600" b="1" dirty="0">
                <a:solidFill>
                  <a:schemeClr val="bg1"/>
                </a:solidFill>
                <a:ea typeface="微软雅黑" panose="020B0503020204020204" pitchFamily="34" charset="-122"/>
              </a:rPr>
              <a:t>and is mad. Why do you listen to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51202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2: 1,4,13】</a:t>
            </a:r>
          </a:p>
          <a:p>
            <a:pPr algn="l">
              <a:lnSpc>
                <a:spcPct val="114000"/>
              </a:lnSpc>
            </a:pPr>
            <a:r>
              <a:rPr lang="en-US" altLang="zh-CN" sz="3400" b="1" dirty="0">
                <a:solidFill>
                  <a:schemeClr val="bg1"/>
                </a:solidFill>
                <a:ea typeface="微软雅黑" panose="020B0503020204020204" pitchFamily="34" charset="-122"/>
              </a:rPr>
              <a:t>1 </a:t>
            </a:r>
            <a:r>
              <a:rPr lang="zh-CN" altLang="en-US" sz="3400" b="1" dirty="0">
                <a:solidFill>
                  <a:schemeClr val="bg1"/>
                </a:solidFill>
                <a:ea typeface="微软雅黑" panose="020B0503020204020204" pitchFamily="34" charset="-122"/>
              </a:rPr>
              <a:t>五旬节到了，门徒都聚集在一处。</a:t>
            </a:r>
          </a:p>
          <a:p>
            <a:pPr algn="l">
              <a:lnSpc>
                <a:spcPct val="100000"/>
              </a:lnSpc>
            </a:pPr>
            <a:r>
              <a:rPr lang="en-US" altLang="zh-CN" sz="3400" b="1" dirty="0">
                <a:solidFill>
                  <a:schemeClr val="bg1"/>
                </a:solidFill>
                <a:ea typeface="微软雅黑" panose="020B0503020204020204" pitchFamily="34" charset="-122"/>
              </a:rPr>
              <a:t>When the Day of Pentecost had fully come, they were all with one accord in one place.</a:t>
            </a:r>
          </a:p>
          <a:p>
            <a:pPr algn="l">
              <a:lnSpc>
                <a:spcPct val="114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他们就都被圣灵充满，按着圣灵所赐的口才说起别国的话来。</a:t>
            </a:r>
          </a:p>
          <a:p>
            <a:pPr algn="l">
              <a:lnSpc>
                <a:spcPct val="100000"/>
              </a:lnSpc>
            </a:pPr>
            <a:r>
              <a:rPr lang="en-US" altLang="zh-CN" sz="3400" b="1" dirty="0">
                <a:solidFill>
                  <a:schemeClr val="bg1"/>
                </a:solidFill>
                <a:ea typeface="微软雅黑" panose="020B0503020204020204" pitchFamily="34" charset="-122"/>
              </a:rPr>
              <a:t>And they were all filled with the Holy Spirit and began to speak with other tongues, as the Spirit gave them utterance.</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还有人讥诮说：“他们无非是</a:t>
            </a:r>
            <a:r>
              <a:rPr lang="zh-CN" altLang="en-US" sz="3400" b="1" dirty="0">
                <a:solidFill>
                  <a:srgbClr val="FFFF00"/>
                </a:solidFill>
                <a:ea typeface="微软雅黑" panose="020B0503020204020204" pitchFamily="34" charset="-122"/>
              </a:rPr>
              <a:t>新酒灌满</a:t>
            </a:r>
            <a:r>
              <a:rPr lang="zh-CN" altLang="en-US" sz="3400" b="1" dirty="0">
                <a:solidFill>
                  <a:schemeClr val="bg1"/>
                </a:solidFill>
                <a:ea typeface="微软雅黑" panose="020B0503020204020204" pitchFamily="34" charset="-122"/>
              </a:rPr>
              <a:t>了。”</a:t>
            </a:r>
          </a:p>
          <a:p>
            <a:pPr algn="l">
              <a:lnSpc>
                <a:spcPct val="100000"/>
              </a:lnSpc>
            </a:pPr>
            <a:r>
              <a:rPr lang="en-US" altLang="zh-CN" sz="3400" b="1" dirty="0">
                <a:solidFill>
                  <a:schemeClr val="bg1"/>
                </a:solidFill>
                <a:ea typeface="微软雅黑" panose="020B0503020204020204" pitchFamily="34" charset="-122"/>
              </a:rPr>
              <a:t>Others mocking said, “They are </a:t>
            </a:r>
            <a:r>
              <a:rPr lang="en-US" altLang="zh-CN" sz="3400" b="1" dirty="0">
                <a:solidFill>
                  <a:srgbClr val="FFFF00"/>
                </a:solidFill>
                <a:ea typeface="微软雅黑" panose="020B0503020204020204" pitchFamily="34" charset="-122"/>
              </a:rPr>
              <a:t>full of new wine</a:t>
            </a:r>
            <a:r>
              <a:rPr lang="en-US" altLang="zh-CN" sz="3400" b="1" dirty="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485243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26:24】</a:t>
            </a:r>
          </a:p>
          <a:p>
            <a:pPr algn="l">
              <a:lnSpc>
                <a:spcPct val="114000"/>
              </a:lnSpc>
            </a:pPr>
            <a:r>
              <a:rPr lang="zh-CN" altLang="en-US" sz="3600" b="1" dirty="0">
                <a:solidFill>
                  <a:schemeClr val="bg1"/>
                </a:solidFill>
                <a:ea typeface="微软雅黑" panose="020B0503020204020204" pitchFamily="34" charset="-122"/>
              </a:rPr>
              <a:t>保罗这样分诉，非斯都大声说：“保罗，你癫狂了吧！你的学问太大，反叫你</a:t>
            </a:r>
            <a:r>
              <a:rPr lang="zh-CN" altLang="en-US" sz="3600" b="1" dirty="0">
                <a:solidFill>
                  <a:srgbClr val="FFFF00"/>
                </a:solidFill>
                <a:ea typeface="微软雅黑" panose="020B0503020204020204" pitchFamily="34" charset="-122"/>
              </a:rPr>
              <a:t>癫狂</a:t>
            </a:r>
            <a:r>
              <a:rPr lang="zh-CN" altLang="en-US" sz="3600" b="1" dirty="0">
                <a:solidFill>
                  <a:schemeClr val="bg1"/>
                </a:solidFill>
                <a:ea typeface="微软雅黑" panose="020B0503020204020204" pitchFamily="34" charset="-122"/>
              </a:rPr>
              <a:t>了。”</a:t>
            </a:r>
          </a:p>
          <a:p>
            <a:pPr algn="l">
              <a:lnSpc>
                <a:spcPct val="114000"/>
              </a:lnSpc>
            </a:pPr>
            <a:r>
              <a:rPr lang="en-US" altLang="zh-CN" sz="3600" b="1" dirty="0">
                <a:solidFill>
                  <a:schemeClr val="bg1"/>
                </a:solidFill>
                <a:ea typeface="微软雅黑" panose="020B0503020204020204" pitchFamily="34" charset="-122"/>
              </a:rPr>
              <a:t>Now as he thus made his defense, Festus said with a loud voice, “Paul, you are beside yourself! Much learning is driving you </a:t>
            </a:r>
            <a:r>
              <a:rPr lang="en-US" altLang="zh-CN" sz="3600" b="1" dirty="0">
                <a:solidFill>
                  <a:srgbClr val="FFFF00"/>
                </a:solidFill>
                <a:ea typeface="微软雅黑" panose="020B0503020204020204" pitchFamily="34" charset="-122"/>
              </a:rPr>
              <a:t>mad</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6373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8:29】</a:t>
            </a:r>
          </a:p>
          <a:p>
            <a:pPr algn="l">
              <a:lnSpc>
                <a:spcPct val="114000"/>
              </a:lnSpc>
            </a:pPr>
            <a:r>
              <a:rPr lang="zh-CN" altLang="en-US" sz="3600" b="1" dirty="0">
                <a:solidFill>
                  <a:schemeClr val="bg1"/>
                </a:solidFill>
                <a:ea typeface="微软雅黑" panose="020B0503020204020204" pitchFamily="34" charset="-122"/>
              </a:rPr>
              <a:t>因为祂预先所知道的人，就预先定下</a:t>
            </a:r>
            <a:r>
              <a:rPr lang="zh-CN" altLang="en-US" sz="3600" b="1" dirty="0">
                <a:solidFill>
                  <a:srgbClr val="FFFF00"/>
                </a:solidFill>
                <a:ea typeface="微软雅黑" panose="020B0503020204020204" pitchFamily="34" charset="-122"/>
              </a:rPr>
              <a:t>效法祂儿子的模样</a:t>
            </a:r>
            <a:r>
              <a:rPr lang="zh-CN" altLang="en-US" sz="3600" b="1" dirty="0">
                <a:solidFill>
                  <a:schemeClr val="bg1"/>
                </a:solidFill>
                <a:ea typeface="微软雅黑" panose="020B0503020204020204" pitchFamily="34" charset="-122"/>
              </a:rPr>
              <a:t>，使祂儿子在许多弟兄中作长子。</a:t>
            </a:r>
          </a:p>
          <a:p>
            <a:pPr algn="l">
              <a:lnSpc>
                <a:spcPct val="114000"/>
              </a:lnSpc>
            </a:pPr>
            <a:r>
              <a:rPr lang="en-US" altLang="zh-CN" sz="3600" b="1" dirty="0">
                <a:solidFill>
                  <a:schemeClr val="bg1"/>
                </a:solidFill>
                <a:ea typeface="微软雅黑" panose="020B0503020204020204" pitchFamily="34" charset="-122"/>
              </a:rPr>
              <a:t>For whom He foreknew, He also predestined </a:t>
            </a:r>
            <a:r>
              <a:rPr lang="en-US" altLang="zh-CN" sz="3600" b="1" dirty="0">
                <a:solidFill>
                  <a:srgbClr val="FFFF00"/>
                </a:solidFill>
                <a:ea typeface="微软雅黑" panose="020B0503020204020204" pitchFamily="34" charset="-122"/>
              </a:rPr>
              <a:t>to be conformed to the image of His Son</a:t>
            </a:r>
            <a:r>
              <a:rPr lang="en-US" altLang="zh-CN" sz="3600" b="1" dirty="0">
                <a:solidFill>
                  <a:schemeClr val="bg1"/>
                </a:solidFill>
                <a:ea typeface="微软雅黑" panose="020B0503020204020204" pitchFamily="34" charset="-122"/>
              </a:rPr>
              <a:t>, that He might be the firstborn among many brethren.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801103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3:18】</a:t>
            </a:r>
          </a:p>
          <a:p>
            <a:pPr algn="l">
              <a:lnSpc>
                <a:spcPct val="114000"/>
              </a:lnSpc>
            </a:pPr>
            <a:r>
              <a:rPr lang="zh-CN" altLang="en-US" sz="3600" b="1" dirty="0">
                <a:solidFill>
                  <a:schemeClr val="bg1"/>
                </a:solidFill>
                <a:ea typeface="微软雅黑" panose="020B0503020204020204" pitchFamily="34" charset="-122"/>
              </a:rPr>
              <a:t>我们众人既然敞着脸得以看见主的荣光，好像从镜子里返照，就</a:t>
            </a:r>
            <a:r>
              <a:rPr lang="zh-CN" altLang="en-US" sz="3600" b="1" dirty="0">
                <a:solidFill>
                  <a:srgbClr val="FFFF00"/>
                </a:solidFill>
                <a:ea typeface="微软雅黑" panose="020B0503020204020204" pitchFamily="34" charset="-122"/>
              </a:rPr>
              <a:t>变成主的形状</a:t>
            </a:r>
            <a:r>
              <a:rPr lang="zh-CN" altLang="en-US" sz="3600" b="1" dirty="0">
                <a:solidFill>
                  <a:schemeClr val="bg1"/>
                </a:solidFill>
                <a:ea typeface="微软雅黑" panose="020B0503020204020204" pitchFamily="34" charset="-122"/>
              </a:rPr>
              <a:t>，荣上加荣，如同从主的灵变成的。</a:t>
            </a:r>
          </a:p>
          <a:p>
            <a:pPr algn="l">
              <a:lnSpc>
                <a:spcPct val="114000"/>
              </a:lnSpc>
            </a:pPr>
            <a:r>
              <a:rPr lang="en-US" altLang="zh-CN" sz="3600" b="1" dirty="0">
                <a:solidFill>
                  <a:schemeClr val="bg1"/>
                </a:solidFill>
                <a:ea typeface="微软雅黑" panose="020B0503020204020204" pitchFamily="34" charset="-122"/>
              </a:rPr>
              <a:t>But we all, with unveiled face, beholding as in a mirror the glory of the Lord, are being </a:t>
            </a:r>
            <a:r>
              <a:rPr lang="en-US" altLang="zh-CN" sz="3600" b="1" dirty="0">
                <a:solidFill>
                  <a:srgbClr val="FFFF00"/>
                </a:solidFill>
                <a:ea typeface="微软雅黑" panose="020B0503020204020204" pitchFamily="34" charset="-122"/>
              </a:rPr>
              <a:t>transformed into the same image</a:t>
            </a:r>
            <a:r>
              <a:rPr lang="en-US" altLang="zh-CN" sz="3600" b="1" dirty="0">
                <a:solidFill>
                  <a:schemeClr val="bg1"/>
                </a:solidFill>
                <a:ea typeface="微软雅黑" panose="020B0503020204020204" pitchFamily="34" charset="-122"/>
              </a:rPr>
              <a:t> from glory to glory, just as by the Spirit of the Lord.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642511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3:2】</a:t>
            </a:r>
          </a:p>
          <a:p>
            <a:pPr algn="l">
              <a:lnSpc>
                <a:spcPct val="114000"/>
              </a:lnSpc>
            </a:pPr>
            <a:r>
              <a:rPr lang="zh-CN" altLang="en-US" sz="3600" b="1" dirty="0">
                <a:solidFill>
                  <a:schemeClr val="bg1"/>
                </a:solidFill>
                <a:ea typeface="微软雅黑" panose="020B0503020204020204" pitchFamily="34" charset="-122"/>
              </a:rPr>
              <a:t>亲爱的弟兄啊，我们现在是　神的儿女，将来如何，还未显明；但我们知道，主若显现，我们</a:t>
            </a:r>
            <a:r>
              <a:rPr lang="zh-CN" altLang="en-US" sz="3600" b="1" dirty="0">
                <a:solidFill>
                  <a:srgbClr val="FFFF00"/>
                </a:solidFill>
                <a:ea typeface="微软雅黑" panose="020B0503020204020204" pitchFamily="34" charset="-122"/>
              </a:rPr>
              <a:t>必要像祂</a:t>
            </a:r>
            <a:r>
              <a:rPr lang="zh-CN" altLang="en-US" sz="3600" b="1" dirty="0">
                <a:solidFill>
                  <a:schemeClr val="bg1"/>
                </a:solidFill>
                <a:ea typeface="微软雅黑" panose="020B0503020204020204" pitchFamily="34" charset="-122"/>
              </a:rPr>
              <a:t>，因为必得见祂的真体。</a:t>
            </a:r>
          </a:p>
          <a:p>
            <a:pPr algn="l">
              <a:lnSpc>
                <a:spcPct val="114000"/>
              </a:lnSpc>
            </a:pPr>
            <a:r>
              <a:rPr lang="en-US" altLang="zh-CN" sz="3600" b="1" dirty="0">
                <a:solidFill>
                  <a:schemeClr val="bg1"/>
                </a:solidFill>
                <a:ea typeface="微软雅黑" panose="020B0503020204020204" pitchFamily="34" charset="-122"/>
              </a:rPr>
              <a:t>Beloved, now we are children of God; and it has not yet been revealed what we shall be, but we know that when He is revealed, we </a:t>
            </a:r>
            <a:r>
              <a:rPr lang="en-US" altLang="zh-CN" sz="3600" b="1" dirty="0">
                <a:solidFill>
                  <a:srgbClr val="FFFF00"/>
                </a:solidFill>
                <a:ea typeface="微软雅黑" panose="020B0503020204020204" pitchFamily="34" charset="-122"/>
              </a:rPr>
              <a:t>shall be like Him</a:t>
            </a:r>
            <a:r>
              <a:rPr lang="en-US" altLang="zh-CN" sz="3600" b="1" dirty="0">
                <a:solidFill>
                  <a:schemeClr val="bg1"/>
                </a:solidFill>
                <a:ea typeface="微软雅黑" panose="020B0503020204020204" pitchFamily="34" charset="-122"/>
              </a:rPr>
              <a:t>, for we shall see Him as He is.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873627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4:13】</a:t>
            </a:r>
          </a:p>
          <a:p>
            <a:pPr algn="l">
              <a:lnSpc>
                <a:spcPct val="114000"/>
              </a:lnSpc>
            </a:pPr>
            <a:r>
              <a:rPr lang="zh-CN" altLang="en-US" sz="3600" b="1" dirty="0">
                <a:solidFill>
                  <a:schemeClr val="bg1"/>
                </a:solidFill>
                <a:ea typeface="微软雅黑" panose="020B0503020204020204" pitchFamily="34" charset="-122"/>
              </a:rPr>
              <a:t>他们见彼得、约翰的</a:t>
            </a:r>
            <a:r>
              <a:rPr lang="zh-CN" altLang="en-US" sz="3600" b="1" dirty="0">
                <a:solidFill>
                  <a:srgbClr val="FFFF00"/>
                </a:solidFill>
                <a:ea typeface="微软雅黑" panose="020B0503020204020204" pitchFamily="34" charset="-122"/>
              </a:rPr>
              <a:t>胆量</a:t>
            </a:r>
            <a:r>
              <a:rPr lang="zh-CN" altLang="en-US" sz="3600" b="1" dirty="0">
                <a:solidFill>
                  <a:schemeClr val="bg1"/>
                </a:solidFill>
                <a:ea typeface="微软雅黑" panose="020B0503020204020204" pitchFamily="34" charset="-122"/>
              </a:rPr>
              <a:t>，又看出他们原是没有学问的小民，就希奇，认明他们是跟过耶稣的。</a:t>
            </a:r>
          </a:p>
          <a:p>
            <a:pPr algn="l">
              <a:lnSpc>
                <a:spcPct val="114000"/>
              </a:lnSpc>
            </a:pPr>
            <a:r>
              <a:rPr lang="en-US" altLang="zh-CN" sz="3600" b="1" dirty="0">
                <a:solidFill>
                  <a:schemeClr val="bg1"/>
                </a:solidFill>
                <a:ea typeface="微软雅黑" panose="020B0503020204020204" pitchFamily="34" charset="-122"/>
              </a:rPr>
              <a:t>Now when they saw the </a:t>
            </a:r>
            <a:r>
              <a:rPr lang="en-US" altLang="zh-CN" sz="3600" b="1" dirty="0">
                <a:solidFill>
                  <a:srgbClr val="FFFF00"/>
                </a:solidFill>
                <a:ea typeface="微软雅黑" panose="020B0503020204020204" pitchFamily="34" charset="-122"/>
              </a:rPr>
              <a:t>boldness</a:t>
            </a:r>
            <a:r>
              <a:rPr lang="en-US" altLang="zh-CN" sz="3600" b="1" dirty="0">
                <a:solidFill>
                  <a:schemeClr val="bg1"/>
                </a:solidFill>
                <a:ea typeface="微软雅黑" panose="020B0503020204020204" pitchFamily="34" charset="-122"/>
              </a:rPr>
              <a:t> of Peter and John, and perceived that they were uneducated and untrained men, they marveled. And they realized that they had been with Jesus.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978178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2:14-15】</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儿女既同有血肉之体，祂也照样亲自成了血肉之体，特要藉着死，败坏那掌死权的，就是魔鬼，</a:t>
            </a:r>
          </a:p>
          <a:p>
            <a:pPr algn="l">
              <a:lnSpc>
                <a:spcPct val="100000"/>
              </a:lnSpc>
            </a:pPr>
            <a:r>
              <a:rPr lang="en-US" altLang="zh-CN" sz="34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p>
          <a:p>
            <a:pPr algn="l">
              <a:lnSpc>
                <a:spcPct val="114000"/>
              </a:lnSpc>
            </a:pPr>
            <a:r>
              <a:rPr lang="en-US" altLang="zh-CN" sz="3400" b="1" dirty="0">
                <a:solidFill>
                  <a:schemeClr val="bg1"/>
                </a:solidFill>
                <a:ea typeface="微软雅黑" panose="020B0503020204020204" pitchFamily="34" charset="-122"/>
              </a:rPr>
              <a:t>15 </a:t>
            </a:r>
            <a:r>
              <a:rPr lang="zh-CN" altLang="en-US" sz="3400" b="1" dirty="0">
                <a:solidFill>
                  <a:schemeClr val="bg1"/>
                </a:solidFill>
                <a:ea typeface="微软雅黑" panose="020B0503020204020204" pitchFamily="34" charset="-122"/>
              </a:rPr>
              <a:t>并要</a:t>
            </a:r>
            <a:r>
              <a:rPr lang="zh-CN" altLang="en-US" sz="3400" b="1" dirty="0">
                <a:solidFill>
                  <a:srgbClr val="FFFF00"/>
                </a:solidFill>
                <a:ea typeface="微软雅黑" panose="020B0503020204020204" pitchFamily="34" charset="-122"/>
              </a:rPr>
              <a:t>释放那些一生因怕死而为奴仆的人</a:t>
            </a:r>
            <a:r>
              <a:rPr lang="zh-CN" altLang="en-US" sz="3400" b="1" dirty="0">
                <a:solidFill>
                  <a:schemeClr val="bg1"/>
                </a:solidFill>
                <a:ea typeface="微软雅黑" panose="020B0503020204020204" pitchFamily="34" charset="-122"/>
              </a:rPr>
              <a:t>。</a:t>
            </a:r>
          </a:p>
          <a:p>
            <a:pPr algn="l">
              <a:lnSpc>
                <a:spcPct val="100000"/>
              </a:lnSpc>
            </a:pPr>
            <a:r>
              <a:rPr lang="en-US" altLang="zh-CN" sz="3400" b="1" dirty="0">
                <a:solidFill>
                  <a:schemeClr val="bg1"/>
                </a:solidFill>
                <a:ea typeface="微软雅黑" panose="020B0503020204020204" pitchFamily="34" charset="-122"/>
              </a:rPr>
              <a:t>and </a:t>
            </a:r>
            <a:r>
              <a:rPr lang="en-US" altLang="zh-CN" sz="3400" b="1" dirty="0">
                <a:solidFill>
                  <a:srgbClr val="FFFF00"/>
                </a:solidFill>
                <a:ea typeface="微软雅黑" panose="020B0503020204020204" pitchFamily="34" charset="-122"/>
              </a:rPr>
              <a:t>release those who through fear of death</a:t>
            </a:r>
            <a:r>
              <a:rPr lang="en-US" altLang="zh-CN" sz="3400" b="1" dirty="0">
                <a:solidFill>
                  <a:schemeClr val="bg1"/>
                </a:solidFill>
                <a:ea typeface="微软雅黑" panose="020B0503020204020204" pitchFamily="34" charset="-122"/>
              </a:rPr>
              <a:t> were all their lifetime subject to bondage.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58084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8:35-39】</a:t>
            </a:r>
          </a:p>
          <a:p>
            <a:pPr algn="l">
              <a:lnSpc>
                <a:spcPct val="114000"/>
              </a:lnSpc>
            </a:pPr>
            <a:r>
              <a:rPr lang="en-US" altLang="zh-CN" sz="3600" b="1" dirty="0">
                <a:solidFill>
                  <a:schemeClr val="bg1"/>
                </a:solidFill>
                <a:ea typeface="微软雅黑" panose="020B0503020204020204" pitchFamily="34" charset="-122"/>
              </a:rPr>
              <a:t>35 </a:t>
            </a:r>
            <a:r>
              <a:rPr lang="zh-CN" altLang="en-US" sz="3600" b="1" dirty="0">
                <a:solidFill>
                  <a:schemeClr val="bg1"/>
                </a:solidFill>
                <a:ea typeface="微软雅黑" panose="020B0503020204020204" pitchFamily="34" charset="-122"/>
              </a:rPr>
              <a:t>谁能使我们与基督的爱隔绝呢？难道是患难吗？是困苦吗？是逼迫吗？是饥饿吗？是赤身露体吗？是危险吗？是刀剑吗？</a:t>
            </a:r>
          </a:p>
          <a:p>
            <a:pPr algn="l">
              <a:lnSpc>
                <a:spcPct val="114000"/>
              </a:lnSpc>
            </a:pPr>
            <a:r>
              <a:rPr lang="en-US" altLang="zh-CN" sz="3600" b="1" dirty="0">
                <a:solidFill>
                  <a:schemeClr val="bg1"/>
                </a:solidFill>
                <a:ea typeface="微软雅黑" panose="020B0503020204020204" pitchFamily="34" charset="-122"/>
              </a:rPr>
              <a:t>Who shall separate us from the love of Christ? Shall tribulation, or distress, or persecution, or famine, or nakedness, or peril, or sword?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32025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8:35-39】</a:t>
            </a:r>
          </a:p>
          <a:p>
            <a:pPr algn="l">
              <a:lnSpc>
                <a:spcPct val="114000"/>
              </a:lnSpc>
            </a:pPr>
            <a:r>
              <a:rPr lang="en-US" altLang="zh-CN" sz="3600" b="1" dirty="0">
                <a:solidFill>
                  <a:schemeClr val="bg1"/>
                </a:solidFill>
                <a:ea typeface="微软雅黑" panose="020B0503020204020204" pitchFamily="34" charset="-122"/>
              </a:rPr>
              <a:t>36 </a:t>
            </a:r>
            <a:r>
              <a:rPr lang="zh-CN" altLang="en-US" sz="3600" b="1" dirty="0">
                <a:solidFill>
                  <a:schemeClr val="bg1"/>
                </a:solidFill>
                <a:ea typeface="微软雅黑" panose="020B0503020204020204" pitchFamily="34" charset="-122"/>
              </a:rPr>
              <a:t>如经上所记：“我们为你的缘故终日被杀，人看我们如将宰的羊。” </a:t>
            </a:r>
          </a:p>
          <a:p>
            <a:pPr algn="l">
              <a:lnSpc>
                <a:spcPct val="114000"/>
              </a:lnSpc>
            </a:pPr>
            <a:r>
              <a:rPr lang="en-US" altLang="zh-CN" sz="3600" b="1" dirty="0">
                <a:solidFill>
                  <a:schemeClr val="bg1"/>
                </a:solidFill>
                <a:ea typeface="微软雅黑" panose="020B0503020204020204" pitchFamily="34" charset="-122"/>
              </a:rPr>
              <a:t>As it is </a:t>
            </a:r>
            <a:r>
              <a:rPr lang="en-US" altLang="zh-CN" sz="3600" b="1" dirty="0" err="1">
                <a:solidFill>
                  <a:schemeClr val="bg1"/>
                </a:solidFill>
                <a:ea typeface="微软雅黑" panose="020B0503020204020204" pitchFamily="34" charset="-122"/>
              </a:rPr>
              <a:t>written:“For</a:t>
            </a:r>
            <a:r>
              <a:rPr lang="en-US" altLang="zh-CN" sz="3600" b="1" dirty="0">
                <a:solidFill>
                  <a:schemeClr val="bg1"/>
                </a:solidFill>
                <a:ea typeface="微软雅黑" panose="020B0503020204020204" pitchFamily="34" charset="-122"/>
              </a:rPr>
              <a:t> Your sake we are killed all day </a:t>
            </a:r>
            <a:r>
              <a:rPr lang="en-US" altLang="zh-CN" sz="3600" b="1" dirty="0" err="1">
                <a:solidFill>
                  <a:schemeClr val="bg1"/>
                </a:solidFill>
                <a:ea typeface="微软雅黑" panose="020B0503020204020204" pitchFamily="34" charset="-122"/>
              </a:rPr>
              <a:t>long;We</a:t>
            </a:r>
            <a:r>
              <a:rPr lang="en-US" altLang="zh-CN" sz="3600" b="1" dirty="0">
                <a:solidFill>
                  <a:schemeClr val="bg1"/>
                </a:solidFill>
                <a:ea typeface="微软雅黑" panose="020B0503020204020204" pitchFamily="34" charset="-122"/>
              </a:rPr>
              <a:t> are accounted as sheep for the slaughter.”</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然而，靠着爱我们的主，在这一切的事上已经得胜有余了。</a:t>
            </a:r>
          </a:p>
          <a:p>
            <a:pPr algn="l">
              <a:lnSpc>
                <a:spcPct val="114000"/>
              </a:lnSpc>
            </a:pPr>
            <a:r>
              <a:rPr lang="en-US" altLang="zh-CN" sz="3600" b="1" dirty="0">
                <a:solidFill>
                  <a:schemeClr val="bg1"/>
                </a:solidFill>
                <a:ea typeface="微软雅黑" panose="020B0503020204020204" pitchFamily="34" charset="-122"/>
              </a:rPr>
              <a:t>Yet in all these things we are more than conquerors through Him who loved us.</a:t>
            </a:r>
          </a:p>
        </p:txBody>
      </p:sp>
    </p:spTree>
    <p:extLst>
      <p:ext uri="{BB962C8B-B14F-4D97-AF65-F5344CB8AC3E}">
        <p14:creationId xmlns:p14="http://schemas.microsoft.com/office/powerpoint/2010/main" val="3724156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自</a:t>
            </a:r>
            <a:r>
              <a:rPr lang="zh-CN" altLang="en-US" sz="3600" b="1" u="sng" dirty="0">
                <a:solidFill>
                  <a:schemeClr val="bg1"/>
                </a:solidFill>
                <a:ea typeface="微软雅黑" panose="020B0503020204020204" pitchFamily="34" charset="-122"/>
              </a:rPr>
              <a:t>存的上帝 </a:t>
            </a:r>
            <a:r>
              <a:rPr lang="en-US" altLang="zh-CN" sz="3600" b="1" u="sng" dirty="0">
                <a:solidFill>
                  <a:schemeClr val="bg1"/>
                </a:solidFill>
                <a:ea typeface="微软雅黑" panose="020B0503020204020204" pitchFamily="34" charset="-122"/>
              </a:rPr>
              <a:t>The Self-Existent God</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出 </a:t>
            </a:r>
            <a:r>
              <a:rPr lang="en-US" altLang="zh-CN" sz="3600" b="1" dirty="0">
                <a:solidFill>
                  <a:schemeClr val="bg1"/>
                </a:solidFill>
                <a:ea typeface="微软雅黑" panose="020B0503020204020204" pitchFamily="34" charset="-122"/>
              </a:rPr>
              <a:t>Exo 3:14】</a:t>
            </a:r>
            <a:r>
              <a:rPr lang="zh-CN" altLang="en-US" sz="3600" b="1" dirty="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zh-CN" altLang="en-US" sz="3600" b="1" dirty="0" smtClean="0">
                <a:solidFill>
                  <a:schemeClr val="bg1"/>
                </a:solidFill>
                <a:ea typeface="微软雅黑" panose="020B0503020204020204" pitchFamily="34" charset="-122"/>
              </a:rPr>
              <a:t>神</a:t>
            </a:r>
            <a:r>
              <a:rPr lang="zh-CN" altLang="en-US" sz="3600" b="1" dirty="0">
                <a:solidFill>
                  <a:schemeClr val="bg1"/>
                </a:solidFill>
                <a:ea typeface="微软雅黑" panose="020B0503020204020204" pitchFamily="34" charset="-122"/>
              </a:rPr>
              <a:t>对摩西说：“我是</a:t>
            </a:r>
            <a:r>
              <a:rPr lang="zh-CN" altLang="en-US" sz="3600" b="1" dirty="0">
                <a:solidFill>
                  <a:srgbClr val="FFFF00"/>
                </a:solidFill>
                <a:ea typeface="微软雅黑" panose="020B0503020204020204" pitchFamily="34" charset="-122"/>
              </a:rPr>
              <a:t>自有永有</a:t>
            </a:r>
            <a:r>
              <a:rPr lang="zh-CN" altLang="en-US" sz="3600" b="1" dirty="0">
                <a:solidFill>
                  <a:schemeClr val="bg1"/>
                </a:solidFill>
                <a:ea typeface="微软雅黑" panose="020B0503020204020204" pitchFamily="34" charset="-122"/>
              </a:rPr>
              <a:t>的。”又说：“你要对以色列人这样说：‘那自有的打发我到你们这里来。’”</a:t>
            </a:r>
          </a:p>
          <a:p>
            <a:pPr algn="l">
              <a:lnSpc>
                <a:spcPct val="114000"/>
              </a:lnSpc>
            </a:pPr>
            <a:r>
              <a:rPr lang="en-US" altLang="zh-CN" sz="3600" b="1" dirty="0">
                <a:solidFill>
                  <a:schemeClr val="bg1"/>
                </a:solidFill>
                <a:ea typeface="微软雅黑" panose="020B0503020204020204" pitchFamily="34" charset="-122"/>
              </a:rPr>
              <a:t>And God said to Moses, “</a:t>
            </a:r>
            <a:r>
              <a:rPr lang="en-US" altLang="zh-CN" sz="3600" b="1" dirty="0">
                <a:solidFill>
                  <a:srgbClr val="FFFF00"/>
                </a:solidFill>
                <a:ea typeface="微软雅黑" panose="020B0503020204020204" pitchFamily="34" charset="-122"/>
              </a:rPr>
              <a:t>I AM WHO I AM</a:t>
            </a:r>
            <a:r>
              <a:rPr lang="en-US" altLang="zh-CN" sz="3600" b="1" dirty="0">
                <a:solidFill>
                  <a:schemeClr val="bg1"/>
                </a:solidFill>
                <a:ea typeface="微软雅黑" panose="020B0503020204020204" pitchFamily="34" charset="-122"/>
              </a:rPr>
              <a:t>.” And He said, “Thus you shall say to the children of Israel, ‘I AM has sent me to you.’”</a:t>
            </a: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上帝的存在</a:t>
            </a:r>
            <a:r>
              <a:rPr lang="zh-CN" altLang="en-US" sz="3600" b="1" dirty="0" smtClean="0">
                <a:solidFill>
                  <a:schemeClr val="bg1"/>
                </a:solidFill>
                <a:ea typeface="微软雅黑" panose="020B0503020204020204" pitchFamily="34" charset="-122"/>
              </a:rPr>
              <a:t>超越 我（</a:t>
            </a:r>
            <a:r>
              <a:rPr lang="zh-CN" altLang="en-US" sz="3600" b="1" dirty="0">
                <a:solidFill>
                  <a:schemeClr val="bg1"/>
                </a:solidFill>
                <a:ea typeface="微软雅黑" panose="020B0503020204020204" pitchFamily="34" charset="-122"/>
              </a:rPr>
              <a:t>人</a:t>
            </a: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的存在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The </a:t>
            </a:r>
            <a:r>
              <a:rPr lang="en-US" altLang="zh-CN" sz="3600" b="1" dirty="0">
                <a:solidFill>
                  <a:schemeClr val="bg1"/>
                </a:solidFill>
                <a:ea typeface="微软雅黑" panose="020B0503020204020204" pitchFamily="34" charset="-122"/>
              </a:rPr>
              <a:t>transcendence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372490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8:35-39】</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因为我深信无论是死，是生，是天使，是掌权的，是有能的，是现在的事，是将来的事，</a:t>
            </a:r>
          </a:p>
          <a:p>
            <a:pPr algn="l">
              <a:lnSpc>
                <a:spcPct val="114000"/>
              </a:lnSpc>
            </a:pPr>
            <a:r>
              <a:rPr lang="en-US" altLang="zh-CN" sz="3600" b="1" dirty="0">
                <a:solidFill>
                  <a:schemeClr val="bg1"/>
                </a:solidFill>
                <a:ea typeface="微软雅黑" panose="020B0503020204020204" pitchFamily="34" charset="-122"/>
              </a:rPr>
              <a:t>For I am persuaded that neither death nor life, nor angels nor principalities nor powers, nor things present nor things to come,</a:t>
            </a:r>
          </a:p>
        </p:txBody>
      </p:sp>
    </p:spTree>
    <p:extLst>
      <p:ext uri="{BB962C8B-B14F-4D97-AF65-F5344CB8AC3E}">
        <p14:creationId xmlns:p14="http://schemas.microsoft.com/office/powerpoint/2010/main" val="35465456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8:35-39】</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是高处的，是低处的，是别的受造之物，都不能叫我们与　神的爱隔绝；这爱是在我们的主基督耶稣里的。</a:t>
            </a:r>
          </a:p>
          <a:p>
            <a:pPr algn="l">
              <a:lnSpc>
                <a:spcPct val="114000"/>
              </a:lnSpc>
            </a:pPr>
            <a:r>
              <a:rPr lang="en-US" altLang="zh-CN" sz="3600" b="1" dirty="0">
                <a:solidFill>
                  <a:schemeClr val="bg1"/>
                </a:solidFill>
                <a:ea typeface="微软雅黑" panose="020B0503020204020204" pitchFamily="34" charset="-122"/>
              </a:rPr>
              <a:t>nor height nor depth, nor any other created thing, shall be able to separate us from the love of God which is in Christ Jesus our Lord.</a:t>
            </a:r>
          </a:p>
        </p:txBody>
      </p:sp>
    </p:spTree>
    <p:extLst>
      <p:ext uri="{BB962C8B-B14F-4D97-AF65-F5344CB8AC3E}">
        <p14:creationId xmlns:p14="http://schemas.microsoft.com/office/powerpoint/2010/main" val="1021404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加拉太书 </a:t>
            </a:r>
            <a:r>
              <a:rPr lang="en-US" altLang="zh-CN" sz="3600" b="1" u="sng" dirty="0">
                <a:solidFill>
                  <a:schemeClr val="bg1"/>
                </a:solidFill>
                <a:ea typeface="微软雅黑" panose="020B0503020204020204" pitchFamily="34" charset="-122"/>
              </a:rPr>
              <a:t>Galatians 2:4】</a:t>
            </a:r>
          </a:p>
          <a:p>
            <a:pPr algn="l">
              <a:lnSpc>
                <a:spcPct val="114000"/>
              </a:lnSpc>
            </a:pPr>
            <a:r>
              <a:rPr lang="zh-CN" altLang="en-US" sz="3600" b="1" dirty="0">
                <a:solidFill>
                  <a:schemeClr val="bg1"/>
                </a:solidFill>
                <a:ea typeface="微软雅黑" panose="020B0503020204020204" pitchFamily="34" charset="-122"/>
              </a:rPr>
              <a:t>因为有偷着引进来的假弟兄，私下窥探我们</a:t>
            </a:r>
            <a:r>
              <a:rPr lang="zh-CN" altLang="en-US" sz="3600" b="1" dirty="0">
                <a:solidFill>
                  <a:srgbClr val="FFFF00"/>
                </a:solidFill>
                <a:ea typeface="微软雅黑" panose="020B0503020204020204" pitchFamily="34" charset="-122"/>
              </a:rPr>
              <a:t>在基督耶稣里的自由</a:t>
            </a:r>
            <a:r>
              <a:rPr lang="zh-CN" altLang="en-US" sz="3600" b="1" dirty="0">
                <a:solidFill>
                  <a:schemeClr val="bg1"/>
                </a:solidFill>
                <a:ea typeface="微软雅黑" panose="020B0503020204020204" pitchFamily="34" charset="-122"/>
              </a:rPr>
              <a:t>，要叫我们作奴仆。</a:t>
            </a:r>
          </a:p>
          <a:p>
            <a:pPr algn="l">
              <a:lnSpc>
                <a:spcPct val="114000"/>
              </a:lnSpc>
            </a:pPr>
            <a:r>
              <a:rPr lang="en-US" altLang="zh-CN" sz="3600" b="1" dirty="0">
                <a:solidFill>
                  <a:schemeClr val="bg1"/>
                </a:solidFill>
                <a:ea typeface="微软雅黑" panose="020B0503020204020204" pitchFamily="34" charset="-122"/>
              </a:rPr>
              <a:t>And this occurred because of false brethren secretly brought in (who came in by stealth to spy out </a:t>
            </a:r>
            <a:r>
              <a:rPr lang="en-US" altLang="zh-CN" sz="3600" b="1" dirty="0">
                <a:solidFill>
                  <a:srgbClr val="FFFF00"/>
                </a:solidFill>
                <a:ea typeface="微软雅黑" panose="020B0503020204020204" pitchFamily="34" charset="-122"/>
              </a:rPr>
              <a:t>our liberty which we have in Christ Jesus</a:t>
            </a:r>
            <a:r>
              <a:rPr lang="en-US" altLang="zh-CN" sz="3600" b="1" dirty="0">
                <a:solidFill>
                  <a:schemeClr val="bg1"/>
                </a:solidFill>
                <a:ea typeface="微软雅黑" panose="020B0503020204020204" pitchFamily="34" charset="-122"/>
              </a:rPr>
              <a:t>, that they might bring us into bondage),</a:t>
            </a:r>
          </a:p>
        </p:txBody>
      </p:sp>
    </p:spTree>
    <p:extLst>
      <p:ext uri="{BB962C8B-B14F-4D97-AF65-F5344CB8AC3E}">
        <p14:creationId xmlns:p14="http://schemas.microsoft.com/office/powerpoint/2010/main" val="340176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4:12-13】</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我知道怎样处卑贱，也知道怎样处丰富，或饱足、或饥饿、或有余、或缺乏，随事随在，我都得了秘诀。</a:t>
            </a:r>
          </a:p>
          <a:p>
            <a:pPr algn="l">
              <a:lnSpc>
                <a:spcPct val="100000"/>
              </a:lnSpc>
            </a:pPr>
            <a:r>
              <a:rPr lang="en-US" altLang="zh-CN" sz="3600" b="1" dirty="0">
                <a:solidFill>
                  <a:schemeClr val="bg1"/>
                </a:solidFill>
                <a:ea typeface="微软雅黑" panose="020B0503020204020204" pitchFamily="34" charset="-122"/>
              </a:rPr>
              <a:t>I know how to be abased, and I know how to abound. Everywhere and in all things I have learned both to be full and to be hungry, both to abound and to suffer need.</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a:t>
            </a:r>
            <a:r>
              <a:rPr lang="zh-CN" altLang="en-US" sz="3600" b="1" dirty="0">
                <a:solidFill>
                  <a:srgbClr val="FFFF00"/>
                </a:solidFill>
                <a:ea typeface="微软雅黑" panose="020B0503020204020204" pitchFamily="34" charset="-122"/>
              </a:rPr>
              <a:t>靠着那加给我力量的</a:t>
            </a:r>
            <a:r>
              <a:rPr lang="zh-CN" altLang="en-US" sz="3600" b="1" dirty="0">
                <a:solidFill>
                  <a:schemeClr val="bg1"/>
                </a:solidFill>
                <a:ea typeface="微软雅黑" panose="020B0503020204020204" pitchFamily="34" charset="-122"/>
              </a:rPr>
              <a:t>，凡事都能作。</a:t>
            </a:r>
          </a:p>
          <a:p>
            <a:pPr algn="l">
              <a:lnSpc>
                <a:spcPct val="100000"/>
              </a:lnSpc>
            </a:pPr>
            <a:r>
              <a:rPr lang="en-US" altLang="zh-CN" sz="3600" b="1" dirty="0">
                <a:solidFill>
                  <a:schemeClr val="bg1"/>
                </a:solidFill>
                <a:ea typeface="微软雅黑" panose="020B0503020204020204" pitchFamily="34" charset="-122"/>
              </a:rPr>
              <a:t>I can do all things </a:t>
            </a:r>
            <a:r>
              <a:rPr lang="en-US" altLang="zh-CN" sz="3600" b="1" dirty="0">
                <a:solidFill>
                  <a:srgbClr val="FFFF00"/>
                </a:solidFill>
                <a:ea typeface="微软雅黑" panose="020B0503020204020204" pitchFamily="34" charset="-122"/>
              </a:rPr>
              <a:t>through Christ who strengthens me</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38811145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3:13-14】</a:t>
            </a:r>
          </a:p>
          <a:p>
            <a:pPr algn="l">
              <a:lnSpc>
                <a:spcPct val="100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弟兄们，我不是以为自己已经得着了，我只有一件事，就是忘记背后，努力面前的，</a:t>
            </a:r>
            <a:r>
              <a:rPr lang="en-US" altLang="zh-CN" sz="36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向着</a:t>
            </a:r>
            <a:r>
              <a:rPr lang="zh-CN" altLang="en-US" sz="3600" b="1" dirty="0">
                <a:solidFill>
                  <a:srgbClr val="FFFF00"/>
                </a:solidFill>
                <a:ea typeface="微软雅黑" panose="020B0503020204020204" pitchFamily="34" charset="-122"/>
              </a:rPr>
              <a:t>标竿</a:t>
            </a:r>
            <a:r>
              <a:rPr lang="zh-CN" altLang="en-US" sz="3600" b="1" dirty="0">
                <a:solidFill>
                  <a:schemeClr val="bg1"/>
                </a:solidFill>
                <a:ea typeface="微软雅黑" panose="020B0503020204020204" pitchFamily="34" charset="-122"/>
              </a:rPr>
              <a:t>直跑，要得　神在基督耶稣里从上面召我来得的奖赏。</a:t>
            </a:r>
          </a:p>
          <a:p>
            <a:pPr algn="l">
              <a:lnSpc>
                <a:spcPct val="114000"/>
              </a:lnSpc>
            </a:pPr>
            <a:r>
              <a:rPr lang="en-US" altLang="zh-CN" sz="3600" b="1" dirty="0">
                <a:solidFill>
                  <a:schemeClr val="bg1"/>
                </a:solidFill>
                <a:ea typeface="微软雅黑" panose="020B0503020204020204" pitchFamily="34" charset="-122"/>
              </a:rPr>
              <a:t>I press toward </a:t>
            </a:r>
            <a:r>
              <a:rPr lang="en-US" altLang="zh-CN" sz="3600" b="1" dirty="0">
                <a:solidFill>
                  <a:srgbClr val="FFFF00"/>
                </a:solidFill>
                <a:ea typeface="微软雅黑" panose="020B0503020204020204" pitchFamily="34" charset="-122"/>
              </a:rPr>
              <a:t>the goal </a:t>
            </a:r>
            <a:r>
              <a:rPr lang="en-US" altLang="zh-CN" sz="3600" b="1" dirty="0">
                <a:solidFill>
                  <a:schemeClr val="bg1"/>
                </a:solidFill>
                <a:ea typeface="微软雅黑" panose="020B0503020204020204" pitchFamily="34" charset="-122"/>
              </a:rPr>
              <a:t>for the prize of the upward call of God in Christ Jesus.</a:t>
            </a:r>
          </a:p>
        </p:txBody>
      </p:sp>
    </p:spTree>
    <p:extLst>
      <p:ext uri="{BB962C8B-B14F-4D97-AF65-F5344CB8AC3E}">
        <p14:creationId xmlns:p14="http://schemas.microsoft.com/office/powerpoint/2010/main" val="10119141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15:11】</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这些事我已经对你们说了，是要叫我的喜乐存在你们心里，并叫你们的</a:t>
            </a:r>
            <a:r>
              <a:rPr lang="zh-CN" altLang="en-US" sz="3600" b="1" dirty="0">
                <a:solidFill>
                  <a:srgbClr val="FFFF00"/>
                </a:solidFill>
                <a:ea typeface="微软雅黑" panose="020B0503020204020204" pitchFamily="34" charset="-122"/>
              </a:rPr>
              <a:t>喜乐可以满足</a:t>
            </a:r>
            <a:r>
              <a:rPr lang="zh-CN" altLang="en-US" sz="3600" b="1" dirty="0">
                <a:solidFill>
                  <a:schemeClr val="bg1"/>
                </a:solidFill>
                <a:ea typeface="微软雅黑" panose="020B0503020204020204" pitchFamily="34" charset="-122"/>
              </a:rPr>
              <a:t>。</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These things I have spoken to you, that My joy may remain in you, and that </a:t>
            </a:r>
            <a:r>
              <a:rPr lang="en-US" altLang="zh-CN" sz="3600" b="1" dirty="0">
                <a:solidFill>
                  <a:srgbClr val="FFFF00"/>
                </a:solidFill>
                <a:ea typeface="微软雅黑" panose="020B0503020204020204" pitchFamily="34" charset="-122"/>
              </a:rPr>
              <a:t>your joy may be full</a:t>
            </a:r>
            <a:r>
              <a:rPr lang="en-US" altLang="zh-CN" sz="3600" b="1" dirty="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728327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a:t>
            </a:r>
            <a:r>
              <a:rPr lang="en-US" altLang="zh-CN" sz="3600" b="1" u="sng" dirty="0">
                <a:solidFill>
                  <a:schemeClr val="bg1"/>
                </a:solidFill>
                <a:ea typeface="微软雅黑" panose="020B0503020204020204" pitchFamily="34" charset="-122"/>
              </a:rPr>
              <a:t>1 Peter 1:3-9】</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愿颂赞归于我们主耶稣基督的父　神，祂曾照自己的大怜悯，藉耶稣基督从死里复活，重生了我们，叫我们有</a:t>
            </a:r>
            <a:r>
              <a:rPr lang="zh-CN" altLang="en-US" sz="3600" b="1" dirty="0">
                <a:solidFill>
                  <a:srgbClr val="FFFF00"/>
                </a:solidFill>
                <a:ea typeface="微软雅黑" panose="020B0503020204020204" pitchFamily="34" charset="-122"/>
              </a:rPr>
              <a:t>活泼的盼望</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Blessed be the God and Father of our Lord Jesus Christ, who according to His abundant mercy has begotten us again to </a:t>
            </a:r>
            <a:r>
              <a:rPr lang="en-US" altLang="zh-CN" sz="3600" b="1" dirty="0">
                <a:solidFill>
                  <a:srgbClr val="FFFF00"/>
                </a:solidFill>
                <a:ea typeface="微软雅黑" panose="020B0503020204020204" pitchFamily="34" charset="-122"/>
              </a:rPr>
              <a:t>a living hope </a:t>
            </a:r>
            <a:r>
              <a:rPr lang="en-US" altLang="zh-CN" sz="3600" b="1" dirty="0">
                <a:solidFill>
                  <a:schemeClr val="bg1"/>
                </a:solidFill>
                <a:ea typeface="微软雅黑" panose="020B0503020204020204" pitchFamily="34" charset="-122"/>
              </a:rPr>
              <a:t>through the resurrection of Jesus Christ from the dead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047888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a:t>
            </a:r>
            <a:r>
              <a:rPr lang="en-US" altLang="zh-CN" sz="3600" b="1" u="sng" dirty="0">
                <a:solidFill>
                  <a:schemeClr val="bg1"/>
                </a:solidFill>
                <a:ea typeface="微软雅黑" panose="020B0503020204020204" pitchFamily="34" charset="-122"/>
              </a:rPr>
              <a:t>1 Peter 1:3-9】</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可以得着不能朽坏、不能玷污、不能衰残、为你们存留在</a:t>
            </a:r>
            <a:r>
              <a:rPr lang="zh-CN" altLang="en-US" sz="3600" b="1" dirty="0">
                <a:solidFill>
                  <a:srgbClr val="FFFF00"/>
                </a:solidFill>
                <a:ea typeface="微软雅黑" panose="020B0503020204020204" pitchFamily="34" charset="-122"/>
              </a:rPr>
              <a:t>天上的基业</a:t>
            </a:r>
            <a:r>
              <a:rPr lang="zh-CN" altLang="en-US"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to an </a:t>
            </a:r>
            <a:r>
              <a:rPr lang="en-US" altLang="zh-CN" sz="3600" b="1" dirty="0">
                <a:solidFill>
                  <a:srgbClr val="FFFF00"/>
                </a:solidFill>
                <a:ea typeface="微软雅黑" panose="020B0503020204020204" pitchFamily="34" charset="-122"/>
              </a:rPr>
              <a:t>inheritance</a:t>
            </a:r>
            <a:r>
              <a:rPr lang="en-US" altLang="zh-CN" sz="3600" b="1" dirty="0">
                <a:solidFill>
                  <a:schemeClr val="bg1"/>
                </a:solidFill>
                <a:ea typeface="微软雅黑" panose="020B0503020204020204" pitchFamily="34" charset="-122"/>
              </a:rPr>
              <a:t> incorruptible and undefiled and that does not fade away, reserved </a:t>
            </a:r>
            <a:r>
              <a:rPr lang="en-US" altLang="zh-CN" sz="3600" b="1" dirty="0">
                <a:solidFill>
                  <a:srgbClr val="FFFF00"/>
                </a:solidFill>
                <a:ea typeface="微软雅黑" panose="020B0503020204020204" pitchFamily="34" charset="-122"/>
              </a:rPr>
              <a:t>in heaven</a:t>
            </a:r>
            <a:r>
              <a:rPr lang="en-US" altLang="zh-CN" sz="3600" b="1" dirty="0">
                <a:solidFill>
                  <a:schemeClr val="bg1"/>
                </a:solidFill>
                <a:ea typeface="微软雅黑" panose="020B0503020204020204" pitchFamily="34" charset="-122"/>
              </a:rPr>
              <a:t> for you,</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你们这因信蒙　神能力保守的人，必能得着所预备、到末世要显现的</a:t>
            </a:r>
            <a:r>
              <a:rPr lang="zh-CN" altLang="en-US" sz="3600" b="1" dirty="0">
                <a:solidFill>
                  <a:srgbClr val="FFFF00"/>
                </a:solidFill>
                <a:ea typeface="微软雅黑" panose="020B0503020204020204" pitchFamily="34" charset="-122"/>
              </a:rPr>
              <a:t>救恩</a:t>
            </a:r>
            <a:r>
              <a:rPr lang="zh-CN" altLang="en-US"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who are kept by the power of God through faith for </a:t>
            </a:r>
            <a:r>
              <a:rPr lang="en-US" altLang="zh-CN" sz="3600" b="1" dirty="0">
                <a:solidFill>
                  <a:srgbClr val="FFFF00"/>
                </a:solidFill>
                <a:ea typeface="微软雅黑" panose="020B0503020204020204" pitchFamily="34" charset="-122"/>
              </a:rPr>
              <a:t>salvation</a:t>
            </a:r>
            <a:r>
              <a:rPr lang="en-US" altLang="zh-CN" sz="3600" b="1" dirty="0">
                <a:solidFill>
                  <a:schemeClr val="bg1"/>
                </a:solidFill>
                <a:ea typeface="微软雅黑" panose="020B0503020204020204" pitchFamily="34" charset="-122"/>
              </a:rPr>
              <a:t> ready to be revealed in the last time.</a:t>
            </a:r>
          </a:p>
        </p:txBody>
      </p:sp>
    </p:spTree>
    <p:extLst>
      <p:ext uri="{BB962C8B-B14F-4D97-AF65-F5344CB8AC3E}">
        <p14:creationId xmlns:p14="http://schemas.microsoft.com/office/powerpoint/2010/main" val="32303651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a:t>
            </a:r>
            <a:r>
              <a:rPr lang="en-US" altLang="zh-CN" sz="3600" b="1" u="sng" dirty="0">
                <a:solidFill>
                  <a:schemeClr val="bg1"/>
                </a:solidFill>
                <a:ea typeface="微软雅黑" panose="020B0503020204020204" pitchFamily="34" charset="-122"/>
              </a:rPr>
              <a:t>1 Peter 1:3-9】</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因此，你们是</a:t>
            </a:r>
            <a:r>
              <a:rPr lang="zh-CN" altLang="en-US" sz="3600" b="1" dirty="0">
                <a:solidFill>
                  <a:srgbClr val="FFFF00"/>
                </a:solidFill>
                <a:ea typeface="微软雅黑" panose="020B0503020204020204" pitchFamily="34" charset="-122"/>
              </a:rPr>
              <a:t>大有喜乐</a:t>
            </a:r>
            <a:r>
              <a:rPr lang="zh-CN" altLang="en-US" sz="3600" b="1" dirty="0">
                <a:solidFill>
                  <a:schemeClr val="bg1"/>
                </a:solidFill>
                <a:ea typeface="微软雅黑" panose="020B0503020204020204" pitchFamily="34" charset="-122"/>
              </a:rPr>
              <a:t>。但如今在百般的试炼中暂时忧愁，</a:t>
            </a:r>
          </a:p>
          <a:p>
            <a:pPr algn="l">
              <a:lnSpc>
                <a:spcPct val="114000"/>
              </a:lnSpc>
            </a:pPr>
            <a:r>
              <a:rPr lang="en-US" altLang="zh-CN" sz="3600" b="1" dirty="0">
                <a:solidFill>
                  <a:schemeClr val="bg1"/>
                </a:solidFill>
                <a:ea typeface="微软雅黑" panose="020B0503020204020204" pitchFamily="34" charset="-122"/>
              </a:rPr>
              <a:t>In this you </a:t>
            </a:r>
            <a:r>
              <a:rPr lang="en-US" altLang="zh-CN" sz="3600" b="1" dirty="0">
                <a:solidFill>
                  <a:srgbClr val="FFFF00"/>
                </a:solidFill>
                <a:ea typeface="微软雅黑" panose="020B0503020204020204" pitchFamily="34" charset="-122"/>
              </a:rPr>
              <a:t>greatly rejoice</a:t>
            </a:r>
            <a:r>
              <a:rPr lang="en-US" altLang="zh-CN" sz="3600" b="1" dirty="0">
                <a:solidFill>
                  <a:schemeClr val="bg1"/>
                </a:solidFill>
                <a:ea typeface="微软雅黑" panose="020B0503020204020204" pitchFamily="34" charset="-122"/>
              </a:rPr>
              <a:t>, though now for a little while, if need be, you have been grieved by various trials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144924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a:t>
            </a:r>
            <a:r>
              <a:rPr lang="en-US" altLang="zh-CN" sz="3600" b="1" u="sng" dirty="0">
                <a:solidFill>
                  <a:schemeClr val="bg1"/>
                </a:solidFill>
                <a:ea typeface="微软雅黑" panose="020B0503020204020204" pitchFamily="34" charset="-122"/>
              </a:rPr>
              <a:t>1 Peter 1:3-9】</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叫你们的信心既被试验，就比那被火试验仍然能坏的金子更显宝贵，可以在耶稣基督显现的时候，</a:t>
            </a:r>
            <a:r>
              <a:rPr lang="zh-CN" altLang="en-US" sz="3600" b="1" dirty="0">
                <a:solidFill>
                  <a:srgbClr val="FFFF00"/>
                </a:solidFill>
                <a:ea typeface="微软雅黑" panose="020B0503020204020204" pitchFamily="34" charset="-122"/>
              </a:rPr>
              <a:t>得着称赞、荣耀、尊贵</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that the genuineness of your faith, being much more precious than gold that perishes, though it is tested by fire, may </a:t>
            </a:r>
            <a:r>
              <a:rPr lang="en-US" altLang="zh-CN" sz="3600" b="1" dirty="0">
                <a:solidFill>
                  <a:srgbClr val="FFFF00"/>
                </a:solidFill>
                <a:ea typeface="微软雅黑" panose="020B0503020204020204" pitchFamily="34" charset="-122"/>
              </a:rPr>
              <a:t>be found to praise, honor, and glory</a:t>
            </a:r>
            <a:r>
              <a:rPr lang="en-US" altLang="zh-CN" sz="3600" b="1" dirty="0">
                <a:solidFill>
                  <a:schemeClr val="bg1"/>
                </a:solidFill>
                <a:ea typeface="微软雅黑" panose="020B0503020204020204" pitchFamily="34" charset="-122"/>
              </a:rPr>
              <a:t> at the revelation of Jesus Christ,</a:t>
            </a:r>
          </a:p>
        </p:txBody>
      </p:sp>
    </p:spTree>
    <p:extLst>
      <p:ext uri="{BB962C8B-B14F-4D97-AF65-F5344CB8AC3E}">
        <p14:creationId xmlns:p14="http://schemas.microsoft.com/office/powerpoint/2010/main" val="12837761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自我</a:t>
            </a:r>
            <a:r>
              <a:rPr lang="zh-CN" altLang="en-US" sz="3600" b="1" u="sng" dirty="0">
                <a:solidFill>
                  <a:schemeClr val="bg1"/>
                </a:solidFill>
                <a:ea typeface="微软雅黑" panose="020B0503020204020204" pitchFamily="34" charset="-122"/>
              </a:rPr>
              <a:t>启示的上帝 </a:t>
            </a:r>
            <a:r>
              <a:rPr lang="en-US" altLang="zh-CN" sz="3600" b="1" u="sng" dirty="0">
                <a:solidFill>
                  <a:schemeClr val="bg1"/>
                </a:solidFill>
                <a:ea typeface="微软雅黑" panose="020B0503020204020204" pitchFamily="34" charset="-122"/>
              </a:rPr>
              <a:t>The Self-Revealed </a:t>
            </a:r>
            <a:r>
              <a:rPr lang="en-US" altLang="zh-CN" sz="3600" b="1" u="sng" dirty="0" smtClean="0">
                <a:solidFill>
                  <a:schemeClr val="bg1"/>
                </a:solidFill>
                <a:ea typeface="微软雅黑" panose="020B0503020204020204" pitchFamily="34" charset="-122"/>
              </a:rPr>
              <a:t>God</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上帝为什么向人启示祂自己</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         Why </a:t>
            </a:r>
            <a:r>
              <a:rPr lang="en-US" altLang="zh-CN" sz="3600" b="1" dirty="0">
                <a:solidFill>
                  <a:schemeClr val="bg1"/>
                </a:solidFill>
                <a:ea typeface="微软雅黑" panose="020B0503020204020204" pitchFamily="34" charset="-122"/>
              </a:rPr>
              <a:t>does God reveal Himself to man</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上帝主动向人启示祂自己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         God’s </a:t>
            </a:r>
            <a:r>
              <a:rPr lang="en-US" altLang="zh-CN" sz="3600" b="1" dirty="0">
                <a:solidFill>
                  <a:schemeClr val="bg1"/>
                </a:solidFill>
                <a:ea typeface="微软雅黑" panose="020B0503020204020204" pitchFamily="34" charset="-122"/>
              </a:rPr>
              <a:t>initiative to reveal </a:t>
            </a:r>
            <a:r>
              <a:rPr lang="en-US" altLang="zh-CN" sz="3600" b="1" dirty="0" smtClean="0">
                <a:solidFill>
                  <a:schemeClr val="bg1"/>
                </a:solidFill>
                <a:ea typeface="微软雅黑" panose="020B0503020204020204" pitchFamily="34" charset="-122"/>
              </a:rPr>
              <a:t>Himself</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32505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a:t>
            </a:r>
            <a:r>
              <a:rPr lang="en-US" altLang="zh-CN" sz="3600" b="1" u="sng" dirty="0">
                <a:solidFill>
                  <a:schemeClr val="bg1"/>
                </a:solidFill>
                <a:ea typeface="微软雅黑" panose="020B0503020204020204" pitchFamily="34" charset="-122"/>
              </a:rPr>
              <a:t>1 Peter 1:3-9】</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你们虽然没有见过祂，却是爱祂。如今虽不得看见，却因信祂就有说不出来、</a:t>
            </a:r>
            <a:r>
              <a:rPr lang="zh-CN" altLang="en-US" sz="3600" b="1" dirty="0">
                <a:solidFill>
                  <a:schemeClr val="bg1"/>
                </a:solidFill>
                <a:ea typeface="微软雅黑" panose="020B0503020204020204" pitchFamily="34" charset="-122"/>
              </a:rPr>
              <a:t>满有荣光的</a:t>
            </a:r>
            <a:r>
              <a:rPr lang="zh-CN" altLang="en-US" sz="3600" b="1" dirty="0">
                <a:solidFill>
                  <a:srgbClr val="FFFF00"/>
                </a:solidFill>
                <a:ea typeface="微软雅黑" panose="020B0503020204020204" pitchFamily="34" charset="-122"/>
              </a:rPr>
              <a:t>大喜乐</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whom having not seen you love. Though now you do not see Him, yet believing, you </a:t>
            </a:r>
            <a:r>
              <a:rPr lang="en-US" altLang="zh-CN" sz="3600" b="1" dirty="0">
                <a:solidFill>
                  <a:srgbClr val="FFFF00"/>
                </a:solidFill>
                <a:ea typeface="微软雅黑" panose="020B0503020204020204" pitchFamily="34" charset="-122"/>
              </a:rPr>
              <a:t>rejoice with joy</a:t>
            </a:r>
            <a:r>
              <a:rPr lang="en-US" altLang="zh-CN" sz="3600" b="1" dirty="0">
                <a:solidFill>
                  <a:schemeClr val="bg1"/>
                </a:solidFill>
                <a:ea typeface="微软雅黑" panose="020B0503020204020204" pitchFamily="34" charset="-122"/>
              </a:rPr>
              <a:t> inexpressible and full of glory,</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并且得着你们信心的果效，就是</a:t>
            </a:r>
            <a:r>
              <a:rPr lang="zh-CN" altLang="en-US" sz="3600" b="1" dirty="0">
                <a:solidFill>
                  <a:srgbClr val="FFFF00"/>
                </a:solidFill>
                <a:ea typeface="微软雅黑" panose="020B0503020204020204" pitchFamily="34" charset="-122"/>
              </a:rPr>
              <a:t>灵魂的救恩</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receiving </a:t>
            </a:r>
            <a:r>
              <a:rPr lang="en-US" altLang="zh-CN" sz="3600" b="1" dirty="0">
                <a:solidFill>
                  <a:schemeClr val="bg1"/>
                </a:solidFill>
                <a:ea typeface="微软雅黑" panose="020B0503020204020204" pitchFamily="34" charset="-122"/>
              </a:rPr>
              <a:t>the end of your </a:t>
            </a:r>
            <a:r>
              <a:rPr lang="en-US" altLang="zh-CN" sz="3600" b="1" dirty="0">
                <a:solidFill>
                  <a:srgbClr val="FFFF00"/>
                </a:solidFill>
                <a:ea typeface="微软雅黑" panose="020B0503020204020204" pitchFamily="34" charset="-122"/>
              </a:rPr>
              <a:t>faith—the salvation of your souls</a:t>
            </a:r>
            <a:r>
              <a:rPr lang="en-US" altLang="zh-CN" sz="36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13593718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5:24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我</a:t>
            </a:r>
            <a:r>
              <a:rPr lang="zh-CN" altLang="en-US" sz="3600" b="1" dirty="0">
                <a:solidFill>
                  <a:schemeClr val="bg1"/>
                </a:solidFill>
                <a:ea typeface="微软雅黑" panose="020B0503020204020204" pitchFamily="34" charset="-122"/>
              </a:rPr>
              <a:t>实实在在地告诉你们：那听我话、又信差我来者的，就</a:t>
            </a:r>
            <a:r>
              <a:rPr lang="zh-CN" altLang="en-US" sz="3600" b="1" dirty="0">
                <a:solidFill>
                  <a:srgbClr val="FFFF00"/>
                </a:solidFill>
                <a:ea typeface="微软雅黑" panose="020B0503020204020204" pitchFamily="34" charset="-122"/>
              </a:rPr>
              <a:t>有永生</a:t>
            </a:r>
            <a:r>
              <a:rPr lang="zh-CN" altLang="en-US" sz="3600" b="1" dirty="0">
                <a:solidFill>
                  <a:schemeClr val="bg1"/>
                </a:solidFill>
                <a:ea typeface="微软雅黑" panose="020B0503020204020204" pitchFamily="34" charset="-122"/>
              </a:rPr>
              <a:t>，</a:t>
            </a:r>
            <a:r>
              <a:rPr lang="zh-CN" altLang="en-US" sz="3600" b="1" dirty="0">
                <a:solidFill>
                  <a:srgbClr val="FFFF00"/>
                </a:solidFill>
                <a:ea typeface="微软雅黑" panose="020B0503020204020204" pitchFamily="34" charset="-122"/>
              </a:rPr>
              <a:t>不至于定罪</a:t>
            </a:r>
            <a:r>
              <a:rPr lang="zh-CN" altLang="en-US" sz="3600" b="1" dirty="0">
                <a:solidFill>
                  <a:schemeClr val="bg1"/>
                </a:solidFill>
                <a:ea typeface="微软雅黑" panose="020B0503020204020204" pitchFamily="34" charset="-122"/>
              </a:rPr>
              <a:t>，是已经出死入生了。</a:t>
            </a:r>
          </a:p>
          <a:p>
            <a:pPr algn="l">
              <a:lnSpc>
                <a:spcPct val="114000"/>
              </a:lnSpc>
            </a:pPr>
            <a:r>
              <a:rPr lang="en-US" altLang="zh-CN" sz="3600" b="1" dirty="0" smtClean="0">
                <a:solidFill>
                  <a:schemeClr val="bg1"/>
                </a:solidFill>
                <a:ea typeface="微软雅黑" panose="020B0503020204020204" pitchFamily="34" charset="-122"/>
              </a:rPr>
              <a:t>“Most </a:t>
            </a:r>
            <a:r>
              <a:rPr lang="en-US" altLang="zh-CN" sz="3600" b="1" dirty="0">
                <a:solidFill>
                  <a:schemeClr val="bg1"/>
                </a:solidFill>
                <a:ea typeface="微软雅黑" panose="020B0503020204020204" pitchFamily="34" charset="-122"/>
              </a:rPr>
              <a:t>assuredly, I say to you, he who hears My word and believes in Him who sent Me </a:t>
            </a:r>
            <a:r>
              <a:rPr lang="en-US" altLang="zh-CN" sz="3600" b="1" dirty="0">
                <a:solidFill>
                  <a:srgbClr val="FFFF00"/>
                </a:solidFill>
                <a:ea typeface="微软雅黑" panose="020B0503020204020204" pitchFamily="34" charset="-122"/>
              </a:rPr>
              <a:t>has everlasting life</a:t>
            </a:r>
            <a:r>
              <a:rPr lang="en-US" altLang="zh-CN" sz="3600" b="1" dirty="0">
                <a:solidFill>
                  <a:schemeClr val="bg1"/>
                </a:solidFill>
                <a:ea typeface="微软雅黑" panose="020B0503020204020204" pitchFamily="34" charset="-122"/>
              </a:rPr>
              <a:t>, and </a:t>
            </a:r>
            <a:r>
              <a:rPr lang="en-US" altLang="zh-CN" sz="3600" b="1" dirty="0">
                <a:solidFill>
                  <a:srgbClr val="FFFF00"/>
                </a:solidFill>
                <a:ea typeface="微软雅黑" panose="020B0503020204020204" pitchFamily="34" charset="-122"/>
              </a:rPr>
              <a:t>shall not come into judgment</a:t>
            </a:r>
            <a:r>
              <a:rPr lang="en-US" altLang="zh-CN" sz="3600" b="1" dirty="0">
                <a:solidFill>
                  <a:schemeClr val="bg1"/>
                </a:solidFill>
                <a:ea typeface="微软雅黑" panose="020B0503020204020204" pitchFamily="34" charset="-122"/>
              </a:rPr>
              <a:t>, but has passed from death into life.</a:t>
            </a:r>
          </a:p>
        </p:txBody>
      </p:sp>
    </p:spTree>
    <p:extLst>
      <p:ext uri="{BB962C8B-B14F-4D97-AF65-F5344CB8AC3E}">
        <p14:creationId xmlns:p14="http://schemas.microsoft.com/office/powerpoint/2010/main" val="92913528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5:13】</a:t>
            </a:r>
          </a:p>
          <a:p>
            <a:pPr algn="l">
              <a:lnSpc>
                <a:spcPct val="114000"/>
              </a:lnSpc>
            </a:pPr>
            <a:r>
              <a:rPr lang="zh-CN" altLang="en-US" sz="3600" b="1" dirty="0">
                <a:solidFill>
                  <a:schemeClr val="bg1"/>
                </a:solidFill>
                <a:ea typeface="微软雅黑" panose="020B0503020204020204" pitchFamily="34" charset="-122"/>
              </a:rPr>
              <a:t>我将这些话写给你们信奉　神儿子之名的人，要叫你们知道自己</a:t>
            </a:r>
            <a:r>
              <a:rPr lang="zh-CN" altLang="en-US" sz="3600" b="1" dirty="0">
                <a:solidFill>
                  <a:srgbClr val="FFFF00"/>
                </a:solidFill>
                <a:ea typeface="微软雅黑" panose="020B0503020204020204" pitchFamily="34" charset="-122"/>
              </a:rPr>
              <a:t>有永生</a:t>
            </a:r>
            <a:r>
              <a:rPr lang="zh-CN" altLang="en-US"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These things I have written to you who believe in the name of the Son of God, that you may know that you </a:t>
            </a:r>
            <a:r>
              <a:rPr lang="en-US" altLang="zh-CN" sz="3600" b="1" dirty="0">
                <a:solidFill>
                  <a:srgbClr val="FFFF00"/>
                </a:solidFill>
                <a:ea typeface="微软雅黑" panose="020B0503020204020204" pitchFamily="34" charset="-122"/>
              </a:rPr>
              <a:t>have eternal life</a:t>
            </a:r>
            <a:r>
              <a:rPr lang="en-US" altLang="zh-CN" sz="3600" b="1" dirty="0">
                <a:solidFill>
                  <a:schemeClr val="bg1"/>
                </a:solidFill>
                <a:ea typeface="微软雅黑" panose="020B0503020204020204" pitchFamily="34" charset="-122"/>
              </a:rPr>
              <a:t>, and that you may continue to believe in the name of the Son of God.</a:t>
            </a:r>
          </a:p>
        </p:txBody>
      </p:sp>
    </p:spTree>
    <p:extLst>
      <p:ext uri="{BB962C8B-B14F-4D97-AF65-F5344CB8AC3E}">
        <p14:creationId xmlns:p14="http://schemas.microsoft.com/office/powerpoint/2010/main" val="33824059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endParaRPr lang="en-US" altLang="zh-CN" sz="3200" dirty="0" smtClean="0"/>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a:t>
                      </a:r>
                      <a:r>
                        <a:rPr lang="en-US" altLang="zh-CN" sz="3200" smtClean="0"/>
                        <a:t>,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endParaRPr lang="en-US" altLang="zh-CN" sz="3200" dirty="0" smtClean="0"/>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a:t>
            </a:r>
            <a:r>
              <a:rPr lang="zh-CN" altLang="en-US" sz="3600" b="1" u="sng" dirty="0">
                <a:solidFill>
                  <a:schemeClr val="bg1"/>
                </a:solidFill>
                <a:ea typeface="微软雅黑" panose="020B0503020204020204" pitchFamily="34" charset="-122"/>
              </a:rPr>
              <a:t>主动向人启示祂自己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God’s </a:t>
            </a:r>
            <a:r>
              <a:rPr lang="en-US" altLang="zh-CN" sz="3600" b="1" u="sng" dirty="0">
                <a:solidFill>
                  <a:schemeClr val="bg1"/>
                </a:solidFill>
                <a:ea typeface="微软雅黑" panose="020B0503020204020204" pitchFamily="34" charset="-122"/>
              </a:rPr>
              <a:t>initiative to reveal </a:t>
            </a:r>
            <a:r>
              <a:rPr lang="en-US" altLang="zh-CN" sz="3600" b="1" u="sng" dirty="0" smtClean="0">
                <a:solidFill>
                  <a:schemeClr val="bg1"/>
                </a:solidFill>
                <a:ea typeface="微软雅黑" panose="020B0503020204020204" pitchFamily="34" charset="-122"/>
              </a:rPr>
              <a:t>Himself</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赛</a:t>
            </a:r>
            <a:r>
              <a:rPr lang="en-US" altLang="zh-CN" sz="3600" b="1" dirty="0">
                <a:solidFill>
                  <a:schemeClr val="bg1"/>
                </a:solidFill>
                <a:ea typeface="微软雅黑" panose="020B0503020204020204" pitchFamily="34" charset="-122"/>
              </a:rPr>
              <a:t>Isa 40:13-15】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谁曾测度耶和华的心（或作“谁曾指示耶和华的灵”），或作祂的谋士指教祂呢？</a:t>
            </a:r>
          </a:p>
          <a:p>
            <a:pPr algn="l">
              <a:lnSpc>
                <a:spcPct val="114000"/>
              </a:lnSpc>
            </a:pPr>
            <a:r>
              <a:rPr lang="en-US" altLang="zh-CN" sz="3600" b="1" dirty="0">
                <a:solidFill>
                  <a:schemeClr val="bg1"/>
                </a:solidFill>
                <a:ea typeface="微软雅黑" panose="020B0503020204020204" pitchFamily="34" charset="-122"/>
              </a:rPr>
              <a:t>Who has directed the Spirit of the Lord, Or as His counselor has taught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8677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a:t>
            </a:r>
            <a:r>
              <a:rPr lang="zh-CN" altLang="en-US" sz="3600" b="1" u="sng" dirty="0">
                <a:solidFill>
                  <a:schemeClr val="bg1"/>
                </a:solidFill>
                <a:ea typeface="微软雅黑" panose="020B0503020204020204" pitchFamily="34" charset="-122"/>
              </a:rPr>
              <a:t>主动向人启示祂自己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God’s </a:t>
            </a:r>
            <a:r>
              <a:rPr lang="en-US" altLang="zh-CN" sz="3600" b="1" u="sng" dirty="0">
                <a:solidFill>
                  <a:schemeClr val="bg1"/>
                </a:solidFill>
                <a:ea typeface="微软雅黑" panose="020B0503020204020204" pitchFamily="34" charset="-122"/>
              </a:rPr>
              <a:t>initiative to reveal </a:t>
            </a:r>
            <a:r>
              <a:rPr lang="en-US" altLang="zh-CN" sz="3600" b="1" u="sng" dirty="0" smtClean="0">
                <a:solidFill>
                  <a:schemeClr val="bg1"/>
                </a:solidFill>
                <a:ea typeface="微软雅黑" panose="020B0503020204020204" pitchFamily="34" charset="-122"/>
              </a:rPr>
              <a:t>Himself</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赛</a:t>
            </a:r>
            <a:r>
              <a:rPr lang="en-US" altLang="zh-CN" sz="3600" b="1" dirty="0">
                <a:solidFill>
                  <a:schemeClr val="bg1"/>
                </a:solidFill>
                <a:ea typeface="微软雅黑" panose="020B0503020204020204" pitchFamily="34" charset="-122"/>
              </a:rPr>
              <a:t>Isa 40:13-15】</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祂与谁商议，谁教导祂，谁将公平的路指示祂，又将知识教训祂，将通达的道指教祂呢</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With </a:t>
            </a:r>
            <a:r>
              <a:rPr lang="en-US" altLang="zh-CN" sz="3600" b="1" dirty="0">
                <a:solidFill>
                  <a:schemeClr val="bg1"/>
                </a:solidFill>
                <a:ea typeface="微软雅黑" panose="020B0503020204020204" pitchFamily="34" charset="-122"/>
              </a:rPr>
              <a:t>whom did He take counsel, and who instructed Him, And taught Him in the path of justice? Who taught Him knowledge, And showed Him the way of understanding</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02755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a:t>
            </a:r>
            <a:r>
              <a:rPr lang="zh-CN" altLang="en-US" sz="3600" b="1" u="sng" dirty="0">
                <a:solidFill>
                  <a:schemeClr val="bg1"/>
                </a:solidFill>
                <a:ea typeface="微软雅黑" panose="020B0503020204020204" pitchFamily="34" charset="-122"/>
              </a:rPr>
              <a:t>主动向人启示祂自己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God’s </a:t>
            </a:r>
            <a:r>
              <a:rPr lang="en-US" altLang="zh-CN" sz="3600" b="1" u="sng" dirty="0">
                <a:solidFill>
                  <a:schemeClr val="bg1"/>
                </a:solidFill>
                <a:ea typeface="微软雅黑" panose="020B0503020204020204" pitchFamily="34" charset="-122"/>
              </a:rPr>
              <a:t>initiative to reveal </a:t>
            </a:r>
            <a:r>
              <a:rPr lang="en-US" altLang="zh-CN" sz="3600" b="1" u="sng" dirty="0" smtClean="0">
                <a:solidFill>
                  <a:schemeClr val="bg1"/>
                </a:solidFill>
                <a:ea typeface="微软雅黑" panose="020B0503020204020204" pitchFamily="34" charset="-122"/>
              </a:rPr>
              <a:t>Himself</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赛</a:t>
            </a:r>
            <a:r>
              <a:rPr lang="en-US" altLang="zh-CN" sz="3600" b="1" dirty="0">
                <a:solidFill>
                  <a:schemeClr val="bg1"/>
                </a:solidFill>
                <a:ea typeface="微软雅黑" panose="020B0503020204020204" pitchFamily="34" charset="-122"/>
              </a:rPr>
              <a:t>Isa 40:13-15】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看哪，万民都像水桶的一滴，又算如天平上的微尘；祂举起众海岛，好像极微之物。</a:t>
            </a:r>
          </a:p>
          <a:p>
            <a:pPr algn="l">
              <a:lnSpc>
                <a:spcPct val="114000"/>
              </a:lnSpc>
            </a:pPr>
            <a:r>
              <a:rPr lang="en-US" altLang="zh-CN" sz="3600" b="1" dirty="0">
                <a:solidFill>
                  <a:schemeClr val="bg1"/>
                </a:solidFill>
                <a:ea typeface="微软雅黑" panose="020B0503020204020204" pitchFamily="34" charset="-122"/>
              </a:rPr>
              <a:t>Behold, the nations are as a drop in a bucket, And are counted as the small dust on the scales; Look, He lifts up the isles as a very little thing.</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 </a:t>
            </a:r>
            <a:r>
              <a:rPr lang="en-US" altLang="zh-CN" sz="3600" b="1" u="sng" dirty="0">
                <a:solidFill>
                  <a:schemeClr val="bg1"/>
                </a:solidFill>
                <a:ea typeface="微软雅黑" panose="020B0503020204020204" pitchFamily="34" charset="-122"/>
              </a:rPr>
              <a:t>Rom 11:34】</a:t>
            </a:r>
            <a:r>
              <a:rPr lang="zh-CN" altLang="en-US" sz="3600" b="1" u="sng" dirty="0">
                <a:solidFill>
                  <a:schemeClr val="bg1"/>
                </a:solidFill>
                <a:ea typeface="微软雅黑" panose="020B0503020204020204" pitchFamily="34" charset="-122"/>
              </a:rPr>
              <a:t>谁知道主的心？谁作过他的谋士呢？</a:t>
            </a:r>
          </a:p>
          <a:p>
            <a:pPr algn="l">
              <a:lnSpc>
                <a:spcPct val="114000"/>
              </a:lnSpc>
            </a:pP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For who has known the mind of the </a:t>
            </a:r>
            <a:r>
              <a:rPr lang="en-US" altLang="zh-CN" sz="3600" b="1" u="sng" dirty="0" err="1">
                <a:solidFill>
                  <a:schemeClr val="bg1"/>
                </a:solidFill>
                <a:ea typeface="微软雅黑" panose="020B0503020204020204" pitchFamily="34" charset="-122"/>
              </a:rPr>
              <a:t>Lord?Or</a:t>
            </a:r>
            <a:r>
              <a:rPr lang="en-US" altLang="zh-CN" sz="3600" b="1" u="sng" dirty="0">
                <a:solidFill>
                  <a:schemeClr val="bg1"/>
                </a:solidFill>
                <a:ea typeface="微软雅黑" panose="020B0503020204020204" pitchFamily="34" charset="-122"/>
              </a:rPr>
              <a:t> who has become His counselor?”</a:t>
            </a:r>
          </a:p>
        </p:txBody>
      </p:sp>
    </p:spTree>
    <p:extLst>
      <p:ext uri="{BB962C8B-B14F-4D97-AF65-F5344CB8AC3E}">
        <p14:creationId xmlns:p14="http://schemas.microsoft.com/office/powerpoint/2010/main" val="3803503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上帝</a:t>
            </a:r>
            <a:r>
              <a:rPr lang="zh-CN" altLang="en-US" sz="3600" b="1" u="sng" dirty="0">
                <a:solidFill>
                  <a:schemeClr val="bg1"/>
                </a:solidFill>
                <a:ea typeface="微软雅黑" panose="020B0503020204020204" pitchFamily="34" charset="-122"/>
              </a:rPr>
              <a:t>主动向人启示祂自己 </a:t>
            </a: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God’s </a:t>
            </a:r>
            <a:r>
              <a:rPr lang="en-US" altLang="zh-CN" sz="3600" b="1" u="sng" dirty="0">
                <a:solidFill>
                  <a:schemeClr val="bg1"/>
                </a:solidFill>
                <a:ea typeface="微软雅黑" panose="020B0503020204020204" pitchFamily="34" charset="-122"/>
              </a:rPr>
              <a:t>initiative to reveal </a:t>
            </a:r>
            <a:r>
              <a:rPr lang="en-US" altLang="zh-CN" sz="3600" b="1" u="sng" dirty="0" smtClean="0">
                <a:solidFill>
                  <a:schemeClr val="bg1"/>
                </a:solidFill>
                <a:ea typeface="微软雅黑" panose="020B0503020204020204" pitchFamily="34" charset="-122"/>
              </a:rPr>
              <a:t>Himself</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罗 </a:t>
            </a:r>
            <a:r>
              <a:rPr lang="en-US" altLang="zh-CN" sz="3600" b="1" dirty="0">
                <a:solidFill>
                  <a:schemeClr val="bg1"/>
                </a:solidFill>
                <a:ea typeface="微软雅黑" panose="020B0503020204020204" pitchFamily="34" charset="-122"/>
              </a:rPr>
              <a:t>Rom 11:34</a:t>
            </a:r>
            <a:r>
              <a:rPr lang="en-US" altLang="zh-CN" sz="3600" b="1"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谁知</a:t>
            </a:r>
            <a:r>
              <a:rPr lang="zh-CN" altLang="en-US" sz="3600" b="1" dirty="0">
                <a:solidFill>
                  <a:schemeClr val="bg1"/>
                </a:solidFill>
                <a:ea typeface="微软雅黑" panose="020B0503020204020204" pitchFamily="34" charset="-122"/>
              </a:rPr>
              <a:t>道主的心？谁作</a:t>
            </a:r>
            <a:r>
              <a:rPr lang="zh-CN" altLang="en-US" sz="3600" b="1" dirty="0" smtClean="0">
                <a:solidFill>
                  <a:schemeClr val="bg1"/>
                </a:solidFill>
                <a:ea typeface="微软雅黑" panose="020B0503020204020204" pitchFamily="34" charset="-122"/>
              </a:rPr>
              <a:t>过祂的</a:t>
            </a:r>
            <a:r>
              <a:rPr lang="zh-CN" altLang="en-US" sz="3600" b="1" dirty="0">
                <a:solidFill>
                  <a:schemeClr val="bg1"/>
                </a:solidFill>
                <a:ea typeface="微软雅黑" panose="020B0503020204020204" pitchFamily="34" charset="-122"/>
              </a:rPr>
              <a:t>谋士呢？</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For who has known the mind of the </a:t>
            </a:r>
            <a:r>
              <a:rPr lang="en-US" altLang="zh-CN" sz="3600" b="1" dirty="0" err="1">
                <a:solidFill>
                  <a:schemeClr val="bg1"/>
                </a:solidFill>
                <a:ea typeface="微软雅黑" panose="020B0503020204020204" pitchFamily="34" charset="-122"/>
              </a:rPr>
              <a:t>Lord?Or</a:t>
            </a:r>
            <a:r>
              <a:rPr lang="en-US" altLang="zh-CN" sz="3600" b="1" dirty="0">
                <a:solidFill>
                  <a:schemeClr val="bg1"/>
                </a:solidFill>
                <a:ea typeface="微软雅黑" panose="020B0503020204020204" pitchFamily="34" charset="-122"/>
              </a:rPr>
              <a:t> who has become His counselor?”</a:t>
            </a:r>
          </a:p>
        </p:txBody>
      </p:sp>
    </p:spTree>
    <p:extLst>
      <p:ext uri="{BB962C8B-B14F-4D97-AF65-F5344CB8AC3E}">
        <p14:creationId xmlns:p14="http://schemas.microsoft.com/office/powerpoint/2010/main" val="1221131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自我</a:t>
            </a:r>
            <a:r>
              <a:rPr lang="zh-CN" altLang="en-US" sz="3600" b="1" u="sng" dirty="0">
                <a:solidFill>
                  <a:schemeClr val="bg1"/>
                </a:solidFill>
                <a:ea typeface="微软雅黑" panose="020B0503020204020204" pitchFamily="34" charset="-122"/>
              </a:rPr>
              <a:t>启示的上帝 </a:t>
            </a:r>
            <a:r>
              <a:rPr lang="en-US" altLang="zh-CN" sz="3600" b="1" u="sng" dirty="0">
                <a:solidFill>
                  <a:schemeClr val="bg1"/>
                </a:solidFill>
                <a:ea typeface="微软雅黑" panose="020B0503020204020204" pitchFamily="34" charset="-122"/>
              </a:rPr>
              <a:t>The Self-Revealed </a:t>
            </a:r>
            <a:r>
              <a:rPr lang="en-US" altLang="zh-CN" sz="3600" b="1" u="sng" dirty="0" smtClean="0">
                <a:solidFill>
                  <a:schemeClr val="bg1"/>
                </a:solidFill>
                <a:ea typeface="微软雅黑" panose="020B0503020204020204" pitchFamily="34" charset="-122"/>
              </a:rPr>
              <a:t>God</a:t>
            </a: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zh-CN" altLang="en-US" sz="3600" b="1" dirty="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启示信仰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en-US" altLang="zh-CN" sz="3600" b="1" dirty="0" err="1" smtClean="0">
                <a:solidFill>
                  <a:schemeClr val="bg1"/>
                </a:solidFill>
                <a:ea typeface="微软雅黑" panose="020B0503020204020204" pitchFamily="34" charset="-122"/>
              </a:rPr>
              <a:t>Revelational</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Faith (Religion</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zh-CN" altLang="en-US" sz="3600" b="1" dirty="0">
                <a:solidFill>
                  <a:schemeClr val="bg1"/>
                </a:solidFill>
                <a:ea typeface="微软雅黑" panose="020B0503020204020204" pitchFamily="34" charset="-122"/>
              </a:rPr>
              <a:t>启示</a:t>
            </a:r>
            <a:r>
              <a:rPr lang="zh-CN" altLang="en-US" sz="3600" b="1" dirty="0" smtClean="0">
                <a:solidFill>
                  <a:schemeClr val="bg1"/>
                </a:solidFill>
                <a:ea typeface="微软雅黑" panose="020B0503020204020204" pitchFamily="34" charset="-122"/>
              </a:rPr>
              <a:t>信仰 </a:t>
            </a:r>
            <a:r>
              <a:rPr lang="en-US" altLang="zh-CN" sz="3600" b="1" dirty="0" smtClean="0">
                <a:solidFill>
                  <a:schemeClr val="bg1"/>
                </a:solidFill>
                <a:ea typeface="微软雅黑" panose="020B0503020204020204" pitchFamily="34" charset="-122"/>
              </a:rPr>
              <a:t>vs </a:t>
            </a:r>
            <a:r>
              <a:rPr lang="zh-CN" altLang="en-US" sz="3600" b="1" dirty="0">
                <a:solidFill>
                  <a:schemeClr val="bg1"/>
                </a:solidFill>
                <a:ea typeface="微软雅黑" panose="020B0503020204020204" pitchFamily="34" charset="-122"/>
              </a:rPr>
              <a:t>自然信仰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a:t>
            </a:r>
            <a:r>
              <a:rPr lang="en-US" altLang="zh-CN" sz="3600" b="1" dirty="0" err="1" smtClean="0">
                <a:solidFill>
                  <a:schemeClr val="bg1"/>
                </a:solidFill>
                <a:ea typeface="微软雅黑" panose="020B0503020204020204" pitchFamily="34" charset="-122"/>
              </a:rPr>
              <a:t>Revelational</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religion versus Natural religion</a:t>
            </a:r>
          </a:p>
        </p:txBody>
      </p:sp>
    </p:spTree>
    <p:extLst>
      <p:ext uri="{BB962C8B-B14F-4D97-AF65-F5344CB8AC3E}">
        <p14:creationId xmlns:p14="http://schemas.microsoft.com/office/powerpoint/2010/main" val="2086573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6361</TotalTime>
  <Words>2849</Words>
  <Application>Microsoft Office PowerPoint</Application>
  <PresentationFormat>全屏显示(4:3)</PresentationFormat>
  <Paragraphs>257</Paragraphs>
  <Slides>47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47</vt:i4>
      </vt:variant>
    </vt:vector>
  </HeadingPairs>
  <TitlesOfParts>
    <vt:vector size="53" baseType="lpstr">
      <vt:lpstr>宋体</vt:lpstr>
      <vt:lpstr>微软雅黑</vt:lpstr>
      <vt:lpstr>Arial</vt:lpstr>
      <vt:lpstr>Calibri</vt:lpstr>
      <vt:lpstr>Calibri Light</vt:lpstr>
      <vt:lpstr>Office 主题</vt:lpstr>
      <vt:lpstr>希伯来书 Hebrews_2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传染 Infection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514</cp:revision>
  <dcterms:created xsi:type="dcterms:W3CDTF">2018-02-16T18:09:56Z</dcterms:created>
  <dcterms:modified xsi:type="dcterms:W3CDTF">2020-05-02T22:07:32Z</dcterms:modified>
</cp:coreProperties>
</file>