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564" r:id="rId4"/>
    <p:sldId id="2565" r:id="rId5"/>
    <p:sldId id="2566" r:id="rId6"/>
    <p:sldId id="2567" r:id="rId7"/>
    <p:sldId id="2568" r:id="rId8"/>
    <p:sldId id="2548" r:id="rId9"/>
    <p:sldId id="2569" r:id="rId10"/>
    <p:sldId id="2570" r:id="rId11"/>
    <p:sldId id="2549" r:id="rId12"/>
    <p:sldId id="2571" r:id="rId13"/>
    <p:sldId id="2550" r:id="rId14"/>
    <p:sldId id="2551" r:id="rId15"/>
    <p:sldId id="2552" r:id="rId16"/>
    <p:sldId id="2553" r:id="rId17"/>
    <p:sldId id="2214" r:id="rId18"/>
    <p:sldId id="1077" r:id="rId19"/>
    <p:sldId id="2529" r:id="rId20"/>
    <p:sldId id="2562" r:id="rId21"/>
    <p:sldId id="2572" r:id="rId22"/>
    <p:sldId id="2530" r:id="rId23"/>
    <p:sldId id="2563" r:id="rId24"/>
    <p:sldId id="2573" r:id="rId25"/>
    <p:sldId id="2579" r:id="rId26"/>
    <p:sldId id="2574" r:id="rId27"/>
    <p:sldId id="2575" r:id="rId28"/>
    <p:sldId id="2580" r:id="rId29"/>
    <p:sldId id="2576" r:id="rId30"/>
    <p:sldId id="2577" r:id="rId31"/>
    <p:sldId id="2581" r:id="rId32"/>
    <p:sldId id="2582" r:id="rId33"/>
    <p:sldId id="2583" r:id="rId34"/>
    <p:sldId id="2584" r:id="rId35"/>
    <p:sldId id="2217" r:id="rId36"/>
    <p:sldId id="2216" r:id="rId37"/>
    <p:sldId id="2218" r:id="rId38"/>
    <p:sldId id="2219" r:id="rId39"/>
    <p:sldId id="2220" r:id="rId4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abas Feng" initials="BF" lastIdx="2" clrIdx="0">
    <p:extLst>
      <p:ext uri="{19B8F6BF-5375-455C-9EA6-DF929625EA0E}">
        <p15:presenceInfo xmlns:p15="http://schemas.microsoft.com/office/powerpoint/2012/main" userId="743a36f17df171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2020/6/28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2020/6/28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Hebrews_10</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6/28/2020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应当</a:t>
            </a:r>
            <a:r>
              <a:rPr lang="zh-CN" altLang="en-US" sz="3600" b="1" u="sng" dirty="0">
                <a:solidFill>
                  <a:schemeClr val="bg1"/>
                </a:solidFill>
                <a:ea typeface="微软雅黑" panose="020B0503020204020204" pitchFamily="34" charset="-122"/>
              </a:rPr>
              <a:t>怎样才能进入安息</a:t>
            </a:r>
            <a:r>
              <a:rPr lang="zh-CN" altLang="en-US" sz="3600" b="1" u="sng" dirty="0" smtClean="0">
                <a:solidFill>
                  <a:schemeClr val="bg1"/>
                </a:solidFill>
                <a:ea typeface="微软雅黑" panose="020B0503020204020204" pitchFamily="34" charset="-122"/>
              </a:rPr>
              <a:t>？</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a:t>
            </a:r>
            <a:r>
              <a:rPr lang="zh-CN" altLang="en-US" sz="3600" b="1" dirty="0">
                <a:solidFill>
                  <a:srgbClr val="FFFF00"/>
                </a:solidFill>
                <a:ea typeface="微软雅黑" panose="020B0503020204020204" pitchFamily="34" charset="-122"/>
              </a:rPr>
              <a:t>务必</a:t>
            </a:r>
            <a:r>
              <a:rPr lang="zh-CN" altLang="en-US" sz="3600" b="1" dirty="0" smtClean="0">
                <a:solidFill>
                  <a:srgbClr val="FFFF00"/>
                </a:solidFill>
                <a:ea typeface="微软雅黑" panose="020B0503020204020204" pitchFamily="34" charset="-122"/>
              </a:rPr>
              <a:t>竭力</a:t>
            </a:r>
            <a:endParaRPr lang="zh-CN" altLang="en-US"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4:11】</a:t>
            </a:r>
          </a:p>
          <a:p>
            <a:pPr algn="l">
              <a:lnSpc>
                <a:spcPct val="114000"/>
              </a:lnSpc>
            </a:pPr>
            <a:r>
              <a:rPr lang="zh-CN" altLang="en-US" sz="3600" b="1" dirty="0">
                <a:solidFill>
                  <a:schemeClr val="bg1"/>
                </a:solidFill>
                <a:ea typeface="微软雅黑" panose="020B0503020204020204" pitchFamily="34" charset="-122"/>
              </a:rPr>
              <a:t>所以，我们</a:t>
            </a:r>
            <a:r>
              <a:rPr lang="zh-CN" altLang="en-US" sz="3600" b="1" dirty="0">
                <a:solidFill>
                  <a:srgbClr val="FFFF00"/>
                </a:solidFill>
                <a:ea typeface="微软雅黑" panose="020B0503020204020204" pitchFamily="34" charset="-122"/>
              </a:rPr>
              <a:t>务必竭力</a:t>
            </a:r>
            <a:r>
              <a:rPr lang="zh-CN" altLang="en-US" sz="3600" b="1" dirty="0">
                <a:solidFill>
                  <a:schemeClr val="bg1"/>
                </a:solidFill>
                <a:ea typeface="微软雅黑" panose="020B0503020204020204" pitchFamily="34" charset="-122"/>
              </a:rPr>
              <a:t>进入那安息，免得有人学那不信从的样子跌倒了。</a:t>
            </a:r>
          </a:p>
          <a:p>
            <a:pPr algn="l">
              <a:lnSpc>
                <a:spcPct val="114000"/>
              </a:lnSpc>
            </a:pPr>
            <a:r>
              <a:rPr lang="en-US" altLang="zh-CN" sz="3600" b="1" dirty="0">
                <a:solidFill>
                  <a:schemeClr val="bg1"/>
                </a:solidFill>
                <a:ea typeface="微软雅黑" panose="020B0503020204020204" pitchFamily="34" charset="-122"/>
              </a:rPr>
              <a:t>Let us therefore </a:t>
            </a:r>
            <a:r>
              <a:rPr lang="en-US" altLang="zh-CN" sz="3600" b="1" dirty="0">
                <a:solidFill>
                  <a:srgbClr val="FFFF00"/>
                </a:solidFill>
                <a:ea typeface="微软雅黑" panose="020B0503020204020204" pitchFamily="34" charset="-122"/>
              </a:rPr>
              <a:t>be diligent </a:t>
            </a:r>
            <a:r>
              <a:rPr lang="en-US" altLang="zh-CN" sz="3600" b="1" dirty="0">
                <a:solidFill>
                  <a:schemeClr val="bg1"/>
                </a:solidFill>
                <a:ea typeface="微软雅黑" panose="020B0503020204020204" pitchFamily="34" charset="-122"/>
              </a:rPr>
              <a:t>to enter that rest, lest anyone fall according to the same example of disobedience.</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7129981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childTnLst>
                          </p:cTn>
                        </p:par>
                      </p:childTnLst>
                    </p:cTn>
                  </p:par>
                </p:childTnLst>
              </p:cTn>
              <p:nextCondLst>
                <p:cond evt="onClick" delay="0">
                  <p:tgtEl>
                    <p:spTgt spid="5"/>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信心与所听的道调和</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4:2】</a:t>
            </a:r>
          </a:p>
          <a:p>
            <a:pPr algn="l">
              <a:lnSpc>
                <a:spcPct val="114000"/>
              </a:lnSpc>
            </a:pPr>
            <a:r>
              <a:rPr lang="zh-CN" altLang="en-US" sz="3600" b="1" dirty="0">
                <a:solidFill>
                  <a:schemeClr val="bg1"/>
                </a:solidFill>
                <a:ea typeface="微软雅黑" panose="020B0503020204020204" pitchFamily="34" charset="-122"/>
              </a:rPr>
              <a:t>因为有福音传给我们，像传给他们一样，只是所听见的道与他们无益，因为他们没有</a:t>
            </a:r>
            <a:r>
              <a:rPr lang="zh-CN" altLang="en-US" sz="3600" b="1" dirty="0">
                <a:solidFill>
                  <a:srgbClr val="FFFF00"/>
                </a:solidFill>
                <a:ea typeface="微软雅黑" panose="020B0503020204020204" pitchFamily="34" charset="-122"/>
              </a:rPr>
              <a:t>信心与所听见的道调和</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For indeed the gospel was preached to us as well as to them; but the word which they heard did not profit them, not </a:t>
            </a:r>
            <a:r>
              <a:rPr lang="en-US" altLang="zh-CN" sz="3600" b="1" dirty="0">
                <a:solidFill>
                  <a:srgbClr val="FFFF00"/>
                </a:solidFill>
                <a:ea typeface="微软雅黑" panose="020B0503020204020204" pitchFamily="34" charset="-122"/>
              </a:rPr>
              <a:t>being mixed with faith in those who heard it</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677238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信心与所听的道</a:t>
            </a:r>
            <a:r>
              <a:rPr lang="zh-CN" altLang="en-US" sz="3600" b="1" u="sng" dirty="0" smtClean="0">
                <a:solidFill>
                  <a:schemeClr val="bg1"/>
                </a:solidFill>
                <a:ea typeface="微软雅黑" panose="020B0503020204020204" pitchFamily="34" charset="-122"/>
              </a:rPr>
              <a:t>调和</a:t>
            </a:r>
            <a:endParaRPr lang="en-US" altLang="zh-CN" sz="3600" b="1" u="sng" dirty="0" smtClean="0">
              <a:solidFill>
                <a:schemeClr val="bg1"/>
              </a:solidFill>
              <a:ea typeface="微软雅黑" panose="020B0503020204020204" pitchFamily="34" charset="-122"/>
            </a:endParaRPr>
          </a:p>
          <a:p>
            <a:pPr algn="l">
              <a:lnSpc>
                <a:spcPct val="114000"/>
              </a:lnSpc>
            </a:pPr>
            <a:endParaRPr lang="zh-CN" altLang="en-US" sz="3600" b="1" u="sng"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     信心</a:t>
            </a:r>
            <a:r>
              <a:rPr lang="zh-CN" altLang="en-US" sz="3600" b="1" dirty="0">
                <a:solidFill>
                  <a:schemeClr val="bg1"/>
                </a:solidFill>
                <a:ea typeface="微软雅黑" panose="020B0503020204020204" pitchFamily="34" charset="-122"/>
              </a:rPr>
              <a:t>和听道缺一不可，哪样在前？用圣经的经文说明</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     列举</a:t>
            </a:r>
            <a:r>
              <a:rPr lang="zh-CN" altLang="en-US" sz="3600" b="1" dirty="0">
                <a:solidFill>
                  <a:schemeClr val="bg1"/>
                </a:solidFill>
                <a:ea typeface="微软雅黑" panose="020B0503020204020204" pitchFamily="34" charset="-122"/>
              </a:rPr>
              <a:t>圣经事例（或经文）说明怎样才是“信心和听道调和”？</a:t>
            </a:r>
          </a:p>
        </p:txBody>
      </p:sp>
    </p:spTree>
    <p:extLst>
      <p:ext uri="{BB962C8B-B14F-4D97-AF65-F5344CB8AC3E}">
        <p14:creationId xmlns:p14="http://schemas.microsoft.com/office/powerpoint/2010/main" val="3496210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a:t>
            </a:r>
            <a:r>
              <a:rPr lang="zh-CN" altLang="en-US" sz="3600" b="1" u="sng" dirty="0" smtClean="0">
                <a:solidFill>
                  <a:schemeClr val="bg1"/>
                </a:solidFill>
                <a:ea typeface="微软雅黑" panose="020B0503020204020204" pitchFamily="34" charset="-122"/>
              </a:rPr>
              <a:t>讨论某基督教宗派的“神学四边形 </a:t>
            </a:r>
            <a:r>
              <a:rPr lang="en-US" altLang="zh-CN" sz="3600" b="1" u="sng" dirty="0" smtClean="0">
                <a:solidFill>
                  <a:schemeClr val="bg1"/>
                </a:solidFill>
                <a:ea typeface="微软雅黑" panose="020B0503020204020204" pitchFamily="34" charset="-122"/>
              </a:rPr>
              <a:t>The  Quadrilateral</a:t>
            </a:r>
            <a:r>
              <a:rPr lang="zh-CN" altLang="en-US" sz="3600" b="1" u="sng" dirty="0" smtClean="0">
                <a:solidFill>
                  <a:schemeClr val="bg1"/>
                </a:solidFill>
                <a:ea typeface="微软雅黑" panose="020B0503020204020204" pitchFamily="34" charset="-122"/>
              </a:rPr>
              <a:t>”？</a:t>
            </a:r>
            <a:endParaRPr lang="en-US" altLang="zh-CN" sz="3600" b="1" u="sng" dirty="0" smtClean="0">
              <a:solidFill>
                <a:schemeClr val="bg1"/>
              </a:solidFill>
              <a:ea typeface="微软雅黑" panose="020B0503020204020204" pitchFamily="34" charset="-122"/>
            </a:endParaRPr>
          </a:p>
          <a:p>
            <a:pPr algn="l">
              <a:lnSpc>
                <a:spcPct val="114000"/>
              </a:lnSpc>
            </a:pPr>
            <a:endParaRPr lang="zh-CN" altLang="en-US" sz="3600" b="1" u="sng" dirty="0">
              <a:solidFill>
                <a:schemeClr val="bg1"/>
              </a:solidFill>
              <a:ea typeface="微软雅黑" panose="020B0503020204020204" pitchFamily="34" charset="-122"/>
            </a:endParaRPr>
          </a:p>
          <a:p>
            <a:pPr algn="l">
              <a:lnSpc>
                <a:spcPct val="114000"/>
              </a:lnSpc>
            </a:pPr>
            <a:r>
              <a:rPr lang="zh-CN" altLang="en-US" sz="3600" b="1" u="sng" dirty="0" smtClean="0">
                <a:solidFill>
                  <a:schemeClr val="bg1"/>
                </a:solidFill>
                <a:ea typeface="微软雅黑" panose="020B0503020204020204" pitchFamily="34" charset="-122"/>
              </a:rPr>
              <a:t>圣经； 教会</a:t>
            </a:r>
            <a:r>
              <a:rPr lang="zh-CN" altLang="en-US" sz="3600" b="1" u="sng" dirty="0">
                <a:solidFill>
                  <a:schemeClr val="bg1"/>
                </a:solidFill>
                <a:ea typeface="微软雅黑" panose="020B0503020204020204" pitchFamily="34" charset="-122"/>
              </a:rPr>
              <a:t>的传统</a:t>
            </a:r>
            <a:r>
              <a:rPr lang="zh-CN" altLang="en-US" sz="3600" b="1" u="sng" dirty="0" smtClean="0">
                <a:solidFill>
                  <a:schemeClr val="bg1"/>
                </a:solidFill>
                <a:ea typeface="微软雅黑" panose="020B0503020204020204" pitchFamily="34" charset="-122"/>
              </a:rPr>
              <a:t>； 理智；个人经验。</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Scripture, tradition, reason &amp; experience</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36824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所以</a:t>
            </a:r>
            <a:r>
              <a:rPr lang="zh-CN" altLang="en-US" sz="3600" b="1" dirty="0">
                <a:solidFill>
                  <a:schemeClr val="bg1"/>
                </a:solidFill>
                <a:ea typeface="微软雅黑" panose="020B0503020204020204" pitchFamily="34" charset="-122"/>
              </a:rPr>
              <a:t>，我们</a:t>
            </a:r>
            <a:r>
              <a:rPr lang="zh-CN" altLang="en-US" sz="3600" b="1" dirty="0">
                <a:solidFill>
                  <a:srgbClr val="FFFF00"/>
                </a:solidFill>
                <a:ea typeface="微软雅黑" panose="020B0503020204020204" pitchFamily="34" charset="-122"/>
              </a:rPr>
              <a:t>务必竭力进入那安息</a:t>
            </a:r>
            <a:r>
              <a:rPr lang="zh-CN" altLang="en-US" sz="3600" b="1" dirty="0">
                <a:solidFill>
                  <a:schemeClr val="bg1"/>
                </a:solidFill>
                <a:ea typeface="微软雅黑" panose="020B0503020204020204" pitchFamily="34" charset="-122"/>
              </a:rPr>
              <a:t>，免得有人学那不信从的样子跌倒了。</a:t>
            </a:r>
          </a:p>
          <a:p>
            <a:pPr algn="l">
              <a:lnSpc>
                <a:spcPct val="114000"/>
              </a:lnSpc>
            </a:pPr>
            <a:r>
              <a:rPr lang="en-US" altLang="zh-CN" sz="3600" b="1" dirty="0">
                <a:solidFill>
                  <a:schemeClr val="bg1"/>
                </a:solidFill>
                <a:ea typeface="微软雅黑" panose="020B0503020204020204" pitchFamily="34" charset="-122"/>
              </a:rPr>
              <a:t>Let us therefore be diligent to enter that rest, lest anyone fall according to the same example of disobedience</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zh-CN" altLang="en-US" sz="3600" b="1" u="sng" dirty="0">
                <a:solidFill>
                  <a:schemeClr val="bg1"/>
                </a:solidFill>
                <a:ea typeface="微软雅黑" panose="020B0503020204020204" pitchFamily="34" charset="-122"/>
              </a:rPr>
              <a:t>神的安息是工作之后的安息。</a:t>
            </a:r>
            <a:endParaRPr lang="zh-CN" altLang="en-US"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332787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dirty="0">
                <a:solidFill>
                  <a:schemeClr val="bg1"/>
                </a:solidFill>
                <a:ea typeface="微软雅黑" panose="020B0503020204020204" pitchFamily="34" charset="-122"/>
              </a:rPr>
              <a:t>【</a:t>
            </a:r>
            <a:r>
              <a:rPr lang="zh-CN" altLang="en-US" sz="3200" b="1" dirty="0">
                <a:solidFill>
                  <a:schemeClr val="bg1"/>
                </a:solidFill>
                <a:ea typeface="微软雅黑" panose="020B0503020204020204" pitchFamily="34" charset="-122"/>
              </a:rPr>
              <a:t>提后</a:t>
            </a:r>
            <a:r>
              <a:rPr lang="en-US" altLang="zh-CN" sz="3200" b="1" dirty="0">
                <a:solidFill>
                  <a:schemeClr val="bg1"/>
                </a:solidFill>
                <a:ea typeface="微软雅黑" panose="020B0503020204020204" pitchFamily="34" charset="-122"/>
              </a:rPr>
              <a:t>2 </a:t>
            </a:r>
            <a:r>
              <a:rPr lang="en-US" altLang="zh-CN" sz="3200" b="1" dirty="0" err="1">
                <a:solidFill>
                  <a:schemeClr val="bg1"/>
                </a:solidFill>
                <a:ea typeface="微软雅黑" panose="020B0503020204020204" pitchFamily="34" charset="-122"/>
              </a:rPr>
              <a:t>Ti</a:t>
            </a:r>
            <a:r>
              <a:rPr lang="en-US" altLang="zh-CN" sz="3200" b="1" dirty="0">
                <a:solidFill>
                  <a:schemeClr val="bg1"/>
                </a:solidFill>
                <a:ea typeface="微软雅黑" panose="020B0503020204020204" pitchFamily="34" charset="-122"/>
              </a:rPr>
              <a:t> 4:7-8】</a:t>
            </a:r>
          </a:p>
          <a:p>
            <a:pPr algn="l">
              <a:lnSpc>
                <a:spcPct val="114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那美好的仗我已经打过了，当跑的路我已经跑尽了，所信的道我已经守住了。</a:t>
            </a:r>
          </a:p>
          <a:p>
            <a:pPr algn="l">
              <a:lnSpc>
                <a:spcPct val="100000"/>
              </a:lnSpc>
            </a:pPr>
            <a:r>
              <a:rPr lang="en-US" altLang="zh-CN" sz="3200" b="1" dirty="0">
                <a:solidFill>
                  <a:schemeClr val="bg1"/>
                </a:solidFill>
                <a:ea typeface="微软雅黑" panose="020B0503020204020204" pitchFamily="34" charset="-122"/>
              </a:rPr>
              <a:t>I have fought the good fight, I have finished the race, I have kept the faith.</a:t>
            </a:r>
          </a:p>
          <a:p>
            <a:pPr algn="l">
              <a:lnSpc>
                <a:spcPct val="114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从此以后，有公义的冠冕为我存留，就是按着公义审判的主到了那日要赐给我的，不但赐给我，也赐给凡爱慕祂显现的人。</a:t>
            </a:r>
          </a:p>
          <a:p>
            <a:pPr algn="l">
              <a:lnSpc>
                <a:spcPct val="100000"/>
              </a:lnSpc>
            </a:pPr>
            <a:r>
              <a:rPr lang="en-US" altLang="zh-CN" sz="3200" b="1" dirty="0">
                <a:solidFill>
                  <a:schemeClr val="bg1"/>
                </a:solidFill>
                <a:ea typeface="微软雅黑" panose="020B0503020204020204" pitchFamily="34" charset="-122"/>
              </a:rPr>
              <a:t>Finally, there is laid up for me the crown of righteousness, which the Lord, the righteous Judge, will give to me on that Day, and not to me only but also to all who have loved His appearing.</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644959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17:4-5】</a:t>
            </a:r>
          </a:p>
          <a:p>
            <a:pPr algn="l">
              <a:lnSpc>
                <a:spcPct val="114000"/>
              </a:lnSpc>
            </a:pPr>
            <a:r>
              <a:rPr lang="en-US" altLang="zh-CN" sz="3400" b="1" dirty="0">
                <a:solidFill>
                  <a:schemeClr val="bg1"/>
                </a:solidFill>
                <a:ea typeface="微软雅黑" panose="020B0503020204020204" pitchFamily="34" charset="-122"/>
              </a:rPr>
              <a:t>4 </a:t>
            </a:r>
            <a:r>
              <a:rPr lang="zh-CN" altLang="en-US" sz="3400" b="1" dirty="0">
                <a:solidFill>
                  <a:schemeClr val="bg1"/>
                </a:solidFill>
                <a:ea typeface="微软雅黑" panose="020B0503020204020204" pitchFamily="34" charset="-122"/>
              </a:rPr>
              <a:t>我在地上已经荣耀你，你所托付我的事，我已成全了。</a:t>
            </a:r>
          </a:p>
          <a:p>
            <a:pPr algn="l">
              <a:lnSpc>
                <a:spcPct val="114000"/>
              </a:lnSpc>
            </a:pPr>
            <a:r>
              <a:rPr lang="en-US" altLang="zh-CN" sz="3400" b="1" dirty="0">
                <a:solidFill>
                  <a:schemeClr val="bg1"/>
                </a:solidFill>
                <a:ea typeface="微软雅黑" panose="020B0503020204020204" pitchFamily="34" charset="-122"/>
              </a:rPr>
              <a:t>I have glorified You on the earth. I have finished the work which You have given Me to do.</a:t>
            </a:r>
          </a:p>
          <a:p>
            <a:pPr algn="l">
              <a:lnSpc>
                <a:spcPct val="114000"/>
              </a:lnSpc>
            </a:pPr>
            <a:r>
              <a:rPr lang="en-US" altLang="zh-CN" sz="3400" b="1" dirty="0">
                <a:solidFill>
                  <a:schemeClr val="bg1"/>
                </a:solidFill>
                <a:ea typeface="微软雅黑" panose="020B0503020204020204" pitchFamily="34" charset="-122"/>
              </a:rPr>
              <a:t>5 </a:t>
            </a:r>
            <a:r>
              <a:rPr lang="zh-CN" altLang="en-US" sz="3400" b="1" dirty="0">
                <a:solidFill>
                  <a:schemeClr val="bg1"/>
                </a:solidFill>
                <a:ea typeface="微软雅黑" panose="020B0503020204020204" pitchFamily="34" charset="-122"/>
              </a:rPr>
              <a:t>父啊，现在求你使我同你享荣耀，就是未有世界以先我同你所有的荣耀。</a:t>
            </a:r>
          </a:p>
          <a:p>
            <a:pPr algn="l">
              <a:lnSpc>
                <a:spcPct val="114000"/>
              </a:lnSpc>
            </a:pPr>
            <a:r>
              <a:rPr lang="en-US" altLang="zh-CN" sz="3400" b="1" dirty="0">
                <a:solidFill>
                  <a:schemeClr val="bg1"/>
                </a:solidFill>
                <a:ea typeface="微软雅黑" panose="020B0503020204020204" pitchFamily="34" charset="-122"/>
              </a:rPr>
              <a:t>And now, O Father, glorify Me together with Yourself, with the glory which I had with You before the world was.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56691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chemeClr val="bg1"/>
                </a:solidFill>
                <a:latin typeface="微软雅黑" panose="020B0503020204020204" pitchFamily="34" charset="-122"/>
                <a:ea typeface="微软雅黑" panose="020B0503020204020204" pitchFamily="34" charset="-122"/>
              </a:rPr>
              <a:t>神的羔羊</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Lamb of God</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6/28/2020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1:29】</a:t>
            </a:r>
          </a:p>
          <a:p>
            <a:pPr algn="l">
              <a:lnSpc>
                <a:spcPct val="114000"/>
              </a:lnSpc>
            </a:pPr>
            <a:r>
              <a:rPr lang="zh-CN" altLang="en-US" sz="3600" b="1" dirty="0">
                <a:solidFill>
                  <a:schemeClr val="bg1"/>
                </a:solidFill>
                <a:ea typeface="微软雅黑" panose="020B0503020204020204" pitchFamily="34" charset="-122"/>
              </a:rPr>
              <a:t>次日，约翰看见耶稣来到他那里，就说：“看哪，　神的羔羊，除去（或作“背负”）世人罪孽的。</a:t>
            </a:r>
          </a:p>
          <a:p>
            <a:pPr algn="l">
              <a:lnSpc>
                <a:spcPct val="114000"/>
              </a:lnSpc>
            </a:pPr>
            <a:r>
              <a:rPr lang="en-US" altLang="zh-CN" sz="3600" b="1" dirty="0">
                <a:solidFill>
                  <a:schemeClr val="bg1"/>
                </a:solidFill>
                <a:ea typeface="微软雅黑" panose="020B0503020204020204" pitchFamily="34" charset="-122"/>
              </a:rPr>
              <a:t>The next day John saw Jesus coming toward him, and said, “Behold! The Lamb of God who takes away the sin of the world!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3:23</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世人都犯了罪，亏缺了　神的荣耀，</a:t>
            </a:r>
          </a:p>
          <a:p>
            <a:pPr algn="l">
              <a:lnSpc>
                <a:spcPct val="114000"/>
              </a:lnSpc>
            </a:pPr>
            <a:r>
              <a:rPr lang="en-US" altLang="zh-CN" sz="3600" b="1" dirty="0">
                <a:solidFill>
                  <a:schemeClr val="bg1"/>
                </a:solidFill>
                <a:ea typeface="微软雅黑" panose="020B0503020204020204" pitchFamily="34" charset="-122"/>
              </a:rPr>
              <a:t>for all have sinned and fall short of the glory of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36739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4:1-11】</a:t>
            </a:r>
          </a:p>
          <a:p>
            <a:pPr algn="l">
              <a:lnSpc>
                <a:spcPct val="114000"/>
              </a:lnSpc>
            </a:pPr>
            <a:r>
              <a:rPr lang="en-US" altLang="zh-CN" sz="3200" b="1" dirty="0">
                <a:solidFill>
                  <a:schemeClr val="bg1"/>
                </a:solidFill>
                <a:ea typeface="微软雅黑" panose="020B0503020204020204" pitchFamily="34" charset="-122"/>
              </a:rPr>
              <a:t>1 </a:t>
            </a:r>
            <a:r>
              <a:rPr lang="zh-CN" altLang="en-US" sz="3200" b="1" dirty="0">
                <a:solidFill>
                  <a:schemeClr val="bg1"/>
                </a:solidFill>
                <a:ea typeface="微软雅黑" panose="020B0503020204020204" pitchFamily="34" charset="-122"/>
              </a:rPr>
              <a:t>我们既蒙留下有进入祂安息的应许，就当畏惧，免得我们中间（“我们”原文作“你们”）或有人似乎是赶不上了</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Therefore</a:t>
            </a:r>
            <a:r>
              <a:rPr lang="en-US" altLang="zh-CN" sz="3200" b="1" dirty="0">
                <a:solidFill>
                  <a:schemeClr val="bg1"/>
                </a:solidFill>
                <a:ea typeface="微软雅黑" panose="020B0503020204020204" pitchFamily="34" charset="-122"/>
              </a:rPr>
              <a:t>, since a promise remains of entering His rest, let us fear lest any of you seem to have come short of it.</a:t>
            </a:r>
          </a:p>
          <a:p>
            <a:pPr algn="l">
              <a:lnSpc>
                <a:spcPct val="114000"/>
              </a:lnSpc>
            </a:pPr>
            <a:r>
              <a:rPr lang="en-US" altLang="zh-CN" sz="3200" b="1" dirty="0">
                <a:solidFill>
                  <a:schemeClr val="bg1"/>
                </a:solidFill>
                <a:ea typeface="微软雅黑" panose="020B0503020204020204" pitchFamily="34" charset="-122"/>
              </a:rPr>
              <a:t>2 </a:t>
            </a:r>
            <a:r>
              <a:rPr lang="zh-CN" altLang="en-US" sz="3200" b="1" dirty="0">
                <a:solidFill>
                  <a:schemeClr val="bg1"/>
                </a:solidFill>
                <a:ea typeface="微软雅黑" panose="020B0503020204020204" pitchFamily="34" charset="-122"/>
              </a:rPr>
              <a:t>因为有福音传给我们，像传给他们一样，只是所听见的道与他们无益，因为他们没有信心与所听见的道调和</a:t>
            </a:r>
            <a:r>
              <a:rPr lang="zh-CN" altLang="en-US" sz="3200" b="1" dirty="0" smtClean="0">
                <a:solidFill>
                  <a:schemeClr val="bg1"/>
                </a:solidFill>
                <a:ea typeface="微软雅黑" panose="020B0503020204020204" pitchFamily="34" charset="-122"/>
              </a:rPr>
              <a:t>。 </a:t>
            </a:r>
            <a:r>
              <a:rPr lang="en-US" altLang="zh-CN" sz="3100" b="1" dirty="0" smtClean="0">
                <a:solidFill>
                  <a:schemeClr val="bg1"/>
                </a:solidFill>
                <a:ea typeface="微软雅黑" panose="020B0503020204020204" pitchFamily="34" charset="-122"/>
              </a:rPr>
              <a:t>For </a:t>
            </a:r>
            <a:r>
              <a:rPr lang="en-US" altLang="zh-CN" sz="3100" b="1" dirty="0">
                <a:solidFill>
                  <a:schemeClr val="bg1"/>
                </a:solidFill>
                <a:ea typeface="微软雅黑" panose="020B0503020204020204" pitchFamily="34" charset="-122"/>
              </a:rPr>
              <a:t>indeed the gospel was preached to us as well as to them; but the word which they heard did not profit them, not being mixed with faith in those who heard it.</a:t>
            </a:r>
            <a:endParaRPr lang="en-US" altLang="zh-CN" sz="31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3:9-12】</a:t>
            </a:r>
          </a:p>
          <a:p>
            <a:pPr algn="l">
              <a:lnSpc>
                <a:spcPct val="114000"/>
              </a:lnSpc>
            </a:pPr>
            <a:r>
              <a:rPr lang="en-US" altLang="zh-CN" sz="3400" b="1" dirty="0">
                <a:solidFill>
                  <a:schemeClr val="bg1"/>
                </a:solidFill>
                <a:ea typeface="微软雅黑" panose="020B0503020204020204" pitchFamily="34" charset="-122"/>
              </a:rPr>
              <a:t>9 </a:t>
            </a:r>
            <a:r>
              <a:rPr lang="zh-CN" altLang="en-US" sz="3400" b="1" dirty="0">
                <a:solidFill>
                  <a:schemeClr val="bg1"/>
                </a:solidFill>
                <a:ea typeface="微软雅黑" panose="020B0503020204020204" pitchFamily="34" charset="-122"/>
              </a:rPr>
              <a:t>这却怎么样呢？我们比他们强吗？决不是的！因我们已经证明：犹太人和希腊人都在罪恶之下。</a:t>
            </a:r>
          </a:p>
          <a:p>
            <a:pPr algn="l">
              <a:lnSpc>
                <a:spcPct val="114000"/>
              </a:lnSpc>
            </a:pPr>
            <a:r>
              <a:rPr lang="en-US" altLang="zh-CN" sz="3400" b="1" dirty="0">
                <a:solidFill>
                  <a:schemeClr val="bg1"/>
                </a:solidFill>
                <a:ea typeface="微软雅黑" panose="020B0503020204020204" pitchFamily="34" charset="-122"/>
              </a:rPr>
              <a:t>What then? Are we better than they? Not at all. For we have previously charged both Jews and Greeks that they are all under sin.</a:t>
            </a:r>
          </a:p>
          <a:p>
            <a:pPr algn="l">
              <a:lnSpc>
                <a:spcPct val="114000"/>
              </a:lnSpc>
            </a:pPr>
            <a:r>
              <a:rPr lang="en-US" altLang="zh-CN" sz="3400" b="1" dirty="0">
                <a:solidFill>
                  <a:schemeClr val="bg1"/>
                </a:solidFill>
                <a:ea typeface="微软雅黑" panose="020B0503020204020204" pitchFamily="34" charset="-122"/>
              </a:rPr>
              <a:t>10 </a:t>
            </a:r>
            <a:r>
              <a:rPr lang="zh-CN" altLang="en-US" sz="3400" b="1" dirty="0">
                <a:solidFill>
                  <a:schemeClr val="bg1"/>
                </a:solidFill>
                <a:ea typeface="微软雅黑" panose="020B0503020204020204" pitchFamily="34" charset="-122"/>
              </a:rPr>
              <a:t>就如经上所记：“没有义人，连一个也没有；</a:t>
            </a:r>
          </a:p>
          <a:p>
            <a:pPr algn="l">
              <a:lnSpc>
                <a:spcPct val="114000"/>
              </a:lnSpc>
            </a:pPr>
            <a:r>
              <a:rPr lang="en-US" altLang="zh-CN" sz="3400" b="1" dirty="0">
                <a:solidFill>
                  <a:schemeClr val="bg1"/>
                </a:solidFill>
                <a:ea typeface="微软雅黑" panose="020B0503020204020204" pitchFamily="34" charset="-122"/>
              </a:rPr>
              <a:t>As it is written: “There is none righteous, no, not one;</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007477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3:9-12】</a:t>
            </a: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没有明白的，没有寻求　神的；</a:t>
            </a:r>
          </a:p>
          <a:p>
            <a:pPr algn="l">
              <a:lnSpc>
                <a:spcPct val="114000"/>
              </a:lnSpc>
            </a:pPr>
            <a:r>
              <a:rPr lang="en-US" altLang="zh-CN" sz="3400" b="1" dirty="0">
                <a:solidFill>
                  <a:schemeClr val="bg1"/>
                </a:solidFill>
                <a:ea typeface="微软雅黑" panose="020B0503020204020204" pitchFamily="34" charset="-122"/>
              </a:rPr>
              <a:t>There is none who understands; There is none who seeks after God.</a:t>
            </a:r>
          </a:p>
          <a:p>
            <a:pPr algn="l">
              <a:lnSpc>
                <a:spcPct val="114000"/>
              </a:lnSpc>
            </a:pPr>
            <a:r>
              <a:rPr lang="en-US" altLang="zh-CN" sz="3400" b="1" dirty="0">
                <a:solidFill>
                  <a:schemeClr val="bg1"/>
                </a:solidFill>
                <a:ea typeface="微软雅黑" panose="020B0503020204020204" pitchFamily="34" charset="-122"/>
              </a:rPr>
              <a:t>12 </a:t>
            </a:r>
            <a:r>
              <a:rPr lang="zh-CN" altLang="en-US" sz="3400" b="1" dirty="0">
                <a:solidFill>
                  <a:schemeClr val="bg1"/>
                </a:solidFill>
                <a:ea typeface="微软雅黑" panose="020B0503020204020204" pitchFamily="34" charset="-122"/>
              </a:rPr>
              <a:t>都是偏离正路，一同变为无用。没有行善的，连一个也没有。</a:t>
            </a:r>
          </a:p>
          <a:p>
            <a:pPr algn="l">
              <a:lnSpc>
                <a:spcPct val="114000"/>
              </a:lnSpc>
            </a:pPr>
            <a:r>
              <a:rPr lang="en-US" altLang="zh-CN" sz="3400" b="1" dirty="0">
                <a:solidFill>
                  <a:schemeClr val="bg1"/>
                </a:solidFill>
                <a:ea typeface="微软雅黑" panose="020B0503020204020204" pitchFamily="34" charset="-122"/>
              </a:rPr>
              <a:t>They have all turned aside; They have together become unprofitable; There is none who does good, no, not one.”</a:t>
            </a:r>
          </a:p>
        </p:txBody>
      </p:sp>
    </p:spTree>
    <p:extLst>
      <p:ext uri="{BB962C8B-B14F-4D97-AF65-F5344CB8AC3E}">
        <p14:creationId xmlns:p14="http://schemas.microsoft.com/office/powerpoint/2010/main" val="16979016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2:2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我曾定了主意，在你们中间不知道别的，只知道耶稣基督并祂钉十字架。</a:t>
            </a:r>
          </a:p>
          <a:p>
            <a:pPr algn="l">
              <a:lnSpc>
                <a:spcPct val="114000"/>
              </a:lnSpc>
            </a:pPr>
            <a:r>
              <a:rPr lang="en-US" altLang="zh-CN" sz="3600" b="1" dirty="0">
                <a:solidFill>
                  <a:schemeClr val="bg1"/>
                </a:solidFill>
                <a:ea typeface="微软雅黑" panose="020B0503020204020204" pitchFamily="34" charset="-122"/>
              </a:rPr>
              <a:t>For I determined not to know anything among you except Jesus Christ and Him crucified.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179537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4:12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除</a:t>
            </a:r>
            <a:r>
              <a:rPr lang="zh-CN" altLang="en-US" sz="3600" b="1" dirty="0">
                <a:solidFill>
                  <a:schemeClr val="bg1"/>
                </a:solidFill>
                <a:ea typeface="微软雅黑" panose="020B0503020204020204" pitchFamily="34" charset="-122"/>
              </a:rPr>
              <a:t>祂以外，别无拯救。因为在天下人间，没有赐下别的名，我们可以靠着得救。”</a:t>
            </a:r>
          </a:p>
          <a:p>
            <a:pPr algn="l">
              <a:lnSpc>
                <a:spcPct val="114000"/>
              </a:lnSpc>
            </a:pPr>
            <a:r>
              <a:rPr lang="en-US" altLang="zh-CN" sz="3600" b="1" dirty="0">
                <a:solidFill>
                  <a:schemeClr val="bg1"/>
                </a:solidFill>
                <a:ea typeface="微软雅黑" panose="020B0503020204020204" pitchFamily="34" charset="-122"/>
              </a:rPr>
              <a:t>Nor is there salvation in any other, for there is no other name under heaven given among men by which we must be saved.”</a:t>
            </a:r>
          </a:p>
        </p:txBody>
      </p:sp>
    </p:spTree>
    <p:extLst>
      <p:ext uri="{BB962C8B-B14F-4D97-AF65-F5344CB8AC3E}">
        <p14:creationId xmlns:p14="http://schemas.microsoft.com/office/powerpoint/2010/main" val="6164836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3:28-30】</a:t>
            </a:r>
          </a:p>
          <a:p>
            <a:pPr algn="l">
              <a:lnSpc>
                <a:spcPct val="114000"/>
              </a:lnSpc>
            </a:pPr>
            <a:r>
              <a:rPr lang="en-US" altLang="zh-CN" sz="3400" b="1" dirty="0">
                <a:solidFill>
                  <a:schemeClr val="bg1"/>
                </a:solidFill>
                <a:ea typeface="微软雅黑" panose="020B0503020204020204" pitchFamily="34" charset="-122"/>
              </a:rPr>
              <a:t>28 </a:t>
            </a:r>
            <a:r>
              <a:rPr lang="zh-CN" altLang="en-US" sz="3400" b="1" dirty="0">
                <a:solidFill>
                  <a:schemeClr val="bg1"/>
                </a:solidFill>
                <a:ea typeface="微软雅黑" panose="020B0503020204020204" pitchFamily="34" charset="-122"/>
              </a:rPr>
              <a:t>我曾说‘我不是基督，是奉差遣在祂前面的’，你们自己可以给我作见证。</a:t>
            </a:r>
          </a:p>
          <a:p>
            <a:pPr algn="l">
              <a:lnSpc>
                <a:spcPct val="100000"/>
              </a:lnSpc>
            </a:pPr>
            <a:r>
              <a:rPr lang="en-US" altLang="zh-CN" sz="3400" b="1" dirty="0">
                <a:solidFill>
                  <a:schemeClr val="bg1"/>
                </a:solidFill>
                <a:ea typeface="微软雅黑" panose="020B0503020204020204" pitchFamily="34" charset="-122"/>
              </a:rPr>
              <a:t>You yourselves bear me witness, that I said, ‘I am not the Christ</a:t>
            </a:r>
            <a:r>
              <a:rPr lang="en-US" altLang="zh-CN" sz="3400" b="1" dirty="0" smtClean="0">
                <a:solidFill>
                  <a:schemeClr val="bg1"/>
                </a:solidFill>
                <a:ea typeface="微软雅黑" panose="020B0503020204020204" pitchFamily="34" charset="-122"/>
              </a:rPr>
              <a:t>, ’but, ‘</a:t>
            </a:r>
            <a:r>
              <a:rPr lang="en-US" altLang="zh-CN" sz="3400" b="1" dirty="0">
                <a:solidFill>
                  <a:schemeClr val="bg1"/>
                </a:solidFill>
                <a:ea typeface="微软雅黑" panose="020B0503020204020204" pitchFamily="34" charset="-122"/>
              </a:rPr>
              <a:t>I have been sent before Him.’</a:t>
            </a:r>
          </a:p>
          <a:p>
            <a:pPr algn="l">
              <a:lnSpc>
                <a:spcPct val="114000"/>
              </a:lnSpc>
            </a:pPr>
            <a:r>
              <a:rPr lang="en-US" altLang="zh-CN" sz="3400" b="1" dirty="0">
                <a:solidFill>
                  <a:schemeClr val="bg1"/>
                </a:solidFill>
                <a:ea typeface="微软雅黑" panose="020B0503020204020204" pitchFamily="34" charset="-122"/>
              </a:rPr>
              <a:t>29 </a:t>
            </a:r>
            <a:r>
              <a:rPr lang="zh-CN" altLang="en-US" sz="3400" b="1" dirty="0">
                <a:solidFill>
                  <a:schemeClr val="bg1"/>
                </a:solidFill>
                <a:ea typeface="微软雅黑" panose="020B0503020204020204" pitchFamily="34" charset="-122"/>
              </a:rPr>
              <a:t>娶新妇的就是新郎，新郎的朋友站着听见新郎的声音就甚喜乐，故此我这喜乐满足了。</a:t>
            </a:r>
          </a:p>
          <a:p>
            <a:pPr algn="l">
              <a:lnSpc>
                <a:spcPct val="114000"/>
              </a:lnSpc>
            </a:pPr>
            <a:r>
              <a:rPr lang="en-US" altLang="zh-CN" sz="3400" b="1" dirty="0">
                <a:solidFill>
                  <a:schemeClr val="bg1"/>
                </a:solidFill>
                <a:ea typeface="微软雅黑" panose="020B0503020204020204" pitchFamily="34" charset="-122"/>
              </a:rPr>
              <a:t>He who has the bride is the bridegroom; but the friend of the bridegroom, who stands and hears him, rejoices greatly because of the bridegroom’s voice. Therefore this joy of mine is fulfilled</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341727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3:28-30】</a:t>
            </a:r>
          </a:p>
          <a:p>
            <a:pPr algn="l">
              <a:lnSpc>
                <a:spcPct val="114000"/>
              </a:lnSpc>
            </a:pPr>
            <a:r>
              <a:rPr lang="en-US" altLang="zh-CN" sz="3600" b="1" dirty="0" smtClean="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祂必兴旺，我必衰微。”</a:t>
            </a:r>
          </a:p>
          <a:p>
            <a:pPr algn="l">
              <a:lnSpc>
                <a:spcPct val="114000"/>
              </a:lnSpc>
            </a:pPr>
            <a:r>
              <a:rPr lang="en-US" altLang="zh-CN" sz="3600" b="1" dirty="0">
                <a:solidFill>
                  <a:schemeClr val="bg1"/>
                </a:solidFill>
                <a:ea typeface="微软雅黑" panose="020B0503020204020204" pitchFamily="34" charset="-122"/>
              </a:rPr>
              <a:t>He must increase, but I must decrease.</a:t>
            </a:r>
          </a:p>
        </p:txBody>
      </p:sp>
    </p:spTree>
    <p:extLst>
      <p:ext uri="{BB962C8B-B14F-4D97-AF65-F5344CB8AC3E}">
        <p14:creationId xmlns:p14="http://schemas.microsoft.com/office/powerpoint/2010/main" val="19005205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1:12-13】</a:t>
            </a:r>
          </a:p>
          <a:p>
            <a:pPr algn="l">
              <a:lnSpc>
                <a:spcPct val="114000"/>
              </a:lnSpc>
            </a:pPr>
            <a:r>
              <a:rPr lang="en-US" altLang="zh-CN" sz="3500" b="1" dirty="0">
                <a:solidFill>
                  <a:schemeClr val="bg1"/>
                </a:solidFill>
                <a:ea typeface="微软雅黑" panose="020B0503020204020204" pitchFamily="34" charset="-122"/>
              </a:rPr>
              <a:t>12 </a:t>
            </a:r>
            <a:r>
              <a:rPr lang="zh-CN" altLang="en-US" sz="3500" b="1" dirty="0">
                <a:solidFill>
                  <a:schemeClr val="bg1"/>
                </a:solidFill>
                <a:ea typeface="微软雅黑" panose="020B0503020204020204" pitchFamily="34" charset="-122"/>
              </a:rPr>
              <a:t>我的意思就是你们各人说：“我是属保罗的”，“我是属亚波罗的”，“我是属矶法的”，“我是属基督的”。 </a:t>
            </a:r>
          </a:p>
          <a:p>
            <a:pPr algn="l">
              <a:lnSpc>
                <a:spcPct val="100000"/>
              </a:lnSpc>
            </a:pPr>
            <a:r>
              <a:rPr lang="en-US" altLang="zh-CN" sz="3500" b="1" dirty="0">
                <a:solidFill>
                  <a:schemeClr val="bg1"/>
                </a:solidFill>
                <a:ea typeface="微软雅黑" panose="020B0503020204020204" pitchFamily="34" charset="-122"/>
              </a:rPr>
              <a:t>Now I say this, that each of you says, “I am of Paul,” or “I am of Apollos,” or “I am of Cephas,” or “I am of Christ.”</a:t>
            </a:r>
          </a:p>
          <a:p>
            <a:pPr algn="l">
              <a:lnSpc>
                <a:spcPct val="114000"/>
              </a:lnSpc>
            </a:pPr>
            <a:r>
              <a:rPr lang="en-US" altLang="zh-CN" sz="3500" b="1" dirty="0">
                <a:solidFill>
                  <a:schemeClr val="bg1"/>
                </a:solidFill>
                <a:ea typeface="微软雅黑" panose="020B0503020204020204" pitchFamily="34" charset="-122"/>
              </a:rPr>
              <a:t>13 </a:t>
            </a:r>
            <a:r>
              <a:rPr lang="zh-CN" altLang="en-US" sz="3500" b="1" dirty="0">
                <a:solidFill>
                  <a:schemeClr val="bg1"/>
                </a:solidFill>
                <a:ea typeface="微软雅黑" panose="020B0503020204020204" pitchFamily="34" charset="-122"/>
              </a:rPr>
              <a:t>基督是分开的吗？保罗为你们钉了十字架吗？你们是奉保罗的名受了洗吗？</a:t>
            </a:r>
          </a:p>
          <a:p>
            <a:pPr algn="l">
              <a:lnSpc>
                <a:spcPct val="100000"/>
              </a:lnSpc>
            </a:pPr>
            <a:r>
              <a:rPr lang="en-US" altLang="zh-CN" sz="3500" b="1" dirty="0">
                <a:solidFill>
                  <a:schemeClr val="bg1"/>
                </a:solidFill>
                <a:ea typeface="微软雅黑" panose="020B0503020204020204" pitchFamily="34" charset="-122"/>
              </a:rPr>
              <a:t>Is Christ divided? Was Paul crucified for you? Or were you baptized in the name of Paul?</a:t>
            </a:r>
          </a:p>
        </p:txBody>
      </p:sp>
    </p:spTree>
    <p:extLst>
      <p:ext uri="{BB962C8B-B14F-4D97-AF65-F5344CB8AC3E}">
        <p14:creationId xmlns:p14="http://schemas.microsoft.com/office/powerpoint/2010/main" val="38739563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3:4-6】</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有说：“我是属保罗的。”有说：“我是属亚波罗的。”这岂不是你们和世人一样吗？</a:t>
            </a:r>
            <a:r>
              <a:rPr lang="en-US" altLang="zh-CN" sz="3600" b="1" dirty="0">
                <a:solidFill>
                  <a:schemeClr val="bg1"/>
                </a:solidFill>
                <a:ea typeface="微软雅黑" panose="020B0503020204020204" pitchFamily="34" charset="-122"/>
              </a:rPr>
              <a:t>For when one says, “I am of Paul,” and another, “I am of Apollos,” are you not carnal?</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亚波罗算什么？保罗算什么？无非是执事，照主所赐给他们各人的，引导你们相信。</a:t>
            </a:r>
            <a:r>
              <a:rPr lang="en-US" altLang="zh-CN" sz="3600" b="1" dirty="0">
                <a:solidFill>
                  <a:schemeClr val="bg1"/>
                </a:solidFill>
                <a:ea typeface="微软雅黑" panose="020B0503020204020204" pitchFamily="34" charset="-122"/>
              </a:rPr>
              <a:t>Who then is Paul, and who is Apollos, but ministers through whom you believed, as the Lord gave to each one?</a:t>
            </a:r>
          </a:p>
        </p:txBody>
      </p:sp>
    </p:spTree>
    <p:extLst>
      <p:ext uri="{BB962C8B-B14F-4D97-AF65-F5344CB8AC3E}">
        <p14:creationId xmlns:p14="http://schemas.microsoft.com/office/powerpoint/2010/main" val="30686299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3:4-6】</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我栽种了，亚波罗浇灌了，惟有　神叫他生长</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I </a:t>
            </a:r>
            <a:r>
              <a:rPr lang="en-US" altLang="zh-CN" sz="3600" b="1" dirty="0">
                <a:solidFill>
                  <a:schemeClr val="bg1"/>
                </a:solidFill>
                <a:ea typeface="微软雅黑" panose="020B0503020204020204" pitchFamily="34" charset="-122"/>
              </a:rPr>
              <a:t>planted, Apollos watered, but God gave the increase.</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可见栽种的算不得什么，浇灌的也算不得什么，只在那叫他生长的　神。</a:t>
            </a:r>
          </a:p>
          <a:p>
            <a:pPr algn="l">
              <a:lnSpc>
                <a:spcPct val="114000"/>
              </a:lnSpc>
            </a:pPr>
            <a:r>
              <a:rPr lang="en-US" altLang="zh-CN" sz="3600" b="1" dirty="0">
                <a:solidFill>
                  <a:schemeClr val="bg1"/>
                </a:solidFill>
                <a:ea typeface="微软雅黑" panose="020B0503020204020204" pitchFamily="34" charset="-122"/>
              </a:rPr>
              <a:t>So then neither he who plants is anything, nor he who waters, but God who gives the increase.</a:t>
            </a:r>
          </a:p>
        </p:txBody>
      </p:sp>
    </p:spTree>
    <p:extLst>
      <p:ext uri="{BB962C8B-B14F-4D97-AF65-F5344CB8AC3E}">
        <p14:creationId xmlns:p14="http://schemas.microsoft.com/office/powerpoint/2010/main" val="39553316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神爱世人，甚至将祂的独生子赐给他们，叫一切信祂的，不至灭亡，反得永生。</a:t>
            </a:r>
          </a:p>
          <a:p>
            <a:pPr algn="l">
              <a:lnSpc>
                <a:spcPct val="114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14550556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4:1-11】</a:t>
            </a:r>
          </a:p>
          <a:p>
            <a:pPr algn="l">
              <a:lnSpc>
                <a:spcPct val="114000"/>
              </a:lnSpc>
            </a:pPr>
            <a:r>
              <a:rPr lang="en-US" altLang="zh-CN" sz="3200" b="1" dirty="0">
                <a:solidFill>
                  <a:schemeClr val="bg1"/>
                </a:solidFill>
                <a:ea typeface="微软雅黑" panose="020B0503020204020204" pitchFamily="34" charset="-122"/>
              </a:rPr>
              <a:t>3 </a:t>
            </a:r>
            <a:r>
              <a:rPr lang="zh-CN" altLang="en-US" sz="3200" b="1" dirty="0">
                <a:solidFill>
                  <a:schemeClr val="bg1"/>
                </a:solidFill>
                <a:ea typeface="微软雅黑" panose="020B0503020204020204" pitchFamily="34" charset="-122"/>
              </a:rPr>
              <a:t>但我们已经相信的人得以进入那安息，正如　神所说：“我在怒中起誓说，‘他们断不可进入我的安息！’”其实造物之工，从创世以来已经成全了。</a:t>
            </a:r>
          </a:p>
          <a:p>
            <a:pPr algn="l">
              <a:lnSpc>
                <a:spcPct val="100000"/>
              </a:lnSpc>
            </a:pPr>
            <a:r>
              <a:rPr lang="en-US" altLang="zh-CN" sz="3200" b="1" dirty="0">
                <a:solidFill>
                  <a:schemeClr val="bg1"/>
                </a:solidFill>
                <a:ea typeface="微软雅黑" panose="020B0503020204020204" pitchFamily="34" charset="-122"/>
              </a:rPr>
              <a:t>For we who have believed do enter that rest, as He has said</a:t>
            </a:r>
            <a:r>
              <a:rPr lang="en-US" altLang="zh-CN" sz="3200" b="1" dirty="0" smtClean="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So I swore in My wrath</a:t>
            </a:r>
            <a:r>
              <a:rPr lang="en-US" altLang="zh-CN" sz="3200" b="1" dirty="0" smtClean="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They shall not enter My rest</a:t>
            </a:r>
            <a:r>
              <a:rPr lang="en-US" altLang="zh-CN" sz="3200" b="1" dirty="0" smtClean="0">
                <a:solidFill>
                  <a:schemeClr val="bg1"/>
                </a:solidFill>
                <a:ea typeface="微软雅黑" panose="020B0503020204020204" pitchFamily="34" charset="-122"/>
              </a:rPr>
              <a:t>,’” although </a:t>
            </a:r>
            <a:r>
              <a:rPr lang="en-US" altLang="zh-CN" sz="3200" b="1" dirty="0">
                <a:solidFill>
                  <a:schemeClr val="bg1"/>
                </a:solidFill>
                <a:ea typeface="微软雅黑" panose="020B0503020204020204" pitchFamily="34" charset="-122"/>
              </a:rPr>
              <a:t>the works were finished from the foundation of the world.</a:t>
            </a:r>
          </a:p>
          <a:p>
            <a:pPr algn="l">
              <a:lnSpc>
                <a:spcPct val="114000"/>
              </a:lnSpc>
            </a:pPr>
            <a:r>
              <a:rPr lang="en-US" altLang="zh-CN" sz="3200" b="1" dirty="0">
                <a:solidFill>
                  <a:schemeClr val="bg1"/>
                </a:solidFill>
                <a:ea typeface="微软雅黑" panose="020B0503020204020204" pitchFamily="34" charset="-122"/>
              </a:rPr>
              <a:t>4 </a:t>
            </a:r>
            <a:r>
              <a:rPr lang="zh-CN" altLang="en-US" sz="3200" b="1" dirty="0">
                <a:solidFill>
                  <a:schemeClr val="bg1"/>
                </a:solidFill>
                <a:ea typeface="微软雅黑" panose="020B0503020204020204" pitchFamily="34" charset="-122"/>
              </a:rPr>
              <a:t>论到第七日，有一处说：“到第七日，　神就歇了祂一切的工。” </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He has spoken in a certain place of the seventh day in this way: “And God rested on the seventh day from all His works”;</a:t>
            </a:r>
          </a:p>
        </p:txBody>
      </p:sp>
    </p:spTree>
    <p:extLst>
      <p:ext uri="{BB962C8B-B14F-4D97-AF65-F5344CB8AC3E}">
        <p14:creationId xmlns:p14="http://schemas.microsoft.com/office/powerpoint/2010/main" val="41013716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3:22-29】</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就是　神的义，因信耶稣基督加给一切相信的人，并没有分别。</a:t>
            </a:r>
          </a:p>
          <a:p>
            <a:pPr algn="l">
              <a:lnSpc>
                <a:spcPct val="114000"/>
              </a:lnSpc>
            </a:pPr>
            <a:r>
              <a:rPr lang="en-US" altLang="zh-CN" sz="3600" b="1" dirty="0">
                <a:solidFill>
                  <a:schemeClr val="bg1"/>
                </a:solidFill>
                <a:ea typeface="微软雅黑" panose="020B0503020204020204" pitchFamily="34" charset="-122"/>
              </a:rPr>
              <a:t>even the righteousness of God, through faith in Jesus Christ, to all and on all who believe. For there is no difference;</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因为世人都犯了罪，亏缺了　神的荣耀，</a:t>
            </a:r>
          </a:p>
          <a:p>
            <a:pPr algn="l">
              <a:lnSpc>
                <a:spcPct val="114000"/>
              </a:lnSpc>
            </a:pPr>
            <a:r>
              <a:rPr lang="en-US" altLang="zh-CN" sz="3600" b="1" dirty="0">
                <a:solidFill>
                  <a:schemeClr val="bg1"/>
                </a:solidFill>
                <a:ea typeface="微软雅黑" panose="020B0503020204020204" pitchFamily="34" charset="-122"/>
              </a:rPr>
              <a:t>for all have sinned and fall short of the glory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337036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3:22-29】</a:t>
            </a:r>
          </a:p>
          <a:p>
            <a:pPr algn="l">
              <a:lnSpc>
                <a:spcPct val="114000"/>
              </a:lnSpc>
            </a:pPr>
            <a:r>
              <a:rPr lang="en-US" altLang="zh-CN" sz="3200" b="1" dirty="0" smtClean="0">
                <a:solidFill>
                  <a:schemeClr val="bg1"/>
                </a:solidFill>
                <a:ea typeface="微软雅黑" panose="020B0503020204020204" pitchFamily="34" charset="-122"/>
              </a:rPr>
              <a:t>24 </a:t>
            </a:r>
            <a:r>
              <a:rPr lang="zh-CN" altLang="en-US" sz="3200" b="1" dirty="0">
                <a:solidFill>
                  <a:schemeClr val="bg1"/>
                </a:solidFill>
                <a:ea typeface="微软雅黑" panose="020B0503020204020204" pitchFamily="34" charset="-122"/>
              </a:rPr>
              <a:t>如今却蒙　神的恩典，因基督耶稣的救赎，就白白地称义。</a:t>
            </a:r>
          </a:p>
          <a:p>
            <a:pPr algn="l">
              <a:lnSpc>
                <a:spcPct val="100000"/>
              </a:lnSpc>
            </a:pPr>
            <a:r>
              <a:rPr lang="en-US" altLang="zh-CN" sz="3200" b="1" dirty="0">
                <a:solidFill>
                  <a:schemeClr val="bg1"/>
                </a:solidFill>
                <a:ea typeface="微软雅黑" panose="020B0503020204020204" pitchFamily="34" charset="-122"/>
              </a:rPr>
              <a:t>being justified freely by His grace through the redemption that is in Christ Jesus</a:t>
            </a:r>
            <a:r>
              <a:rPr lang="en-US" altLang="zh-CN" sz="3200" b="1" dirty="0" smtClean="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25 </a:t>
            </a:r>
            <a:r>
              <a:rPr lang="zh-CN" altLang="en-US" sz="3200" b="1" dirty="0">
                <a:solidFill>
                  <a:schemeClr val="bg1"/>
                </a:solidFill>
                <a:ea typeface="微软雅黑" panose="020B0503020204020204" pitchFamily="34" charset="-122"/>
              </a:rPr>
              <a:t>神设立耶稣作挽回祭，是凭着耶稣的血，藉着人的信，要显明　神的义。因为祂用忍耐的心，宽容人先时所犯的罪，</a:t>
            </a:r>
          </a:p>
          <a:p>
            <a:pPr algn="l">
              <a:lnSpc>
                <a:spcPct val="100000"/>
              </a:lnSpc>
            </a:pPr>
            <a:r>
              <a:rPr lang="en-US" altLang="zh-CN" sz="3200" b="1" dirty="0">
                <a:solidFill>
                  <a:schemeClr val="bg1"/>
                </a:solidFill>
                <a:ea typeface="微软雅黑" panose="020B0503020204020204" pitchFamily="34" charset="-122"/>
              </a:rPr>
              <a:t>whom God set forth as a propitiation by His blood, through faith, to demonstrate His righteousness, because in His forbearance God had passed over the sins that were previously committed</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235023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3:22-29】</a:t>
            </a:r>
          </a:p>
          <a:p>
            <a:pPr algn="l">
              <a:lnSpc>
                <a:spcPct val="114000"/>
              </a:lnSpc>
            </a:pPr>
            <a:r>
              <a:rPr lang="en-US" altLang="zh-CN" sz="3200" b="1" dirty="0">
                <a:solidFill>
                  <a:schemeClr val="bg1"/>
                </a:solidFill>
                <a:ea typeface="微软雅黑" panose="020B0503020204020204" pitchFamily="34" charset="-122"/>
              </a:rPr>
              <a:t>26 </a:t>
            </a:r>
            <a:r>
              <a:rPr lang="zh-CN" altLang="en-US" sz="3200" b="1" dirty="0">
                <a:solidFill>
                  <a:schemeClr val="bg1"/>
                </a:solidFill>
                <a:ea typeface="微软雅黑" panose="020B0503020204020204" pitchFamily="34" charset="-122"/>
              </a:rPr>
              <a:t>好在今时显明祂的义，使人知道祂自己为义，也称信耶稣的人为义。</a:t>
            </a:r>
          </a:p>
          <a:p>
            <a:pPr algn="l">
              <a:lnSpc>
                <a:spcPct val="114000"/>
              </a:lnSpc>
            </a:pPr>
            <a:r>
              <a:rPr lang="en-US" altLang="zh-CN" sz="3200" b="1" dirty="0">
                <a:solidFill>
                  <a:schemeClr val="bg1"/>
                </a:solidFill>
                <a:ea typeface="微软雅黑" panose="020B0503020204020204" pitchFamily="34" charset="-122"/>
              </a:rPr>
              <a:t>to demonstrate at the present time His righteousness, that He might be just and the justifier of the one who has faith in Jesus.</a:t>
            </a:r>
          </a:p>
          <a:p>
            <a:pPr algn="l">
              <a:lnSpc>
                <a:spcPct val="114000"/>
              </a:lnSpc>
            </a:pPr>
            <a:r>
              <a:rPr lang="en-US" altLang="zh-CN" sz="3200" b="1" dirty="0">
                <a:solidFill>
                  <a:schemeClr val="bg1"/>
                </a:solidFill>
                <a:ea typeface="微软雅黑" panose="020B0503020204020204" pitchFamily="34" charset="-122"/>
              </a:rPr>
              <a:t>27 </a:t>
            </a:r>
            <a:r>
              <a:rPr lang="zh-CN" altLang="en-US" sz="3200" b="1" dirty="0">
                <a:solidFill>
                  <a:schemeClr val="bg1"/>
                </a:solidFill>
                <a:ea typeface="微软雅黑" panose="020B0503020204020204" pitchFamily="34" charset="-122"/>
              </a:rPr>
              <a:t>既是这样，哪里能夸口呢？没有可夸的了。用何法没有的呢？是用立功之法吗？不是，乃用信主之法。</a:t>
            </a:r>
          </a:p>
          <a:p>
            <a:pPr algn="l">
              <a:lnSpc>
                <a:spcPct val="114000"/>
              </a:lnSpc>
            </a:pPr>
            <a:r>
              <a:rPr lang="en-US" altLang="zh-CN" sz="3200" b="1" dirty="0">
                <a:solidFill>
                  <a:schemeClr val="bg1"/>
                </a:solidFill>
                <a:ea typeface="微软雅黑" panose="020B0503020204020204" pitchFamily="34" charset="-122"/>
              </a:rPr>
              <a:t>Where is boasting then? It is excluded. By what law? Of works? No, but by the law of faith.</a:t>
            </a:r>
          </a:p>
        </p:txBody>
      </p:sp>
    </p:spTree>
    <p:extLst>
      <p:ext uri="{BB962C8B-B14F-4D97-AF65-F5344CB8AC3E}">
        <p14:creationId xmlns:p14="http://schemas.microsoft.com/office/powerpoint/2010/main" val="29990139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3:22-29】</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所以（有古卷作“因为”）我们看定了，人称义是因着信，不在乎遵行律法。</a:t>
            </a:r>
          </a:p>
          <a:p>
            <a:pPr algn="l">
              <a:lnSpc>
                <a:spcPct val="114000"/>
              </a:lnSpc>
            </a:pPr>
            <a:r>
              <a:rPr lang="en-US" altLang="zh-CN" sz="3600" b="1" dirty="0">
                <a:solidFill>
                  <a:schemeClr val="bg1"/>
                </a:solidFill>
                <a:ea typeface="微软雅黑" panose="020B0503020204020204" pitchFamily="34" charset="-122"/>
              </a:rPr>
              <a:t>Therefore we conclude that a man is justified by faith apart from the deeds of the law.</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难道　神只作犹太人的　神吗？不也是作外邦人的　神吗？是的，也作外邦人的　神。</a:t>
            </a:r>
          </a:p>
          <a:p>
            <a:pPr algn="l">
              <a:lnSpc>
                <a:spcPct val="114000"/>
              </a:lnSpc>
            </a:pPr>
            <a:r>
              <a:rPr lang="en-US" altLang="zh-CN" sz="3600" b="1" dirty="0">
                <a:solidFill>
                  <a:schemeClr val="bg1"/>
                </a:solidFill>
                <a:ea typeface="微软雅黑" panose="020B0503020204020204" pitchFamily="34" charset="-122"/>
              </a:rPr>
              <a:t>Or is He the God of the Jews only? Is He not also the God of the Gentiles? Yes, of the Gentiles also,</a:t>
            </a:r>
          </a:p>
        </p:txBody>
      </p:sp>
    </p:spTree>
    <p:extLst>
      <p:ext uri="{BB962C8B-B14F-4D97-AF65-F5344CB8AC3E}">
        <p14:creationId xmlns:p14="http://schemas.microsoft.com/office/powerpoint/2010/main" val="94878855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3:11】</a:t>
            </a:r>
          </a:p>
          <a:p>
            <a:pPr algn="l">
              <a:lnSpc>
                <a:spcPct val="114000"/>
              </a:lnSpc>
            </a:pPr>
            <a:r>
              <a:rPr lang="zh-CN" altLang="en-US" sz="3600" b="1" dirty="0">
                <a:solidFill>
                  <a:schemeClr val="bg1"/>
                </a:solidFill>
                <a:ea typeface="微软雅黑" panose="020B0503020204020204" pitchFamily="34" charset="-122"/>
              </a:rPr>
              <a:t>在此并不分希腊人、犹太人、受割礼的、未受割礼的、化外人、西古提人、为奴的、自主的，惟有基督是包括一切，又住在各人之内。</a:t>
            </a:r>
          </a:p>
          <a:p>
            <a:pPr algn="l">
              <a:lnSpc>
                <a:spcPct val="114000"/>
              </a:lnSpc>
            </a:pPr>
            <a:r>
              <a:rPr lang="en-US" altLang="zh-CN" sz="3600" b="1" dirty="0">
                <a:solidFill>
                  <a:schemeClr val="bg1"/>
                </a:solidFill>
                <a:ea typeface="微软雅黑" panose="020B0503020204020204" pitchFamily="34" charset="-122"/>
              </a:rPr>
              <a:t>where there is neither Greek nor Jew, circumcised nor uncircumcised, barbarian, Scythian, slave nor free, but Christ is all and in all.</a:t>
            </a:r>
          </a:p>
        </p:txBody>
      </p:sp>
    </p:spTree>
    <p:extLst>
      <p:ext uri="{BB962C8B-B14F-4D97-AF65-F5344CB8AC3E}">
        <p14:creationId xmlns:p14="http://schemas.microsoft.com/office/powerpoint/2010/main" val="5064489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4:1-11】</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又有一处说：“他们断不可进入我的安息！”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again in this place: “They shall not enter My rest.”</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既有必进安息的人，那先前听见福音的，因为不信从，不得进去。</a:t>
            </a:r>
          </a:p>
          <a:p>
            <a:pPr algn="l">
              <a:lnSpc>
                <a:spcPct val="114000"/>
              </a:lnSpc>
            </a:pPr>
            <a:r>
              <a:rPr lang="en-US" altLang="zh-CN" sz="3600" b="1" dirty="0">
                <a:solidFill>
                  <a:schemeClr val="bg1"/>
                </a:solidFill>
                <a:ea typeface="微软雅黑" panose="020B0503020204020204" pitchFamily="34" charset="-122"/>
              </a:rPr>
              <a:t>Since therefore it remains that some must enter it, and those to whom it was first preached did not enter because of disobedience,</a:t>
            </a:r>
          </a:p>
        </p:txBody>
      </p:sp>
    </p:spTree>
    <p:extLst>
      <p:ext uri="{BB962C8B-B14F-4D97-AF65-F5344CB8AC3E}">
        <p14:creationId xmlns:p14="http://schemas.microsoft.com/office/powerpoint/2010/main" val="15506159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4:1-11】</a:t>
            </a:r>
          </a:p>
          <a:p>
            <a:pPr algn="l">
              <a:lnSpc>
                <a:spcPct val="114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所以过了多年，就在大卫的书上，又限定一日，如以上所引的说：“你们今日若听祂的话，就不可硬着心。” </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again </a:t>
            </a:r>
            <a:r>
              <a:rPr lang="en-US" altLang="zh-CN" sz="3200" b="1" dirty="0">
                <a:solidFill>
                  <a:schemeClr val="bg1"/>
                </a:solidFill>
                <a:ea typeface="微软雅黑" panose="020B0503020204020204" pitchFamily="34" charset="-122"/>
              </a:rPr>
              <a:t>He designates a certain day, saying in David, “Today,” after such a long time, as it has been </a:t>
            </a:r>
            <a:r>
              <a:rPr lang="en-US" altLang="zh-CN" sz="3200" b="1" dirty="0" err="1">
                <a:solidFill>
                  <a:schemeClr val="bg1"/>
                </a:solidFill>
                <a:ea typeface="微软雅黑" panose="020B0503020204020204" pitchFamily="34" charset="-122"/>
              </a:rPr>
              <a:t>said:“Today</a:t>
            </a:r>
            <a:r>
              <a:rPr lang="en-US" altLang="zh-CN" sz="3200" b="1" dirty="0">
                <a:solidFill>
                  <a:schemeClr val="bg1"/>
                </a:solidFill>
                <a:ea typeface="微软雅黑" panose="020B0503020204020204" pitchFamily="34" charset="-122"/>
              </a:rPr>
              <a:t>, if you will hear His voice, Do not harden your hearts.”</a:t>
            </a:r>
          </a:p>
          <a:p>
            <a:pPr algn="l">
              <a:lnSpc>
                <a:spcPct val="114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若是约书亚已叫他们享了安息，后来　神就不再提别的日子了。</a:t>
            </a:r>
          </a:p>
          <a:p>
            <a:pPr algn="l">
              <a:lnSpc>
                <a:spcPct val="114000"/>
              </a:lnSpc>
            </a:pPr>
            <a:r>
              <a:rPr lang="en-US" altLang="zh-CN" sz="3200" b="1" dirty="0">
                <a:solidFill>
                  <a:schemeClr val="bg1"/>
                </a:solidFill>
                <a:ea typeface="微软雅黑" panose="020B0503020204020204" pitchFamily="34" charset="-122"/>
              </a:rPr>
              <a:t>For if Joshua had given them rest, then He would not afterward have spoken of another day.</a:t>
            </a:r>
          </a:p>
        </p:txBody>
      </p:sp>
    </p:spTree>
    <p:extLst>
      <p:ext uri="{BB962C8B-B14F-4D97-AF65-F5344CB8AC3E}">
        <p14:creationId xmlns:p14="http://schemas.microsoft.com/office/powerpoint/2010/main" val="41949014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4:1-11】</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这样看来，必另有一安息日的安息，为　神的子民存留。</a:t>
            </a:r>
          </a:p>
          <a:p>
            <a:pPr algn="l">
              <a:lnSpc>
                <a:spcPct val="114000"/>
              </a:lnSpc>
            </a:pPr>
            <a:r>
              <a:rPr lang="en-US" altLang="zh-CN" sz="3600" b="1" dirty="0">
                <a:solidFill>
                  <a:schemeClr val="bg1"/>
                </a:solidFill>
                <a:ea typeface="微软雅黑" panose="020B0503020204020204" pitchFamily="34" charset="-122"/>
              </a:rPr>
              <a:t>There remains therefore a rest for the people of God.</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因为那进入安息的，乃是歇了自己的工，正如　神歇了祂的工一样。</a:t>
            </a:r>
          </a:p>
          <a:p>
            <a:pPr algn="l">
              <a:lnSpc>
                <a:spcPct val="114000"/>
              </a:lnSpc>
            </a:pPr>
            <a:r>
              <a:rPr lang="en-US" altLang="zh-CN" sz="3600" b="1" dirty="0">
                <a:solidFill>
                  <a:schemeClr val="bg1"/>
                </a:solidFill>
                <a:ea typeface="微软雅黑" panose="020B0503020204020204" pitchFamily="34" charset="-122"/>
              </a:rPr>
              <a:t>For he who has entered His rest has himself also ceased from his works as God did from His.</a:t>
            </a:r>
          </a:p>
        </p:txBody>
      </p:sp>
    </p:spTree>
    <p:extLst>
      <p:ext uri="{BB962C8B-B14F-4D97-AF65-F5344CB8AC3E}">
        <p14:creationId xmlns:p14="http://schemas.microsoft.com/office/powerpoint/2010/main" val="13588660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4:1-11】</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所以，我们务必竭力进入那安息，免得有人学那不信从的样子跌倒了。</a:t>
            </a:r>
          </a:p>
          <a:p>
            <a:pPr algn="l">
              <a:lnSpc>
                <a:spcPct val="114000"/>
              </a:lnSpc>
            </a:pPr>
            <a:r>
              <a:rPr lang="en-US" altLang="zh-CN" sz="3600" b="1" dirty="0">
                <a:solidFill>
                  <a:schemeClr val="bg1"/>
                </a:solidFill>
                <a:ea typeface="微软雅黑" panose="020B0503020204020204" pitchFamily="34" charset="-122"/>
              </a:rPr>
              <a:t>Let us therefore be diligent to enter that rest, lest anyone fall according to the same example of disobedience.</a:t>
            </a:r>
          </a:p>
        </p:txBody>
      </p:sp>
    </p:spTree>
    <p:extLst>
      <p:ext uri="{BB962C8B-B14F-4D97-AF65-F5344CB8AC3E}">
        <p14:creationId xmlns:p14="http://schemas.microsoft.com/office/powerpoint/2010/main" val="9961605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应当</a:t>
            </a:r>
            <a:r>
              <a:rPr lang="zh-CN" altLang="en-US" sz="3600" b="1" u="sng" dirty="0">
                <a:solidFill>
                  <a:schemeClr val="bg1"/>
                </a:solidFill>
                <a:ea typeface="微软雅黑" panose="020B0503020204020204" pitchFamily="34" charset="-122"/>
              </a:rPr>
              <a:t>怎样才能进入安息</a:t>
            </a:r>
            <a:r>
              <a:rPr lang="zh-CN" altLang="en-US" sz="3600" b="1" u="sng" dirty="0" smtClean="0">
                <a:solidFill>
                  <a:schemeClr val="bg1"/>
                </a:solidFill>
                <a:ea typeface="微软雅黑" panose="020B0503020204020204" pitchFamily="34" charset="-122"/>
              </a:rPr>
              <a:t>？</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当畏惧</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a:t>
            </a:r>
            <a:r>
              <a:rPr lang="en-US" altLang="zh-CN" sz="3600" b="1" dirty="0" smtClean="0">
                <a:solidFill>
                  <a:schemeClr val="bg1"/>
                </a:solidFill>
                <a:ea typeface="微软雅黑" panose="020B0503020204020204" pitchFamily="34" charset="-122"/>
              </a:rPr>
              <a:t>4:1】</a:t>
            </a:r>
          </a:p>
          <a:p>
            <a:pPr algn="l">
              <a:lnSpc>
                <a:spcPct val="114000"/>
              </a:lnSpc>
            </a:pPr>
            <a:r>
              <a:rPr lang="zh-CN" altLang="en-US" sz="3600" b="1" dirty="0" smtClean="0">
                <a:solidFill>
                  <a:schemeClr val="bg1"/>
                </a:solidFill>
                <a:ea typeface="微软雅黑" panose="020B0503020204020204" pitchFamily="34" charset="-122"/>
              </a:rPr>
              <a:t>我们</a:t>
            </a:r>
            <a:r>
              <a:rPr lang="zh-CN" altLang="en-US" sz="3600" b="1" dirty="0">
                <a:solidFill>
                  <a:schemeClr val="bg1"/>
                </a:solidFill>
                <a:ea typeface="微软雅黑" panose="020B0503020204020204" pitchFamily="34" charset="-122"/>
              </a:rPr>
              <a:t>既蒙留下有进入祂安息的应许，就</a:t>
            </a:r>
            <a:r>
              <a:rPr lang="zh-CN" altLang="en-US" sz="3600" b="1" dirty="0">
                <a:solidFill>
                  <a:srgbClr val="FFFF00"/>
                </a:solidFill>
                <a:ea typeface="微软雅黑" panose="020B0503020204020204" pitchFamily="34" charset="-122"/>
              </a:rPr>
              <a:t>当畏惧</a:t>
            </a:r>
            <a:r>
              <a:rPr lang="zh-CN" altLang="en-US" sz="3600" b="1" dirty="0">
                <a:solidFill>
                  <a:schemeClr val="bg1"/>
                </a:solidFill>
                <a:ea typeface="微软雅黑" panose="020B0503020204020204" pitchFamily="34" charset="-122"/>
              </a:rPr>
              <a:t>，免得我们中间（“我们”原文作“你们”）或有人似乎是赶不上了。</a:t>
            </a:r>
          </a:p>
          <a:p>
            <a:pPr algn="l">
              <a:lnSpc>
                <a:spcPct val="114000"/>
              </a:lnSpc>
            </a:pPr>
            <a:r>
              <a:rPr lang="en-US" altLang="zh-CN" sz="3600" b="1" dirty="0">
                <a:solidFill>
                  <a:schemeClr val="bg1"/>
                </a:solidFill>
                <a:ea typeface="微软雅黑" panose="020B0503020204020204" pitchFamily="34" charset="-122"/>
              </a:rPr>
              <a:t>Therefore, since a promise remains of entering His rest, </a:t>
            </a:r>
            <a:r>
              <a:rPr lang="en-US" altLang="zh-CN" sz="3600" b="1" dirty="0">
                <a:solidFill>
                  <a:srgbClr val="FFFF00"/>
                </a:solidFill>
                <a:ea typeface="微软雅黑" panose="020B0503020204020204" pitchFamily="34" charset="-122"/>
              </a:rPr>
              <a:t>let us fear </a:t>
            </a:r>
            <a:r>
              <a:rPr lang="en-US" altLang="zh-CN" sz="3600" b="1" dirty="0">
                <a:solidFill>
                  <a:schemeClr val="bg1"/>
                </a:solidFill>
                <a:ea typeface="微软雅黑" panose="020B0503020204020204" pitchFamily="34" charset="-122"/>
              </a:rPr>
              <a:t>lest any of you seem to have come short of it.</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916700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childTnLst>
                          </p:cTn>
                        </p:par>
                      </p:childTnLst>
                    </p:cTn>
                  </p:par>
                </p:childTnLst>
              </p:cTn>
              <p:nextCondLst>
                <p:cond evt="onClick" delay="0">
                  <p:tgtEl>
                    <p:spTgt spid="5"/>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应当</a:t>
            </a:r>
            <a:r>
              <a:rPr lang="zh-CN" altLang="en-US" sz="3600" b="1" u="sng" dirty="0">
                <a:solidFill>
                  <a:schemeClr val="bg1"/>
                </a:solidFill>
                <a:ea typeface="微软雅黑" panose="020B0503020204020204" pitchFamily="34" charset="-122"/>
              </a:rPr>
              <a:t>怎样才能进入安息</a:t>
            </a:r>
            <a:r>
              <a:rPr lang="zh-CN" altLang="en-US" sz="3600" b="1" u="sng" dirty="0" smtClean="0">
                <a:solidFill>
                  <a:schemeClr val="bg1"/>
                </a:solidFill>
                <a:ea typeface="微软雅黑" panose="020B0503020204020204" pitchFamily="34" charset="-122"/>
              </a:rPr>
              <a:t>？</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a:t>
            </a:r>
            <a:r>
              <a:rPr lang="zh-CN" altLang="en-US" sz="3600" b="1" dirty="0">
                <a:solidFill>
                  <a:srgbClr val="FFFF00"/>
                </a:solidFill>
                <a:ea typeface="微软雅黑" panose="020B0503020204020204" pitchFamily="34" charset="-122"/>
              </a:rPr>
              <a:t>不可硬着心</a:t>
            </a:r>
            <a:r>
              <a:rPr lang="zh-CN" altLang="en-US" sz="3600" b="1" dirty="0">
                <a:solidFill>
                  <a:schemeClr val="bg1"/>
                </a:solidFill>
                <a:ea typeface="微软雅黑" panose="020B0503020204020204" pitchFamily="34" charset="-122"/>
              </a:rPr>
              <a:t>（不敬畏神，就是对神硬心）</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4:7】</a:t>
            </a:r>
          </a:p>
          <a:p>
            <a:pPr algn="l">
              <a:lnSpc>
                <a:spcPct val="114000"/>
              </a:lnSpc>
            </a:pPr>
            <a:r>
              <a:rPr lang="zh-CN" altLang="en-US" sz="3600" b="1" dirty="0">
                <a:solidFill>
                  <a:schemeClr val="bg1"/>
                </a:solidFill>
                <a:ea typeface="微软雅黑" panose="020B0503020204020204" pitchFamily="34" charset="-122"/>
              </a:rPr>
              <a:t>所以过了多年，就在大卫的书上，又限定一日，如以上所引的说：“你们今日若听祂的话，就</a:t>
            </a:r>
            <a:r>
              <a:rPr lang="zh-CN" altLang="en-US" sz="3600" b="1" dirty="0">
                <a:solidFill>
                  <a:srgbClr val="FFFF00"/>
                </a:solidFill>
                <a:ea typeface="微软雅黑" panose="020B0503020204020204" pitchFamily="34" charset="-122"/>
              </a:rPr>
              <a:t>不可硬着心</a:t>
            </a:r>
            <a:r>
              <a:rPr lang="zh-CN" altLang="en-US"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again He designates a certain day, saying in David, “Today,” after such a long time, as it has been said: “Today, if you will hear His voice, </a:t>
            </a:r>
            <a:r>
              <a:rPr lang="en-US" altLang="zh-CN" sz="3600" b="1" dirty="0">
                <a:solidFill>
                  <a:srgbClr val="FFFF00"/>
                </a:solidFill>
                <a:ea typeface="微软雅黑" panose="020B0503020204020204" pitchFamily="34" charset="-122"/>
              </a:rPr>
              <a:t>Do not harden your hearts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588356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childTnLst>
                          </p:cTn>
                        </p:par>
                      </p:childTnLst>
                    </p:cTn>
                  </p:par>
                </p:childTnLst>
              </p:cTn>
              <p:nextCondLst>
                <p:cond evt="onClick" delay="0">
                  <p:tgtEl>
                    <p:spTgt spid="5"/>
                  </p:tgtEl>
                </p:cond>
              </p:nextCondLst>
            </p:seq>
          </p:childTnLst>
        </p:cTn>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7147</TotalTime>
  <Words>1913</Words>
  <Application>Microsoft Office PowerPoint</Application>
  <PresentationFormat>全屏显示(4:3)</PresentationFormat>
  <Paragraphs>224</Paragraphs>
  <Slides>39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39</vt:i4>
      </vt:variant>
    </vt:vector>
  </HeadingPairs>
  <TitlesOfParts>
    <vt:vector size="45" baseType="lpstr">
      <vt:lpstr>宋体</vt:lpstr>
      <vt:lpstr>微软雅黑</vt:lpstr>
      <vt:lpstr>Arial</vt:lpstr>
      <vt:lpstr>Calibri</vt:lpstr>
      <vt:lpstr>Calibri Light</vt:lpstr>
      <vt:lpstr>Office 主题</vt:lpstr>
      <vt:lpstr>希伯来书 Hebrews_10</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神的羔羊 The Lamb of God</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567</cp:revision>
  <dcterms:created xsi:type="dcterms:W3CDTF">2018-02-16T18:09:56Z</dcterms:created>
  <dcterms:modified xsi:type="dcterms:W3CDTF">2020-06-28T08:39:24Z</dcterms:modified>
</cp:coreProperties>
</file>