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559" r:id="rId3"/>
    <p:sldId id="2560" r:id="rId4"/>
    <p:sldId id="2561" r:id="rId5"/>
    <p:sldId id="2562" r:id="rId6"/>
    <p:sldId id="2563" r:id="rId7"/>
    <p:sldId id="2564" r:id="rId8"/>
    <p:sldId id="2565" r:id="rId9"/>
    <p:sldId id="2567" r:id="rId10"/>
    <p:sldId id="2566" r:id="rId11"/>
    <p:sldId id="2568" r:id="rId12"/>
    <p:sldId id="2569" r:id="rId13"/>
    <p:sldId id="2463" r:id="rId14"/>
    <p:sldId id="2511" r:id="rId15"/>
    <p:sldId id="2512" r:id="rId16"/>
    <p:sldId id="2570" r:id="rId17"/>
    <p:sldId id="2214" r:id="rId18"/>
    <p:sldId id="1077" r:id="rId19"/>
    <p:sldId id="2571" r:id="rId20"/>
    <p:sldId id="2572" r:id="rId21"/>
    <p:sldId id="2573" r:id="rId22"/>
    <p:sldId id="2574" r:id="rId23"/>
    <p:sldId id="2575" r:id="rId24"/>
    <p:sldId id="2576" r:id="rId25"/>
    <p:sldId id="2577" r:id="rId26"/>
    <p:sldId id="2578" r:id="rId27"/>
    <p:sldId id="2579" r:id="rId28"/>
    <p:sldId id="2588" r:id="rId29"/>
    <p:sldId id="2589" r:id="rId30"/>
    <p:sldId id="2580" r:id="rId31"/>
    <p:sldId id="2590" r:id="rId32"/>
    <p:sldId id="2581" r:id="rId33"/>
    <p:sldId id="2582" r:id="rId34"/>
    <p:sldId id="2583" r:id="rId35"/>
    <p:sldId id="2591" r:id="rId36"/>
    <p:sldId id="2584" r:id="rId37"/>
    <p:sldId id="2592" r:id="rId38"/>
    <p:sldId id="2593" r:id="rId39"/>
    <p:sldId id="2594" r:id="rId40"/>
    <p:sldId id="2595" r:id="rId41"/>
    <p:sldId id="2585" r:id="rId42"/>
    <p:sldId id="2586" r:id="rId43"/>
    <p:sldId id="2587" r:id="rId44"/>
    <p:sldId id="2534" r:id="rId45"/>
    <p:sldId id="2596" r:id="rId46"/>
    <p:sldId id="2535" r:id="rId47"/>
    <p:sldId id="2536" r:id="rId48"/>
    <p:sldId id="2597" r:id="rId49"/>
    <p:sldId id="2543" r:id="rId50"/>
    <p:sldId id="2598" r:id="rId51"/>
    <p:sldId id="2544" r:id="rId52"/>
    <p:sldId id="2599" r:id="rId53"/>
    <p:sldId id="2545" r:id="rId54"/>
    <p:sldId id="2600" r:id="rId55"/>
    <p:sldId id="2601" r:id="rId56"/>
    <p:sldId id="2537" r:id="rId57"/>
    <p:sldId id="2602" r:id="rId58"/>
    <p:sldId id="2603" r:id="rId59"/>
    <p:sldId id="2604" r:id="rId60"/>
    <p:sldId id="2605" r:id="rId61"/>
    <p:sldId id="2607" r:id="rId62"/>
    <p:sldId id="2608" r:id="rId63"/>
    <p:sldId id="2609" r:id="rId64"/>
    <p:sldId id="2610" r:id="rId65"/>
    <p:sldId id="2217" r:id="rId66"/>
    <p:sldId id="2216" r:id="rId67"/>
    <p:sldId id="2218" r:id="rId68"/>
    <p:sldId id="2219" r:id="rId69"/>
    <p:sldId id="2220" r:id="rId7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91"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2020/8/1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Hebrews_15</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a:t>
            </a:r>
            <a:r>
              <a:rPr lang="en-US" altLang="zh-CN" b="1" dirty="0" smtClean="0">
                <a:solidFill>
                  <a:schemeClr val="bg1"/>
                </a:solidFill>
              </a:rPr>
              <a:t>/2/2020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6:11-12</a:t>
            </a:r>
            <a:r>
              <a:rPr lang="en-US" altLang="zh-CN" sz="3600" b="1" u="sng"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我们愿你们各人都显出这样的</a:t>
            </a:r>
            <a:r>
              <a:rPr lang="zh-CN" altLang="en-US" sz="3400" b="1" dirty="0">
                <a:solidFill>
                  <a:srgbClr val="FFFF00"/>
                </a:solidFill>
                <a:ea typeface="微软雅黑" panose="020B0503020204020204" pitchFamily="34" charset="-122"/>
              </a:rPr>
              <a:t>殷勤</a:t>
            </a:r>
            <a:r>
              <a:rPr lang="zh-CN" altLang="en-US" sz="3400" b="1" dirty="0">
                <a:solidFill>
                  <a:schemeClr val="bg1"/>
                </a:solidFill>
                <a:ea typeface="微软雅黑" panose="020B0503020204020204" pitchFamily="34" charset="-122"/>
              </a:rPr>
              <a:t>，使你们有满足的指望，一直到底。</a:t>
            </a:r>
          </a:p>
          <a:p>
            <a:pPr algn="l">
              <a:lnSpc>
                <a:spcPct val="114000"/>
              </a:lnSpc>
            </a:pPr>
            <a:r>
              <a:rPr lang="en-US" altLang="zh-CN" sz="3400" b="1" dirty="0">
                <a:solidFill>
                  <a:schemeClr val="bg1"/>
                </a:solidFill>
                <a:ea typeface="微软雅黑" panose="020B0503020204020204" pitchFamily="34" charset="-122"/>
              </a:rPr>
              <a:t>And we desire that each one of you show the same diligence to the full assurance of hope until the end,</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并且</a:t>
            </a:r>
            <a:r>
              <a:rPr lang="zh-CN" altLang="en-US" sz="3400" b="1" dirty="0">
                <a:solidFill>
                  <a:srgbClr val="FFFF00"/>
                </a:solidFill>
                <a:ea typeface="微软雅黑" panose="020B0503020204020204" pitchFamily="34" charset="-122"/>
              </a:rPr>
              <a:t>不懈怠</a:t>
            </a:r>
            <a:r>
              <a:rPr lang="zh-CN" altLang="en-US" sz="3400" b="1" dirty="0">
                <a:solidFill>
                  <a:schemeClr val="bg1"/>
                </a:solidFill>
                <a:ea typeface="微软雅黑" panose="020B0503020204020204" pitchFamily="34" charset="-122"/>
              </a:rPr>
              <a:t>，总要效法那些凭信心和</a:t>
            </a:r>
            <a:r>
              <a:rPr lang="zh-CN" altLang="en-US" sz="3400" b="1" dirty="0">
                <a:solidFill>
                  <a:srgbClr val="FFFF00"/>
                </a:solidFill>
                <a:ea typeface="微软雅黑" panose="020B0503020204020204" pitchFamily="34" charset="-122"/>
              </a:rPr>
              <a:t>忍耐</a:t>
            </a:r>
            <a:r>
              <a:rPr lang="zh-CN" altLang="en-US" sz="3400" b="1" dirty="0">
                <a:solidFill>
                  <a:schemeClr val="bg1"/>
                </a:solidFill>
                <a:ea typeface="微软雅黑" panose="020B0503020204020204" pitchFamily="34" charset="-122"/>
              </a:rPr>
              <a:t>承受应许的人。</a:t>
            </a:r>
          </a:p>
          <a:p>
            <a:pPr algn="l">
              <a:lnSpc>
                <a:spcPct val="100000"/>
              </a:lnSpc>
            </a:pPr>
            <a:r>
              <a:rPr lang="en-US" altLang="zh-CN" sz="3400" b="1" dirty="0">
                <a:solidFill>
                  <a:schemeClr val="bg1"/>
                </a:solidFill>
                <a:ea typeface="微软雅黑" panose="020B0503020204020204" pitchFamily="34" charset="-122"/>
              </a:rPr>
              <a:t>that you do not become sluggish, but imitate those who through faith and patience inherit the promises.</a:t>
            </a:r>
          </a:p>
        </p:txBody>
      </p:sp>
    </p:spTree>
    <p:extLst>
      <p:ext uri="{BB962C8B-B14F-4D97-AF65-F5344CB8AC3E}">
        <p14:creationId xmlns:p14="http://schemas.microsoft.com/office/powerpoint/2010/main" val="676829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6:10-12</a:t>
            </a:r>
            <a:r>
              <a:rPr lang="en-US" altLang="zh-CN" sz="3600" b="1" u="sng" dirty="0">
                <a:solidFill>
                  <a:schemeClr val="bg1"/>
                </a:solidFill>
                <a:ea typeface="微软雅黑" panose="020B0503020204020204" pitchFamily="34" charset="-122"/>
              </a:rPr>
              <a:t>】</a:t>
            </a:r>
          </a:p>
          <a:p>
            <a:pPr algn="l">
              <a:lnSpc>
                <a:spcPct val="114000"/>
              </a:lnSpc>
            </a:pPr>
            <a:r>
              <a:rPr lang="en-US" altLang="zh-CN" sz="3200" b="1" dirty="0" smtClean="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因为　神并非不公义，竟忘记你们所作的工和你们为祂名所显的</a:t>
            </a:r>
            <a:r>
              <a:rPr lang="zh-CN" altLang="en-US" sz="3200" b="1" dirty="0">
                <a:solidFill>
                  <a:srgbClr val="FFFF00"/>
                </a:solidFill>
                <a:ea typeface="微软雅黑" panose="020B0503020204020204" pitchFamily="34" charset="-122"/>
              </a:rPr>
              <a:t>爱</a:t>
            </a:r>
            <a:r>
              <a:rPr lang="zh-CN" altLang="en-US" sz="3200" b="1" dirty="0">
                <a:solidFill>
                  <a:schemeClr val="bg1"/>
                </a:solidFill>
                <a:ea typeface="微软雅黑" panose="020B0503020204020204" pitchFamily="34" charset="-122"/>
              </a:rPr>
              <a:t>心，就是先前伺候圣徒，如今</a:t>
            </a:r>
            <a:r>
              <a:rPr lang="zh-CN" altLang="en-US" sz="3200" b="1" dirty="0">
                <a:solidFill>
                  <a:schemeClr val="bg1"/>
                </a:solidFill>
                <a:ea typeface="微软雅黑" panose="020B0503020204020204" pitchFamily="34" charset="-122"/>
              </a:rPr>
              <a:t>还是伺候</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is not unjust to forget your work and labor of love which you have shown toward His name, in that you have ministered to the saints, and do minister.</a:t>
            </a:r>
          </a:p>
        </p:txBody>
      </p:sp>
    </p:spTree>
    <p:extLst>
      <p:ext uri="{BB962C8B-B14F-4D97-AF65-F5344CB8AC3E}">
        <p14:creationId xmlns:p14="http://schemas.microsoft.com/office/powerpoint/2010/main" val="3353687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5:11-12】</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我们愿</a:t>
            </a:r>
            <a:r>
              <a:rPr lang="zh-CN" altLang="en-US" sz="3400" b="1" dirty="0">
                <a:solidFill>
                  <a:schemeClr val="bg1"/>
                </a:solidFill>
                <a:ea typeface="微软雅黑" panose="020B0503020204020204" pitchFamily="34" charset="-122"/>
              </a:rPr>
              <a:t>你们各人都显出这样的殷勤，使你们有满足的指</a:t>
            </a:r>
            <a:r>
              <a:rPr lang="zh-CN" altLang="en-US" sz="3400" b="1" dirty="0">
                <a:solidFill>
                  <a:srgbClr val="FFFF00"/>
                </a:solidFill>
                <a:ea typeface="微软雅黑" panose="020B0503020204020204" pitchFamily="34" charset="-122"/>
              </a:rPr>
              <a:t>望</a:t>
            </a:r>
            <a:r>
              <a:rPr lang="zh-CN" altLang="en-US" sz="3400" b="1" dirty="0">
                <a:solidFill>
                  <a:schemeClr val="bg1"/>
                </a:solidFill>
                <a:ea typeface="微软雅黑" panose="020B0503020204020204" pitchFamily="34" charset="-122"/>
              </a:rPr>
              <a:t>，一直到底。</a:t>
            </a:r>
          </a:p>
          <a:p>
            <a:pPr algn="l">
              <a:lnSpc>
                <a:spcPct val="114000"/>
              </a:lnSpc>
            </a:pPr>
            <a:r>
              <a:rPr lang="en-US" altLang="zh-CN" sz="3400" b="1" dirty="0">
                <a:solidFill>
                  <a:schemeClr val="bg1"/>
                </a:solidFill>
                <a:ea typeface="微软雅黑" panose="020B0503020204020204" pitchFamily="34" charset="-122"/>
              </a:rPr>
              <a:t>And we desire that each one of you show the same diligence to the full assurance of hope until the end,</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并且不懈怠，总要效法那些凭</a:t>
            </a:r>
            <a:r>
              <a:rPr lang="zh-CN" altLang="en-US" sz="3400" b="1" dirty="0">
                <a:solidFill>
                  <a:srgbClr val="FFFF00"/>
                </a:solidFill>
                <a:ea typeface="微软雅黑" panose="020B0503020204020204" pitchFamily="34" charset="-122"/>
              </a:rPr>
              <a:t>信</a:t>
            </a:r>
            <a:r>
              <a:rPr lang="zh-CN" altLang="en-US" sz="3400" b="1" dirty="0">
                <a:solidFill>
                  <a:schemeClr val="bg1"/>
                </a:solidFill>
                <a:ea typeface="微软雅黑" panose="020B0503020204020204" pitchFamily="34" charset="-122"/>
              </a:rPr>
              <a:t>心和忍耐承受应许的人。</a:t>
            </a:r>
          </a:p>
          <a:p>
            <a:pPr algn="l">
              <a:lnSpc>
                <a:spcPct val="100000"/>
              </a:lnSpc>
            </a:pPr>
            <a:r>
              <a:rPr lang="en-US" altLang="zh-CN" sz="3400" b="1" dirty="0">
                <a:solidFill>
                  <a:schemeClr val="bg1"/>
                </a:solidFill>
                <a:ea typeface="微软雅黑" panose="020B0503020204020204" pitchFamily="34" charset="-122"/>
              </a:rPr>
              <a:t>that you do not become sluggish, but imitate those who through faith and patience inherit the promises.</a:t>
            </a:r>
          </a:p>
        </p:txBody>
      </p:sp>
    </p:spTree>
    <p:extLst>
      <p:ext uri="{BB962C8B-B14F-4D97-AF65-F5344CB8AC3E}">
        <p14:creationId xmlns:p14="http://schemas.microsoft.com/office/powerpoint/2010/main" val="15226737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爱，望，</a:t>
            </a:r>
            <a:r>
              <a:rPr lang="zh-CN" altLang="en-US" sz="3600" b="1" u="sng" dirty="0" smtClean="0">
                <a:solidFill>
                  <a:schemeClr val="bg1"/>
                </a:solidFill>
                <a:ea typeface="微软雅黑" panose="020B0503020204020204" pitchFamily="34" charset="-122"/>
              </a:rPr>
              <a:t>信</a:t>
            </a:r>
            <a:endParaRPr lang="en-US" altLang="zh-CN" sz="3600" b="1" u="sng" dirty="0" smtClean="0">
              <a:solidFill>
                <a:schemeClr val="bg1"/>
              </a:solidFill>
              <a:ea typeface="微软雅黑" panose="020B0503020204020204" pitchFamily="34" charset="-122"/>
            </a:endParaRPr>
          </a:p>
          <a:p>
            <a:pPr algn="l">
              <a:lnSpc>
                <a:spcPct val="114000"/>
              </a:lnSpc>
            </a:pPr>
            <a:endParaRPr lang="zh-CN" altLang="en-US" sz="3600" b="1" u="sng"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爱</a:t>
            </a:r>
            <a:r>
              <a:rPr lang="zh-CN" altLang="en-US" sz="3600" b="1" dirty="0">
                <a:solidFill>
                  <a:schemeClr val="bg1"/>
                </a:solidFill>
                <a:ea typeface="微软雅黑" panose="020B0503020204020204" pitchFamily="34" charset="-122"/>
              </a:rPr>
              <a:t>：为神的名的爱被神纪念</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望</a:t>
            </a:r>
            <a:r>
              <a:rPr lang="zh-CN" altLang="en-US" sz="3600" b="1" dirty="0">
                <a:solidFill>
                  <a:schemeClr val="bg1"/>
                </a:solidFill>
                <a:ea typeface="微软雅黑" panose="020B0503020204020204" pitchFamily="34" charset="-122"/>
              </a:rPr>
              <a:t>：表现为殷勤不懈怠</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信</a:t>
            </a:r>
            <a:r>
              <a:rPr lang="zh-CN" altLang="en-US" sz="3600" b="1" dirty="0">
                <a:solidFill>
                  <a:schemeClr val="bg1"/>
                </a:solidFill>
                <a:ea typeface="微软雅黑" panose="020B0503020204020204" pitchFamily="34" charset="-122"/>
              </a:rPr>
              <a:t>：表现为忍耐。</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chemeClr val="bg1"/>
                </a:solidFill>
                <a:latin typeface="微软雅黑" panose="020B0503020204020204" pitchFamily="34" charset="-122"/>
                <a:ea typeface="微软雅黑" panose="020B0503020204020204" pitchFamily="34" charset="-122"/>
              </a:rPr>
              <a:t>圣餐</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8/2/2020</a:t>
            </a:r>
            <a:endParaRPr lang="zh-CN" altLang="en-US" b="1" dirty="0">
              <a:solidFill>
                <a:schemeClr val="bg1"/>
              </a:solidFill>
            </a:endParaRPr>
          </a:p>
        </p:txBody>
      </p:sp>
    </p:spTree>
    <p:extLst>
      <p:ext uri="{BB962C8B-B14F-4D97-AF65-F5344CB8AC3E}">
        <p14:creationId xmlns:p14="http://schemas.microsoft.com/office/powerpoint/2010/main" val="956271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26:26-29】</a:t>
            </a:r>
          </a:p>
          <a:p>
            <a:pPr algn="l">
              <a:lnSpc>
                <a:spcPct val="114000"/>
              </a:lnSpc>
            </a:pPr>
            <a:r>
              <a:rPr lang="en-US" altLang="zh-CN" sz="3400" b="1" dirty="0">
                <a:solidFill>
                  <a:schemeClr val="bg1"/>
                </a:solidFill>
                <a:ea typeface="微软雅黑" panose="020B0503020204020204" pitchFamily="34" charset="-122"/>
              </a:rPr>
              <a:t>26 </a:t>
            </a:r>
            <a:r>
              <a:rPr lang="zh-CN" altLang="en-US" sz="3400" b="1" dirty="0">
                <a:solidFill>
                  <a:schemeClr val="bg1"/>
                </a:solidFill>
                <a:ea typeface="微软雅黑" panose="020B0503020204020204" pitchFamily="34" charset="-122"/>
              </a:rPr>
              <a:t>他们吃的时候，耶稣拿起饼来，祝福，就擘开，递给门徒，说：“你们拿着吃，这是我的身体。”</a:t>
            </a:r>
          </a:p>
          <a:p>
            <a:pPr algn="l">
              <a:lnSpc>
                <a:spcPct val="100000"/>
              </a:lnSpc>
            </a:pPr>
            <a:r>
              <a:rPr lang="en-US" altLang="zh-CN" sz="3400" b="1" dirty="0">
                <a:solidFill>
                  <a:schemeClr val="bg1"/>
                </a:solidFill>
                <a:ea typeface="微软雅黑" panose="020B0503020204020204" pitchFamily="34" charset="-122"/>
              </a:rPr>
              <a:t>And as they were eating, Jesus took bread, blessed and broke it, and gave it to the disciples and said, “Take, eat; this is My body.”</a:t>
            </a:r>
          </a:p>
          <a:p>
            <a:pPr algn="l">
              <a:lnSpc>
                <a:spcPct val="114000"/>
              </a:lnSpc>
            </a:pPr>
            <a:r>
              <a:rPr lang="en-US" altLang="zh-CN" sz="3400" b="1" dirty="0">
                <a:solidFill>
                  <a:schemeClr val="bg1"/>
                </a:solidFill>
                <a:ea typeface="微软雅黑" panose="020B0503020204020204" pitchFamily="34" charset="-122"/>
              </a:rPr>
              <a:t>27 </a:t>
            </a:r>
            <a:r>
              <a:rPr lang="zh-CN" altLang="en-US" sz="3400" b="1" dirty="0">
                <a:solidFill>
                  <a:schemeClr val="bg1"/>
                </a:solidFill>
                <a:ea typeface="微软雅黑" panose="020B0503020204020204" pitchFamily="34" charset="-122"/>
              </a:rPr>
              <a:t>又拿起杯来，祝谢了，递给他们，说：“你们都喝这个，</a:t>
            </a:r>
          </a:p>
          <a:p>
            <a:pPr algn="l">
              <a:lnSpc>
                <a:spcPct val="100000"/>
              </a:lnSpc>
            </a:pPr>
            <a:r>
              <a:rPr lang="en-US" altLang="zh-CN" sz="3400" b="1" dirty="0">
                <a:solidFill>
                  <a:schemeClr val="bg1"/>
                </a:solidFill>
                <a:ea typeface="微软雅黑" panose="020B0503020204020204" pitchFamily="34" charset="-122"/>
              </a:rPr>
              <a:t>Then He took the cup, and gave thanks, and gave it to them, saying, “Drink from it, all of you.</a:t>
            </a:r>
          </a:p>
        </p:txBody>
      </p:sp>
    </p:spTree>
    <p:extLst>
      <p:ext uri="{BB962C8B-B14F-4D97-AF65-F5344CB8AC3E}">
        <p14:creationId xmlns:p14="http://schemas.microsoft.com/office/powerpoint/2010/main" val="41020117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26:26-29】</a:t>
            </a:r>
          </a:p>
          <a:p>
            <a:pPr algn="l">
              <a:lnSpc>
                <a:spcPct val="114000"/>
              </a:lnSpc>
            </a:pPr>
            <a:r>
              <a:rPr lang="en-US" altLang="zh-CN" sz="3400" b="1" dirty="0">
                <a:solidFill>
                  <a:schemeClr val="bg1"/>
                </a:solidFill>
                <a:ea typeface="微软雅黑" panose="020B0503020204020204" pitchFamily="34" charset="-122"/>
              </a:rPr>
              <a:t>28 </a:t>
            </a:r>
            <a:r>
              <a:rPr lang="zh-CN" altLang="en-US" sz="3400" b="1" dirty="0">
                <a:solidFill>
                  <a:schemeClr val="bg1"/>
                </a:solidFill>
                <a:ea typeface="微软雅黑" panose="020B0503020204020204" pitchFamily="34" charset="-122"/>
              </a:rPr>
              <a:t>因为这是我立约的血，为多人流出来，使罪得赦。</a:t>
            </a:r>
          </a:p>
          <a:p>
            <a:pPr algn="l">
              <a:lnSpc>
                <a:spcPct val="100000"/>
              </a:lnSpc>
            </a:pPr>
            <a:r>
              <a:rPr lang="en-US" altLang="zh-CN" sz="3400" b="1" dirty="0">
                <a:solidFill>
                  <a:schemeClr val="bg1"/>
                </a:solidFill>
                <a:ea typeface="微软雅黑" panose="020B0503020204020204" pitchFamily="34" charset="-122"/>
              </a:rPr>
              <a:t>For this is My blood of the new covenant, which is shed for many for the remission of sins.</a:t>
            </a:r>
          </a:p>
          <a:p>
            <a:pPr algn="l">
              <a:lnSpc>
                <a:spcPct val="114000"/>
              </a:lnSpc>
            </a:pPr>
            <a:r>
              <a:rPr lang="en-US" altLang="zh-CN" sz="3400" b="1" dirty="0">
                <a:solidFill>
                  <a:schemeClr val="bg1"/>
                </a:solidFill>
                <a:ea typeface="微软雅黑" panose="020B0503020204020204" pitchFamily="34" charset="-122"/>
              </a:rPr>
              <a:t>29 </a:t>
            </a:r>
            <a:r>
              <a:rPr lang="zh-CN" altLang="en-US" sz="3400" b="1" dirty="0">
                <a:solidFill>
                  <a:schemeClr val="bg1"/>
                </a:solidFill>
                <a:ea typeface="微软雅黑" panose="020B0503020204020204" pitchFamily="34" charset="-122"/>
              </a:rPr>
              <a:t>但我告诉你们：从今以后，我不再喝这葡萄汁，直到我在我父的国里同你们喝新的那日子。”</a:t>
            </a:r>
          </a:p>
          <a:p>
            <a:pPr algn="l">
              <a:lnSpc>
                <a:spcPct val="100000"/>
              </a:lnSpc>
            </a:pPr>
            <a:r>
              <a:rPr lang="en-US" altLang="zh-CN" sz="3400" b="1" dirty="0">
                <a:solidFill>
                  <a:schemeClr val="bg1"/>
                </a:solidFill>
                <a:ea typeface="微软雅黑" panose="020B0503020204020204" pitchFamily="34" charset="-122"/>
              </a:rPr>
              <a:t>But I say to you, I will not drink of this fruit of the vine from now on until that day when I drink it new with you in My Father’s kingdom.”</a:t>
            </a:r>
          </a:p>
        </p:txBody>
      </p:sp>
    </p:spTree>
    <p:extLst>
      <p:ext uri="{BB962C8B-B14F-4D97-AF65-F5344CB8AC3E}">
        <p14:creationId xmlns:p14="http://schemas.microsoft.com/office/powerpoint/2010/main" val="3494936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迦南的婚宴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The </a:t>
            </a:r>
            <a:r>
              <a:rPr lang="en-US" altLang="zh-CN" b="1" dirty="0">
                <a:solidFill>
                  <a:schemeClr val="bg1"/>
                </a:solidFill>
                <a:latin typeface="微软雅黑" panose="020B0503020204020204" pitchFamily="34" charset="-122"/>
                <a:ea typeface="微软雅黑" panose="020B0503020204020204" pitchFamily="34" charset="-122"/>
              </a:rPr>
              <a:t>Wedding Feast at Cana</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8/2/2020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第三日，在加利利的迦拿有娶亲的筵席，耶稣的母亲在那里。</a:t>
            </a:r>
          </a:p>
          <a:p>
            <a:pPr algn="l">
              <a:lnSpc>
                <a:spcPct val="114000"/>
              </a:lnSpc>
            </a:pPr>
            <a:r>
              <a:rPr lang="en-US" altLang="zh-CN" sz="3600" b="1" dirty="0">
                <a:solidFill>
                  <a:schemeClr val="bg1"/>
                </a:solidFill>
                <a:ea typeface="微软雅黑" panose="020B0503020204020204" pitchFamily="34" charset="-122"/>
              </a:rPr>
              <a:t>On the third day there was a wedding in Cana of Galilee, and the mother of Jesus was there.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耶稣和祂的门徒也被请去赴席。</a:t>
            </a:r>
          </a:p>
          <a:p>
            <a:pPr algn="l">
              <a:lnSpc>
                <a:spcPct val="114000"/>
              </a:lnSpc>
            </a:pPr>
            <a:r>
              <a:rPr lang="en-US" altLang="zh-CN" sz="3600" b="1" dirty="0">
                <a:solidFill>
                  <a:schemeClr val="bg1"/>
                </a:solidFill>
                <a:ea typeface="微软雅黑" panose="020B0503020204020204" pitchFamily="34" charset="-122"/>
              </a:rPr>
              <a:t>Now both Jesus and His disciples were invited to the wedding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酒用尽了，耶稣的母亲对祂说：“他们没有酒了。” </a:t>
            </a:r>
          </a:p>
          <a:p>
            <a:pPr algn="l">
              <a:lnSpc>
                <a:spcPct val="114000"/>
              </a:lnSpc>
            </a:pPr>
            <a:r>
              <a:rPr lang="en-US" altLang="zh-CN" sz="3600" b="1" dirty="0">
                <a:solidFill>
                  <a:schemeClr val="bg1"/>
                </a:solidFill>
                <a:ea typeface="微软雅黑" panose="020B0503020204020204" pitchFamily="34" charset="-122"/>
              </a:rPr>
              <a:t>And when they ran out of wine, the mother of Jesus said to Him, “They have no wine.”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耶稣说：“母亲（原文作“妇人”），我与你有什么相干？我的时候还没有到。” </a:t>
            </a:r>
          </a:p>
          <a:p>
            <a:pPr algn="l">
              <a:lnSpc>
                <a:spcPct val="114000"/>
              </a:lnSpc>
            </a:pPr>
            <a:r>
              <a:rPr lang="en-US" altLang="zh-CN" sz="3600" b="1" dirty="0">
                <a:solidFill>
                  <a:schemeClr val="bg1"/>
                </a:solidFill>
                <a:ea typeface="微软雅黑" panose="020B0503020204020204" pitchFamily="34" charset="-122"/>
              </a:rPr>
              <a:t>Jesus said to her, “Woman, what does your concern have to do with Me? My hour has not yet come.”</a:t>
            </a:r>
          </a:p>
        </p:txBody>
      </p:sp>
    </p:spTree>
    <p:extLst>
      <p:ext uri="{BB962C8B-B14F-4D97-AF65-F5344CB8AC3E}">
        <p14:creationId xmlns:p14="http://schemas.microsoft.com/office/powerpoint/2010/main" val="4180617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所以，我们应当离开基督道理的开端，竭力进到完全的地步，不必再立根基，就如那懊悔死行、信靠　神、</a:t>
            </a:r>
          </a:p>
          <a:p>
            <a:pPr algn="l">
              <a:lnSpc>
                <a:spcPct val="100000"/>
              </a:lnSpc>
            </a:pPr>
            <a:r>
              <a:rPr lang="en-US" altLang="zh-CN" sz="3200" b="1" dirty="0">
                <a:solidFill>
                  <a:schemeClr val="bg1"/>
                </a:solidFill>
                <a:ea typeface="微软雅黑" panose="020B0503020204020204" pitchFamily="34" charset="-122"/>
              </a:rPr>
              <a:t>Therefore, leaving the discussion of the elementary principles of Christ, let us go on to perfection, not laying again the foundation of repentance from dead works and of faith toward God,</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各样洗礼、按手之礼、死人复活，以及永远审判各等教训。</a:t>
            </a:r>
          </a:p>
          <a:p>
            <a:pPr algn="l">
              <a:lnSpc>
                <a:spcPct val="100000"/>
              </a:lnSpc>
            </a:pPr>
            <a:r>
              <a:rPr lang="en-US" altLang="zh-CN" sz="3200" b="1" dirty="0">
                <a:solidFill>
                  <a:schemeClr val="bg1"/>
                </a:solidFill>
                <a:ea typeface="微软雅黑" panose="020B0503020204020204" pitchFamily="34" charset="-122"/>
              </a:rPr>
              <a:t>of the doctrine of baptisms, of laying on of hands, of resurrection of the dead, and of eternal judgment</a:t>
            </a:r>
            <a:r>
              <a:rPr lang="en-US" altLang="zh-CN" sz="32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391169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祂母亲对用人说：“祂告诉你们什么，你们就作什么。”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His </a:t>
            </a:r>
            <a:r>
              <a:rPr lang="en-US" altLang="zh-CN" sz="3600" b="1" dirty="0">
                <a:solidFill>
                  <a:schemeClr val="bg1"/>
                </a:solidFill>
                <a:ea typeface="微软雅黑" panose="020B0503020204020204" pitchFamily="34" charset="-122"/>
              </a:rPr>
              <a:t>mother said to the servants, “Whatever He says to you, do it.”</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照犹太人洁净的规矩，有六口石缸摆在那里，每口可以盛两三桶水。</a:t>
            </a:r>
          </a:p>
          <a:p>
            <a:pPr algn="l">
              <a:lnSpc>
                <a:spcPct val="114000"/>
              </a:lnSpc>
            </a:pPr>
            <a:r>
              <a:rPr lang="en-US" altLang="zh-CN" sz="3600" b="1" dirty="0">
                <a:solidFill>
                  <a:schemeClr val="bg1"/>
                </a:solidFill>
                <a:ea typeface="微软雅黑" panose="020B0503020204020204" pitchFamily="34" charset="-122"/>
              </a:rPr>
              <a:t>Now there were set there six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of stone, according to the manner of purification of the Jews, containing twenty or thirty gallons apiece.</a:t>
            </a:r>
          </a:p>
        </p:txBody>
      </p:sp>
    </p:spTree>
    <p:extLst>
      <p:ext uri="{BB962C8B-B14F-4D97-AF65-F5344CB8AC3E}">
        <p14:creationId xmlns:p14="http://schemas.microsoft.com/office/powerpoint/2010/main" val="3519838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耶稣对用人说：“把缸倒满了水。”他们就倒满了，直到缸口。</a:t>
            </a:r>
          </a:p>
          <a:p>
            <a:pPr algn="l">
              <a:lnSpc>
                <a:spcPct val="114000"/>
              </a:lnSpc>
            </a:pPr>
            <a:r>
              <a:rPr lang="en-US" altLang="zh-CN" sz="3600" b="1" dirty="0">
                <a:solidFill>
                  <a:schemeClr val="bg1"/>
                </a:solidFill>
                <a:ea typeface="微软雅黑" panose="020B0503020204020204" pitchFamily="34" charset="-122"/>
              </a:rPr>
              <a:t>Jesus said to them, “Fill the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with water.” And they filled them up to the brim.</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耶稣又说：“现在可以舀出来，送给管筵席的。”他们就送了去。</a:t>
            </a:r>
          </a:p>
          <a:p>
            <a:pPr algn="l">
              <a:lnSpc>
                <a:spcPct val="114000"/>
              </a:lnSpc>
            </a:pPr>
            <a:r>
              <a:rPr lang="en-US" altLang="zh-CN" sz="3600" b="1" dirty="0">
                <a:solidFill>
                  <a:schemeClr val="bg1"/>
                </a:solidFill>
                <a:ea typeface="微软雅黑" panose="020B0503020204020204" pitchFamily="34" charset="-122"/>
              </a:rPr>
              <a:t>And He said to them, “Draw some out now, and take it to the master of the feast.” And they took it.</a:t>
            </a:r>
          </a:p>
        </p:txBody>
      </p:sp>
    </p:spTree>
    <p:extLst>
      <p:ext uri="{BB962C8B-B14F-4D97-AF65-F5344CB8AC3E}">
        <p14:creationId xmlns:p14="http://schemas.microsoft.com/office/powerpoint/2010/main" val="35358811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管筵席的尝了那水变的酒，并不知道是哪里来的，只有舀水的用人知道。管筵席的便叫新郎来，</a:t>
            </a:r>
          </a:p>
          <a:p>
            <a:pPr algn="l">
              <a:lnSpc>
                <a:spcPct val="114000"/>
              </a:lnSpc>
            </a:pPr>
            <a:r>
              <a:rPr lang="en-US" altLang="zh-CN" sz="3600" b="1" dirty="0">
                <a:solidFill>
                  <a:schemeClr val="bg1"/>
                </a:solidFill>
                <a:ea typeface="微软雅黑" panose="020B0503020204020204" pitchFamily="34" charset="-122"/>
              </a:rPr>
              <a:t>When the master of the feast had tasted the water that was made wine, and did not know where it came from (but the servants who had drawn the water knew), the master of the feast called the bridegroom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291200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对他说：“人都是先摆上好酒，等客喝足了，才摆上次的；你倒把好酒留到如今！” </a:t>
            </a:r>
          </a:p>
          <a:p>
            <a:pPr algn="l">
              <a:lnSpc>
                <a:spcPct val="114000"/>
              </a:lnSpc>
            </a:pPr>
            <a:r>
              <a:rPr lang="en-US" altLang="zh-CN" sz="3600" b="1" dirty="0">
                <a:solidFill>
                  <a:schemeClr val="bg1"/>
                </a:solidFill>
                <a:ea typeface="微软雅黑" panose="020B0503020204020204" pitchFamily="34" charset="-122"/>
              </a:rPr>
              <a:t>And he said to him, “Every man at the beginning sets out the good wine, and when the guests have well drunk, then the inferior. You have kept the good wine until now</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276420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这是耶稣所行的头一件神迹，是在加利利的迦拿行的，显出祂的荣耀来，祂的门徒就信祂了。</a:t>
            </a:r>
          </a:p>
          <a:p>
            <a:pPr algn="l">
              <a:lnSpc>
                <a:spcPct val="114000"/>
              </a:lnSpc>
            </a:pPr>
            <a:r>
              <a:rPr lang="en-US" altLang="zh-CN" sz="3600" b="1" dirty="0">
                <a:solidFill>
                  <a:schemeClr val="bg1"/>
                </a:solidFill>
                <a:ea typeface="微软雅黑" panose="020B0503020204020204" pitchFamily="34" charset="-122"/>
              </a:rPr>
              <a:t>This beginning of signs Jesus did in Cana of Galilee, and manifested His glory; and His disciples believed in Him.</a:t>
            </a:r>
          </a:p>
        </p:txBody>
      </p:sp>
    </p:spTree>
    <p:extLst>
      <p:ext uri="{BB962C8B-B14F-4D97-AF65-F5344CB8AC3E}">
        <p14:creationId xmlns:p14="http://schemas.microsoft.com/office/powerpoint/2010/main" val="22519476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酒用尽了，耶稣的母亲对祂说：“他们没有酒了。” </a:t>
            </a:r>
          </a:p>
          <a:p>
            <a:pPr algn="l">
              <a:lnSpc>
                <a:spcPct val="114000"/>
              </a:lnSpc>
            </a:pPr>
            <a:r>
              <a:rPr lang="en-US" altLang="zh-CN" sz="3600" b="1" dirty="0">
                <a:solidFill>
                  <a:schemeClr val="bg1"/>
                </a:solidFill>
                <a:ea typeface="微软雅黑" panose="020B0503020204020204" pitchFamily="34" charset="-122"/>
              </a:rPr>
              <a:t>And when they ran out of wine, the mother of Jesus said to Him, “They have no wine.”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耶稣说：“母亲（原文作“</a:t>
            </a:r>
            <a:r>
              <a:rPr lang="zh-CN" altLang="en-US" sz="3600" b="1" dirty="0">
                <a:solidFill>
                  <a:srgbClr val="FFFF00"/>
                </a:solidFill>
                <a:ea typeface="微软雅黑" panose="020B0503020204020204" pitchFamily="34" charset="-122"/>
              </a:rPr>
              <a:t>妇人</a:t>
            </a:r>
            <a:r>
              <a:rPr lang="zh-CN" altLang="en-US" sz="3600" b="1" dirty="0">
                <a:solidFill>
                  <a:schemeClr val="bg1"/>
                </a:solidFill>
                <a:ea typeface="微软雅黑" panose="020B0503020204020204" pitchFamily="34" charset="-122"/>
              </a:rPr>
              <a:t>”），我与你</a:t>
            </a:r>
            <a:r>
              <a:rPr lang="zh-CN" altLang="en-US" sz="3600" b="1" dirty="0">
                <a:solidFill>
                  <a:srgbClr val="FFFF00"/>
                </a:solidFill>
                <a:ea typeface="微软雅黑" panose="020B0503020204020204" pitchFamily="34" charset="-122"/>
              </a:rPr>
              <a:t>有什么相干</a:t>
            </a:r>
            <a:r>
              <a:rPr lang="zh-CN" altLang="en-US" sz="3600" b="1" dirty="0">
                <a:solidFill>
                  <a:schemeClr val="bg1"/>
                </a:solidFill>
                <a:ea typeface="微软雅黑" panose="020B0503020204020204" pitchFamily="34" charset="-122"/>
              </a:rPr>
              <a:t>？我的时候还没有到。” </a:t>
            </a:r>
          </a:p>
          <a:p>
            <a:pPr algn="l">
              <a:lnSpc>
                <a:spcPct val="114000"/>
              </a:lnSpc>
            </a:pPr>
            <a:r>
              <a:rPr lang="en-US" altLang="zh-CN" sz="3600" b="1" dirty="0">
                <a:solidFill>
                  <a:schemeClr val="bg1"/>
                </a:solidFill>
                <a:ea typeface="微软雅黑" panose="020B0503020204020204" pitchFamily="34" charset="-122"/>
              </a:rPr>
              <a:t>Jesus said to her, “Woman, what does your concern have to do with Me? My hour has not yet come.”</a:t>
            </a:r>
          </a:p>
        </p:txBody>
      </p:sp>
    </p:spTree>
    <p:extLst>
      <p:ext uri="{BB962C8B-B14F-4D97-AF65-F5344CB8AC3E}">
        <p14:creationId xmlns:p14="http://schemas.microsoft.com/office/powerpoint/2010/main" val="1158744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40:13-14】</a:t>
            </a:r>
          </a:p>
          <a:p>
            <a:pPr algn="l">
              <a:lnSpc>
                <a:spcPct val="114000"/>
              </a:lnSpc>
            </a:pPr>
            <a:r>
              <a:rPr lang="en-US" altLang="zh-CN" sz="3400" b="1" dirty="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谁曾测度耶和华的心（或作“谁曾指示耶和华的灵”），或作祂的谋士指教祂呢？</a:t>
            </a:r>
          </a:p>
          <a:p>
            <a:pPr algn="l">
              <a:lnSpc>
                <a:spcPct val="100000"/>
              </a:lnSpc>
            </a:pPr>
            <a:r>
              <a:rPr lang="en-US" altLang="zh-CN" sz="3400" b="1" dirty="0">
                <a:solidFill>
                  <a:schemeClr val="bg1"/>
                </a:solidFill>
                <a:ea typeface="微软雅黑" panose="020B0503020204020204" pitchFamily="34" charset="-122"/>
              </a:rPr>
              <a:t>Who has directed the Spirit of the Lord, Or as His counselor has taught Him?</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祂与谁商议，谁教导祂，谁将公平的路指示祂，又将知识教训祂，将通达的道指教祂呢？</a:t>
            </a:r>
          </a:p>
          <a:p>
            <a:pPr algn="l">
              <a:lnSpc>
                <a:spcPct val="100000"/>
              </a:lnSpc>
            </a:pPr>
            <a:r>
              <a:rPr lang="en-US" altLang="zh-CN" sz="3400" b="1" dirty="0">
                <a:solidFill>
                  <a:schemeClr val="bg1"/>
                </a:solidFill>
                <a:ea typeface="微软雅黑" panose="020B0503020204020204" pitchFamily="34" charset="-122"/>
              </a:rPr>
              <a:t>With whom did He take counsel, and who instructed Him, And taught Him in the path of justice? Who taught Him knowledge, And showed Him the way of understanding?</a:t>
            </a:r>
          </a:p>
        </p:txBody>
      </p:sp>
    </p:spTree>
    <p:extLst>
      <p:ext uri="{BB962C8B-B14F-4D97-AF65-F5344CB8AC3E}">
        <p14:creationId xmlns:p14="http://schemas.microsoft.com/office/powerpoint/2010/main" val="10149349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12:46-50】</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耶稣还对众人说话的时候，不料，祂母亲和祂弟兄站在外边，要与祂说话。</a:t>
            </a:r>
          </a:p>
          <a:p>
            <a:pPr algn="l">
              <a:lnSpc>
                <a:spcPct val="100000"/>
              </a:lnSpc>
            </a:pPr>
            <a:r>
              <a:rPr lang="en-US" altLang="zh-CN" sz="3600" b="1" dirty="0">
                <a:solidFill>
                  <a:schemeClr val="bg1"/>
                </a:solidFill>
                <a:ea typeface="微软雅黑" panose="020B0503020204020204" pitchFamily="34" charset="-122"/>
              </a:rPr>
              <a:t>While He was still talking to the multitudes, behold, His mother and brothers stood outside, seeking to speak with Him.</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有人告诉祂说：“看哪，你母亲和你弟兄站在外边，要与你说话。” </a:t>
            </a:r>
          </a:p>
          <a:p>
            <a:pPr algn="l">
              <a:lnSpc>
                <a:spcPct val="100000"/>
              </a:lnSpc>
            </a:pPr>
            <a:r>
              <a:rPr lang="en-US" altLang="zh-CN" sz="3500" b="1" dirty="0">
                <a:solidFill>
                  <a:schemeClr val="bg1"/>
                </a:solidFill>
                <a:ea typeface="微软雅黑" panose="020B0503020204020204" pitchFamily="34" charset="-122"/>
              </a:rPr>
              <a:t>Then one said to Him, “Look, Your mother and Your brothers are standing outside, seeking to speak with You</a:t>
            </a:r>
            <a:r>
              <a:rPr lang="en-US" altLang="zh-CN" sz="3500" b="1" dirty="0" smtClean="0">
                <a:solidFill>
                  <a:schemeClr val="bg1"/>
                </a:solidFill>
                <a:ea typeface="微软雅黑" panose="020B0503020204020204" pitchFamily="34" charset="-122"/>
              </a:rPr>
              <a:t>.”</a:t>
            </a:r>
            <a:endParaRPr lang="en-US" altLang="zh-CN" sz="35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90226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12:46-50】</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祂却回答那人说：“谁是我的母亲？谁是我的弟兄？” </a:t>
            </a:r>
          </a:p>
          <a:p>
            <a:pPr algn="l">
              <a:lnSpc>
                <a:spcPct val="100000"/>
              </a:lnSpc>
            </a:pPr>
            <a:r>
              <a:rPr lang="en-US" altLang="zh-CN" sz="3600" b="1" dirty="0">
                <a:solidFill>
                  <a:schemeClr val="bg1"/>
                </a:solidFill>
                <a:ea typeface="微软雅黑" panose="020B0503020204020204" pitchFamily="34" charset="-122"/>
              </a:rPr>
              <a:t>But He answered and said to the one who told Him, “Who is My mother and who are My brothers?”</a:t>
            </a:r>
          </a:p>
          <a:p>
            <a:pPr algn="l">
              <a:lnSpc>
                <a:spcPct val="114000"/>
              </a:lnSpc>
            </a:pPr>
            <a:r>
              <a:rPr lang="en-US" altLang="zh-CN" sz="3600" b="1" dirty="0">
                <a:solidFill>
                  <a:schemeClr val="bg1"/>
                </a:solidFill>
                <a:ea typeface="微软雅黑" panose="020B0503020204020204" pitchFamily="34" charset="-122"/>
              </a:rPr>
              <a:t>49 </a:t>
            </a:r>
            <a:r>
              <a:rPr lang="zh-CN" altLang="en-US" sz="3600" b="1" dirty="0">
                <a:solidFill>
                  <a:schemeClr val="bg1"/>
                </a:solidFill>
                <a:ea typeface="微软雅黑" panose="020B0503020204020204" pitchFamily="34" charset="-122"/>
              </a:rPr>
              <a:t>就伸手指着门徒说：“看哪，我的母亲，我的弟兄。</a:t>
            </a:r>
          </a:p>
          <a:p>
            <a:pPr algn="l">
              <a:lnSpc>
                <a:spcPct val="100000"/>
              </a:lnSpc>
            </a:pPr>
            <a:r>
              <a:rPr lang="en-US" altLang="zh-CN" sz="3500" b="1" dirty="0">
                <a:solidFill>
                  <a:schemeClr val="bg1"/>
                </a:solidFill>
                <a:ea typeface="微软雅黑" panose="020B0503020204020204" pitchFamily="34" charset="-122"/>
              </a:rPr>
              <a:t>And He stretched out His hand toward His disciples and said, “Here are My mother and My brothers</a:t>
            </a:r>
            <a:r>
              <a:rPr lang="en-US" altLang="zh-CN" sz="35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130808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12:46-50】</a:t>
            </a:r>
          </a:p>
          <a:p>
            <a:pPr algn="l">
              <a:lnSpc>
                <a:spcPct val="114000"/>
              </a:lnSpc>
            </a:pPr>
            <a:r>
              <a:rPr lang="en-US" altLang="zh-CN" sz="3600" b="1" dirty="0" smtClean="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凡遵行我天父旨意的人，就是我的弟兄、姐妹和母亲了。”</a:t>
            </a:r>
          </a:p>
          <a:p>
            <a:pPr algn="l">
              <a:lnSpc>
                <a:spcPct val="114000"/>
              </a:lnSpc>
            </a:pPr>
            <a:r>
              <a:rPr lang="en-US" altLang="zh-CN" sz="3600" b="1" dirty="0">
                <a:solidFill>
                  <a:schemeClr val="bg1"/>
                </a:solidFill>
                <a:ea typeface="微软雅黑" panose="020B0503020204020204" pitchFamily="34" charset="-122"/>
              </a:rPr>
              <a:t>For whoever does the will of My Father in heaven is My brother and sister and mother.”</a:t>
            </a:r>
          </a:p>
        </p:txBody>
      </p:sp>
    </p:spTree>
    <p:extLst>
      <p:ext uri="{BB962C8B-B14F-4D97-AF65-F5344CB8AC3E}">
        <p14:creationId xmlns:p14="http://schemas.microsoft.com/office/powerpoint/2010/main" val="2967261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神若许我们，我们必如此行。</a:t>
            </a:r>
          </a:p>
          <a:p>
            <a:pPr algn="l">
              <a:lnSpc>
                <a:spcPct val="114000"/>
              </a:lnSpc>
            </a:pPr>
            <a:r>
              <a:rPr lang="en-US" altLang="zh-CN" sz="3600" b="1" dirty="0">
                <a:solidFill>
                  <a:schemeClr val="bg1"/>
                </a:solidFill>
                <a:ea typeface="微软雅黑" panose="020B0503020204020204" pitchFamily="34" charset="-122"/>
              </a:rPr>
              <a:t>And this we will do if God permits.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论到那些已经蒙了光照、尝过天恩的滋味，又于圣灵有份，</a:t>
            </a:r>
          </a:p>
          <a:p>
            <a:pPr algn="l">
              <a:lnSpc>
                <a:spcPct val="114000"/>
              </a:lnSpc>
            </a:pPr>
            <a:r>
              <a:rPr lang="en-US" altLang="zh-CN" sz="3600" b="1" dirty="0">
                <a:solidFill>
                  <a:schemeClr val="bg1"/>
                </a:solidFill>
                <a:ea typeface="微软雅黑" panose="020B0503020204020204" pitchFamily="34" charset="-122"/>
              </a:rPr>
              <a:t>For it is impossible for those who were once enlightened, and have tasted the heavenly gift, and have become partakers of the Holy Spirit,</a:t>
            </a:r>
          </a:p>
        </p:txBody>
      </p:sp>
    </p:spTree>
    <p:extLst>
      <p:ext uri="{BB962C8B-B14F-4D97-AF65-F5344CB8AC3E}">
        <p14:creationId xmlns:p14="http://schemas.microsoft.com/office/powerpoint/2010/main" val="32113215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凡</a:t>
            </a:r>
            <a:r>
              <a:rPr lang="zh-CN" altLang="en-US" sz="3600" b="1" dirty="0">
                <a:solidFill>
                  <a:schemeClr val="bg1"/>
                </a:solidFill>
                <a:ea typeface="微软雅黑" panose="020B0503020204020204" pitchFamily="34" charset="-122"/>
              </a:rPr>
              <a:t>接待祂的，就是信祂名的人，祂就赐他们权柄，作　神的儿女。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1929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13:29-30】</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从东、从西、从南、从北将有人来，在　神的国里坐席。</a:t>
            </a:r>
          </a:p>
          <a:p>
            <a:pPr algn="l">
              <a:lnSpc>
                <a:spcPct val="114000"/>
              </a:lnSpc>
            </a:pPr>
            <a:r>
              <a:rPr lang="en-US" altLang="zh-CN" sz="3600" b="1" dirty="0">
                <a:solidFill>
                  <a:schemeClr val="bg1"/>
                </a:solidFill>
                <a:ea typeface="微软雅黑" panose="020B0503020204020204" pitchFamily="34" charset="-122"/>
              </a:rPr>
              <a:t>They will come from the east and the west, from the north and the south, and sit down in the kingdom of God.</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只是有在后的，将要在前；有在前的，将要在后。”</a:t>
            </a:r>
          </a:p>
          <a:p>
            <a:pPr algn="l">
              <a:lnSpc>
                <a:spcPct val="114000"/>
              </a:lnSpc>
            </a:pPr>
            <a:r>
              <a:rPr lang="en-US" altLang="zh-CN" sz="3600" b="1" dirty="0">
                <a:solidFill>
                  <a:schemeClr val="bg1"/>
                </a:solidFill>
                <a:ea typeface="微软雅黑" panose="020B0503020204020204" pitchFamily="34" charset="-122"/>
              </a:rPr>
              <a:t>And indeed there are last who will be first, and there are first who will be last.”</a:t>
            </a:r>
          </a:p>
        </p:txBody>
      </p:sp>
    </p:spTree>
    <p:extLst>
      <p:ext uri="{BB962C8B-B14F-4D97-AF65-F5344CB8AC3E}">
        <p14:creationId xmlns:p14="http://schemas.microsoft.com/office/powerpoint/2010/main" val="42143647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3:11】</a:t>
            </a:r>
          </a:p>
          <a:p>
            <a:pPr algn="l">
              <a:lnSpc>
                <a:spcPct val="114000"/>
              </a:lnSpc>
            </a:pPr>
            <a:r>
              <a:rPr lang="zh-CN" altLang="en-US" sz="3600" b="1" dirty="0">
                <a:solidFill>
                  <a:schemeClr val="bg1"/>
                </a:solidFill>
                <a:ea typeface="微软雅黑" panose="020B0503020204020204" pitchFamily="34" charset="-122"/>
              </a:rPr>
              <a:t>在此并不分希腊人、犹太人、受割礼的、未受割礼的、化外人、西古提人、为奴的、自主的，惟有基督是包括一切，又住在各人之内。</a:t>
            </a:r>
          </a:p>
          <a:p>
            <a:pPr algn="l">
              <a:lnSpc>
                <a:spcPct val="114000"/>
              </a:lnSpc>
            </a:pPr>
            <a:r>
              <a:rPr lang="en-US" altLang="zh-CN" sz="3600" b="1" dirty="0" smtClean="0">
                <a:solidFill>
                  <a:schemeClr val="bg1"/>
                </a:solidFill>
                <a:ea typeface="微软雅黑" panose="020B0503020204020204" pitchFamily="34" charset="-122"/>
              </a:rPr>
              <a:t>where </a:t>
            </a:r>
            <a:r>
              <a:rPr lang="en-US" altLang="zh-CN" sz="3600" b="1" dirty="0">
                <a:solidFill>
                  <a:schemeClr val="bg1"/>
                </a:solidFill>
                <a:ea typeface="微软雅黑" panose="020B0503020204020204" pitchFamily="34" charset="-122"/>
              </a:rPr>
              <a:t>there is neither Greek nor Jew, circumcised nor uncircumcised, barbarian, Scythian, slave nor free, but Christ is all and in all.</a:t>
            </a:r>
          </a:p>
        </p:txBody>
      </p:sp>
    </p:spTree>
    <p:extLst>
      <p:ext uri="{BB962C8B-B14F-4D97-AF65-F5344CB8AC3E}">
        <p14:creationId xmlns:p14="http://schemas.microsoft.com/office/powerpoint/2010/main" val="7851434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酒</a:t>
            </a:r>
            <a:r>
              <a:rPr lang="zh-CN" altLang="en-US" sz="3600" b="1" dirty="0">
                <a:solidFill>
                  <a:schemeClr val="bg1"/>
                </a:solidFill>
                <a:ea typeface="微软雅黑" panose="020B0503020204020204" pitchFamily="34" charset="-122"/>
              </a:rPr>
              <a:t>用</a:t>
            </a:r>
            <a:r>
              <a:rPr lang="zh-CN" altLang="en-US" sz="3600" b="1" dirty="0">
                <a:solidFill>
                  <a:srgbClr val="FFFF00"/>
                </a:solidFill>
                <a:ea typeface="微软雅黑" panose="020B0503020204020204" pitchFamily="34" charset="-122"/>
              </a:rPr>
              <a:t>尽了</a:t>
            </a:r>
            <a:r>
              <a:rPr lang="zh-CN" altLang="en-US" sz="3600" b="1" dirty="0">
                <a:solidFill>
                  <a:schemeClr val="bg1"/>
                </a:solidFill>
                <a:ea typeface="微软雅黑" panose="020B0503020204020204" pitchFamily="34" charset="-122"/>
              </a:rPr>
              <a:t>，耶稣的母亲对祂说：“他们没有酒了。” </a:t>
            </a:r>
          </a:p>
          <a:p>
            <a:pPr algn="l">
              <a:lnSpc>
                <a:spcPct val="114000"/>
              </a:lnSpc>
            </a:pPr>
            <a:r>
              <a:rPr lang="en-US" altLang="zh-CN" sz="3600" b="1" dirty="0">
                <a:solidFill>
                  <a:schemeClr val="bg1"/>
                </a:solidFill>
                <a:ea typeface="微软雅黑" panose="020B0503020204020204" pitchFamily="34" charset="-122"/>
              </a:rPr>
              <a:t>And when they ran out of wine, the mother of Jesus said to Him, “They have no wine.”</a:t>
            </a:r>
          </a:p>
        </p:txBody>
      </p:sp>
    </p:spTree>
    <p:extLst>
      <p:ext uri="{BB962C8B-B14F-4D97-AF65-F5344CB8AC3E}">
        <p14:creationId xmlns:p14="http://schemas.microsoft.com/office/powerpoint/2010/main" val="16412555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2:10-11】</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凡我眼所求的，我没有留下不给他的；我心所乐的，我没有禁止不享受的；因我的心为我一切所劳碌的快乐，这就是我从劳碌中所得的份。</a:t>
            </a:r>
          </a:p>
          <a:p>
            <a:pPr algn="l">
              <a:lnSpc>
                <a:spcPct val="114000"/>
              </a:lnSpc>
            </a:pPr>
            <a:r>
              <a:rPr lang="en-US" altLang="zh-CN" sz="3600" b="1" dirty="0">
                <a:solidFill>
                  <a:schemeClr val="bg1"/>
                </a:solidFill>
                <a:ea typeface="微软雅黑" panose="020B0503020204020204" pitchFamily="34" charset="-122"/>
              </a:rPr>
              <a:t>Whatever my eyes desired I did not keep from them. I did not withhold my heart from any pleasure, For my heart rejoiced in all my labor; And this was my reward from all my labor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174364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2:10-11】</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后来，我察看我手所经营的一切事和我劳碌所成的功，谁知都是虚空，都是捕风，在日光之下毫无益处。</a:t>
            </a:r>
          </a:p>
          <a:p>
            <a:pPr algn="l">
              <a:lnSpc>
                <a:spcPct val="114000"/>
              </a:lnSpc>
            </a:pPr>
            <a:r>
              <a:rPr lang="en-US" altLang="zh-CN" sz="3600" b="1" dirty="0">
                <a:solidFill>
                  <a:schemeClr val="bg1"/>
                </a:solidFill>
                <a:ea typeface="微软雅黑" panose="020B0503020204020204" pitchFamily="34" charset="-122"/>
              </a:rPr>
              <a:t>Then I looked on all the works that my hands had done And on the labor in which I had toiled; And indeed all was vanity and grasping for the wind. There was no profit under the sun.</a:t>
            </a:r>
          </a:p>
        </p:txBody>
      </p:sp>
    </p:spTree>
    <p:extLst>
      <p:ext uri="{BB962C8B-B14F-4D97-AF65-F5344CB8AC3E}">
        <p14:creationId xmlns:p14="http://schemas.microsoft.com/office/powerpoint/2010/main" val="27892901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12:3-8】</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看守房屋的发颤，有力的屈身，推磨的稀少就止息；从窗户往外看的都昏暗，</a:t>
            </a:r>
          </a:p>
          <a:p>
            <a:pPr algn="l">
              <a:lnSpc>
                <a:spcPct val="114000"/>
              </a:lnSpc>
            </a:pPr>
            <a:r>
              <a:rPr lang="en-US" altLang="zh-CN" sz="3600" b="1" dirty="0">
                <a:solidFill>
                  <a:schemeClr val="bg1"/>
                </a:solidFill>
                <a:ea typeface="微软雅黑" panose="020B0503020204020204" pitchFamily="34" charset="-122"/>
              </a:rPr>
              <a:t>In the day when the keepers of the house tremble, And the strong men bow down; When the grinders cease because they are few, And those that look through the windows grow dim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07030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12:3-8】</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街门关闭，推磨的响声微小，雀鸟一叫，人就起来，歌唱的女子也都衰微。</a:t>
            </a:r>
          </a:p>
          <a:p>
            <a:pPr algn="l">
              <a:lnSpc>
                <a:spcPct val="114000"/>
              </a:lnSpc>
            </a:pPr>
            <a:r>
              <a:rPr lang="en-US" altLang="zh-CN" sz="3600" b="1" dirty="0">
                <a:solidFill>
                  <a:schemeClr val="bg1"/>
                </a:solidFill>
                <a:ea typeface="微软雅黑" panose="020B0503020204020204" pitchFamily="34" charset="-122"/>
              </a:rPr>
              <a:t>When the doors are shut in the streets, And the sound of grinding is low; When one rises up at the sound of a bird, And all the daughters of music are brought low</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349333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12:3-8】</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人怕高处，路上有惊慌；杏树开花，蚱蜢成为重担；人所愿的也都废掉，因为人归他永远的家，吊丧的在街上往来。</a:t>
            </a:r>
          </a:p>
          <a:p>
            <a:pPr algn="l">
              <a:lnSpc>
                <a:spcPct val="114000"/>
              </a:lnSpc>
            </a:pPr>
            <a:r>
              <a:rPr lang="en-US" altLang="zh-CN" sz="3600" b="1" dirty="0">
                <a:solidFill>
                  <a:schemeClr val="bg1"/>
                </a:solidFill>
                <a:ea typeface="微软雅黑" panose="020B0503020204020204" pitchFamily="34" charset="-122"/>
              </a:rPr>
              <a:t>Also they are afraid of height, And of terrors in the way; When the almond tree blossoms, The grasshopper is a burden, And desire fails. For man goes to his eternal home, And the mourners go about the streets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198247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12:3-8】</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银链折断，金罐破裂，瓶子在泉旁损坏，水轮在井口破烂；</a:t>
            </a:r>
          </a:p>
          <a:p>
            <a:pPr algn="l">
              <a:lnSpc>
                <a:spcPct val="114000"/>
              </a:lnSpc>
            </a:pPr>
            <a:r>
              <a:rPr lang="en-US" altLang="zh-CN" sz="3600" b="1" dirty="0">
                <a:solidFill>
                  <a:schemeClr val="bg1"/>
                </a:solidFill>
                <a:ea typeface="微软雅黑" panose="020B0503020204020204" pitchFamily="34" charset="-122"/>
              </a:rPr>
              <a:t>Remember your Creator before the silver cord is loosed, Or the golden bowl is broken, Or the pitcher shattered at the fountain, Or the wheel broken at the well.</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尘土仍归于地，灵仍归于赐灵的　神。</a:t>
            </a:r>
          </a:p>
          <a:p>
            <a:pPr algn="l">
              <a:lnSpc>
                <a:spcPct val="114000"/>
              </a:lnSpc>
            </a:pPr>
            <a:r>
              <a:rPr lang="en-US" altLang="zh-CN" sz="3600" b="1" dirty="0">
                <a:solidFill>
                  <a:schemeClr val="bg1"/>
                </a:solidFill>
                <a:ea typeface="微软雅黑" panose="020B0503020204020204" pitchFamily="34" charset="-122"/>
              </a:rPr>
              <a:t>Then the dust will return to the earth as it was, And the spirit will return to God who gave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79838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并尝过　神善道的滋味，觉悟来世权能的人，</a:t>
            </a:r>
          </a:p>
          <a:p>
            <a:pPr algn="l">
              <a:lnSpc>
                <a:spcPct val="100000"/>
              </a:lnSpc>
            </a:pPr>
            <a:r>
              <a:rPr lang="en-US" altLang="zh-CN" sz="3400" b="1" dirty="0">
                <a:solidFill>
                  <a:schemeClr val="bg1"/>
                </a:solidFill>
                <a:ea typeface="微软雅黑" panose="020B0503020204020204" pitchFamily="34" charset="-122"/>
              </a:rPr>
              <a:t>and have tasted the good word of God and the powers of the age to come,</a:t>
            </a:r>
          </a:p>
          <a:p>
            <a:pPr algn="l">
              <a:lnSpc>
                <a:spcPct val="114000"/>
              </a:lnSpc>
            </a:pPr>
            <a:r>
              <a:rPr lang="en-US" altLang="zh-CN" sz="3400" b="1" dirty="0">
                <a:solidFill>
                  <a:schemeClr val="bg1"/>
                </a:solidFill>
                <a:ea typeface="微软雅黑" panose="020B0503020204020204" pitchFamily="34" charset="-122"/>
              </a:rPr>
              <a:t>6 </a:t>
            </a:r>
            <a:r>
              <a:rPr lang="zh-CN" altLang="en-US" sz="3400" b="1" dirty="0">
                <a:solidFill>
                  <a:schemeClr val="bg1"/>
                </a:solidFill>
                <a:ea typeface="微软雅黑" panose="020B0503020204020204" pitchFamily="34" charset="-122"/>
              </a:rPr>
              <a:t>若是离弃道理，就不能叫他们重新懊悔了，因为他们把　神的儿子重钉十字架，明明地羞辱祂。</a:t>
            </a:r>
          </a:p>
          <a:p>
            <a:pPr algn="l">
              <a:lnSpc>
                <a:spcPct val="100000"/>
              </a:lnSpc>
            </a:pPr>
            <a:r>
              <a:rPr lang="en-US" altLang="zh-CN" sz="3400" b="1" dirty="0">
                <a:solidFill>
                  <a:schemeClr val="bg1"/>
                </a:solidFill>
                <a:ea typeface="微软雅黑" panose="020B0503020204020204" pitchFamily="34" charset="-122"/>
              </a:rPr>
              <a:t>if they fall away, to renew them again to repentance, since they crucify again for themselves the Son of God, and put Him to an open shame.</a:t>
            </a:r>
          </a:p>
        </p:txBody>
      </p:sp>
    </p:spTree>
    <p:extLst>
      <p:ext uri="{BB962C8B-B14F-4D97-AF65-F5344CB8AC3E}">
        <p14:creationId xmlns:p14="http://schemas.microsoft.com/office/powerpoint/2010/main" val="13610094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12:3-8】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传道者说：“虚空的虚空，凡事都是虚空。”</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Vanity of vanities,” says the </a:t>
            </a:r>
            <a:r>
              <a:rPr lang="en-US" altLang="zh-CN" sz="3600" b="1" dirty="0" err="1">
                <a:solidFill>
                  <a:schemeClr val="bg1"/>
                </a:solidFill>
                <a:ea typeface="微软雅黑" panose="020B0503020204020204" pitchFamily="34" charset="-122"/>
              </a:rPr>
              <a:t>Preacher,“All</a:t>
            </a:r>
            <a:r>
              <a:rPr lang="en-US" altLang="zh-CN" sz="3600" b="1" dirty="0">
                <a:solidFill>
                  <a:schemeClr val="bg1"/>
                </a:solidFill>
                <a:ea typeface="微软雅黑" panose="020B0503020204020204" pitchFamily="34" charset="-122"/>
              </a:rPr>
              <a:t> is vanity.”</a:t>
            </a:r>
          </a:p>
        </p:txBody>
      </p:sp>
    </p:spTree>
    <p:extLst>
      <p:ext uri="{BB962C8B-B14F-4D97-AF65-F5344CB8AC3E}">
        <p14:creationId xmlns:p14="http://schemas.microsoft.com/office/powerpoint/2010/main" val="11992471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对</a:t>
            </a:r>
            <a:r>
              <a:rPr lang="zh-CN" altLang="en-US" sz="3600" b="1" dirty="0">
                <a:solidFill>
                  <a:schemeClr val="bg1"/>
                </a:solidFill>
                <a:ea typeface="微软雅黑" panose="020B0503020204020204" pitchFamily="34" charset="-122"/>
              </a:rPr>
              <a:t>他说：“人都是先摆上好酒，等客喝足了，才摆上次的；你倒把好酒留到如今！”</a:t>
            </a:r>
          </a:p>
          <a:p>
            <a:pPr algn="l">
              <a:lnSpc>
                <a:spcPct val="114000"/>
              </a:lnSpc>
            </a:pPr>
            <a:r>
              <a:rPr lang="en-US" altLang="zh-CN" sz="3600" b="1" dirty="0">
                <a:solidFill>
                  <a:schemeClr val="bg1"/>
                </a:solidFill>
                <a:ea typeface="微软雅黑" panose="020B0503020204020204" pitchFamily="34" charset="-122"/>
              </a:rPr>
              <a:t>And he said to him, “Every man at the beginning sets out the good wine, and when the guests have well drunk, then the inferior. You have kept the good wine until now!”</a:t>
            </a:r>
          </a:p>
        </p:txBody>
      </p:sp>
    </p:spTree>
    <p:extLst>
      <p:ext uri="{BB962C8B-B14F-4D97-AF65-F5344CB8AC3E}">
        <p14:creationId xmlns:p14="http://schemas.microsoft.com/office/powerpoint/2010/main" val="33117643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4:13-14】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耶稣回答说：“凡喝这水的，还要再渴；</a:t>
            </a:r>
          </a:p>
          <a:p>
            <a:pPr algn="l">
              <a:lnSpc>
                <a:spcPct val="114000"/>
              </a:lnSpc>
            </a:pPr>
            <a:r>
              <a:rPr lang="en-US" altLang="zh-CN" sz="3600" b="1" dirty="0">
                <a:solidFill>
                  <a:schemeClr val="bg1"/>
                </a:solidFill>
                <a:ea typeface="微软雅黑" panose="020B0503020204020204" pitchFamily="34" charset="-122"/>
              </a:rPr>
              <a:t>Jesus answered and said to her, “Whoever drinks of this water will thirst again,</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人若喝我所赐的水，就永远不渴。我所赐的水要在他里头成为泉源，直涌到永生。”</a:t>
            </a:r>
          </a:p>
          <a:p>
            <a:pPr algn="l">
              <a:lnSpc>
                <a:spcPct val="114000"/>
              </a:lnSpc>
            </a:pPr>
            <a:r>
              <a:rPr lang="en-US" altLang="zh-CN" sz="3600" b="1" dirty="0">
                <a:solidFill>
                  <a:schemeClr val="bg1"/>
                </a:solidFill>
                <a:ea typeface="微软雅黑" panose="020B0503020204020204" pitchFamily="34" charset="-122"/>
              </a:rPr>
              <a:t>but whoever drinks of the water that I shall give him will never thirst. But the water that I shall give him will become in him a fountain of water springing up into everlasting life.”</a:t>
            </a:r>
          </a:p>
        </p:txBody>
      </p:sp>
    </p:spTree>
    <p:extLst>
      <p:ext uri="{BB962C8B-B14F-4D97-AF65-F5344CB8AC3E}">
        <p14:creationId xmlns:p14="http://schemas.microsoft.com/office/powerpoint/2010/main" val="295892238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祂</a:t>
            </a:r>
            <a:r>
              <a:rPr lang="zh-CN" altLang="en-US" sz="3600" b="1" dirty="0">
                <a:solidFill>
                  <a:schemeClr val="bg1"/>
                </a:solidFill>
                <a:ea typeface="微软雅黑" panose="020B0503020204020204" pitchFamily="34" charset="-122"/>
              </a:rPr>
              <a:t>母亲对用人说：“祂告诉你们什么，你们就作什么。”</a:t>
            </a:r>
          </a:p>
          <a:p>
            <a:pPr algn="l">
              <a:lnSpc>
                <a:spcPct val="114000"/>
              </a:lnSpc>
            </a:pPr>
            <a:r>
              <a:rPr lang="en-US" altLang="zh-CN" sz="3600" b="1" dirty="0">
                <a:solidFill>
                  <a:schemeClr val="bg1"/>
                </a:solidFill>
                <a:ea typeface="微软雅黑" panose="020B0503020204020204" pitchFamily="34" charset="-122"/>
              </a:rPr>
              <a:t>His mother said to the servants, “Whatever He says to you, do it.”</a:t>
            </a:r>
          </a:p>
        </p:txBody>
      </p:sp>
    </p:spTree>
    <p:extLst>
      <p:ext uri="{BB962C8B-B14F-4D97-AF65-F5344CB8AC3E}">
        <p14:creationId xmlns:p14="http://schemas.microsoft.com/office/powerpoint/2010/main" val="192512801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6-8】</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smtClean="0">
                <a:solidFill>
                  <a:schemeClr val="bg1"/>
                </a:solidFill>
                <a:ea typeface="微软雅黑" panose="020B0503020204020204" pitchFamily="34" charset="-122"/>
              </a:rPr>
              <a:t>照</a:t>
            </a:r>
            <a:r>
              <a:rPr lang="zh-CN" altLang="en-US" sz="3600" b="1" dirty="0">
                <a:solidFill>
                  <a:schemeClr val="bg1"/>
                </a:solidFill>
                <a:ea typeface="微软雅黑" panose="020B0503020204020204" pitchFamily="34" charset="-122"/>
              </a:rPr>
              <a:t>犹太人洁净的规矩，有六口石缸摆在那里，每口可以盛两三桶水。</a:t>
            </a:r>
          </a:p>
          <a:p>
            <a:pPr algn="l">
              <a:lnSpc>
                <a:spcPct val="100000"/>
              </a:lnSpc>
            </a:pPr>
            <a:r>
              <a:rPr lang="en-US" altLang="zh-CN" sz="3600" b="1" dirty="0">
                <a:solidFill>
                  <a:schemeClr val="bg1"/>
                </a:solidFill>
                <a:ea typeface="微软雅黑" panose="020B0503020204020204" pitchFamily="34" charset="-122"/>
              </a:rPr>
              <a:t>Now there were six stone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set there for the Jewish custom of purification, containing twenty or thirty gallons each. </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对用人说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把缸倒满了水。”他们就倒满了，直到缸口。</a:t>
            </a:r>
          </a:p>
          <a:p>
            <a:pPr algn="l">
              <a:lnSpc>
                <a:spcPct val="114000"/>
              </a:lnSpc>
            </a:pPr>
            <a:r>
              <a:rPr lang="en-US" altLang="zh-CN" sz="3600" b="1" dirty="0">
                <a:solidFill>
                  <a:schemeClr val="bg1"/>
                </a:solidFill>
                <a:ea typeface="微软雅黑" panose="020B0503020204020204" pitchFamily="34" charset="-122"/>
              </a:rPr>
              <a:t>Jesus *said to them, "Fill the </a:t>
            </a:r>
            <a:r>
              <a:rPr lang="en-US" altLang="zh-CN" sz="3600" b="1" dirty="0" err="1">
                <a:solidFill>
                  <a:schemeClr val="bg1"/>
                </a:solidFill>
                <a:ea typeface="微软雅黑" panose="020B0503020204020204" pitchFamily="34" charset="-122"/>
              </a:rPr>
              <a:t>waterpots</a:t>
            </a:r>
            <a:r>
              <a:rPr lang="en-US" altLang="zh-CN" sz="3600" b="1" dirty="0">
                <a:solidFill>
                  <a:schemeClr val="bg1"/>
                </a:solidFill>
                <a:ea typeface="微软雅黑" panose="020B0503020204020204" pitchFamily="34" charset="-122"/>
              </a:rPr>
              <a:t> with water." So they filled them up to the brim.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900203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又说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现在可以舀出来，送给管筵席的。”他们就送了去。</a:t>
            </a:r>
          </a:p>
          <a:p>
            <a:pPr algn="l">
              <a:lnSpc>
                <a:spcPct val="114000"/>
              </a:lnSpc>
            </a:pPr>
            <a:r>
              <a:rPr lang="en-US" altLang="zh-CN" sz="3600" b="1" dirty="0">
                <a:solidFill>
                  <a:schemeClr val="bg1"/>
                </a:solidFill>
                <a:ea typeface="微软雅黑" panose="020B0503020204020204" pitchFamily="34" charset="-122"/>
              </a:rPr>
              <a:t>And He *said to them, "Draw some out now and take it to the headwaiter." So they took it to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779383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酒用尽了，耶稣的母亲对祂说：“他们没有酒了。” </a:t>
            </a:r>
          </a:p>
          <a:p>
            <a:pPr algn="l">
              <a:lnSpc>
                <a:spcPct val="114000"/>
              </a:lnSpc>
            </a:pPr>
            <a:r>
              <a:rPr lang="en-US" altLang="zh-CN" sz="3600" b="1" dirty="0">
                <a:solidFill>
                  <a:schemeClr val="bg1"/>
                </a:solidFill>
                <a:ea typeface="微软雅黑" panose="020B0503020204020204" pitchFamily="34" charset="-122"/>
              </a:rPr>
              <a:t>And when they ran out of wine, the mother of Jesus said to Him, “They have no wine.”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耶稣说：“母亲（原文作“妇人”），我与你有什么相干？</a:t>
            </a:r>
            <a:r>
              <a:rPr lang="zh-CN" altLang="en-US" sz="3600" b="1" dirty="0">
                <a:solidFill>
                  <a:srgbClr val="FFFF00"/>
                </a:solidFill>
                <a:ea typeface="微软雅黑" panose="020B0503020204020204" pitchFamily="34" charset="-122"/>
              </a:rPr>
              <a:t>我的时候还没有到</a:t>
            </a:r>
            <a:r>
              <a:rPr lang="zh-CN" altLang="en-US"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Jesus said to her, “Woman, what does your concern have to do with Me? My hour has not yet come.”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030810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9:14-15】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那时，约翰的门徒来见耶稣，说：“我们和法利赛人常常禁食，你的门徒倒不禁食，这是为什么呢？” </a:t>
            </a:r>
          </a:p>
          <a:p>
            <a:pPr algn="l">
              <a:lnSpc>
                <a:spcPct val="114000"/>
              </a:lnSpc>
            </a:pPr>
            <a:r>
              <a:rPr lang="en-US" altLang="zh-CN" sz="3600" b="1" dirty="0">
                <a:solidFill>
                  <a:schemeClr val="bg1"/>
                </a:solidFill>
                <a:ea typeface="微软雅黑" panose="020B0503020204020204" pitchFamily="34" charset="-122"/>
              </a:rPr>
              <a:t>Then the disciples of John came to Him, saying, “Why do we and the Pharisees fast often, but Your disciples do not fast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403761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9:14-15】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耶稣对他们说：“新郎和陪伴之人同在的时候，陪伴之人岂能哀恸呢？但日子将到，新郎要离开他们，那时候他们就要禁食。</a:t>
            </a:r>
          </a:p>
          <a:p>
            <a:pPr algn="l">
              <a:lnSpc>
                <a:spcPct val="114000"/>
              </a:lnSpc>
            </a:pPr>
            <a:r>
              <a:rPr lang="en-US" altLang="zh-CN" sz="3600" b="1" dirty="0">
                <a:solidFill>
                  <a:schemeClr val="bg1"/>
                </a:solidFill>
                <a:ea typeface="微软雅黑" panose="020B0503020204020204" pitchFamily="34" charset="-122"/>
              </a:rPr>
              <a:t>And Jesus said to them, “Can the friends of the bridegroom mourn as long as the bridegroom is with them? But the days will come when the bridegroom will be taken away from them, and then they will fast.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427101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5:25-27】</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你们作丈夫的，要爱你们的妻子，正如基督爱教会，为教会舍己。</a:t>
            </a:r>
          </a:p>
          <a:p>
            <a:pPr algn="l">
              <a:lnSpc>
                <a:spcPct val="114000"/>
              </a:lnSpc>
            </a:pPr>
            <a:r>
              <a:rPr lang="en-US" altLang="zh-CN" sz="3600" b="1" dirty="0">
                <a:solidFill>
                  <a:schemeClr val="bg1"/>
                </a:solidFill>
                <a:ea typeface="微软雅黑" panose="020B0503020204020204" pitchFamily="34" charset="-122"/>
              </a:rPr>
              <a:t>Husbands, love your wives, just as Christ also loved the church and gave Himself for her,</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要用水藉着道把教会洗净，成为圣洁，</a:t>
            </a:r>
          </a:p>
          <a:p>
            <a:pPr algn="l">
              <a:lnSpc>
                <a:spcPct val="114000"/>
              </a:lnSpc>
            </a:pPr>
            <a:r>
              <a:rPr lang="en-US" altLang="zh-CN" sz="3600" b="1" dirty="0">
                <a:solidFill>
                  <a:schemeClr val="bg1"/>
                </a:solidFill>
                <a:ea typeface="微软雅黑" panose="020B0503020204020204" pitchFamily="34" charset="-122"/>
              </a:rPr>
              <a:t>that He might sanctify and cleanse her with the washing of water by the word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47749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就如一块田地，吃过屡次下的雨水，生长菜蔬，合乎耕种的人用，就从　神得福；</a:t>
            </a:r>
          </a:p>
          <a:p>
            <a:pPr algn="l">
              <a:lnSpc>
                <a:spcPct val="114000"/>
              </a:lnSpc>
            </a:pPr>
            <a:r>
              <a:rPr lang="en-US" altLang="zh-CN" sz="3200" b="1" dirty="0">
                <a:solidFill>
                  <a:schemeClr val="bg1"/>
                </a:solidFill>
                <a:ea typeface="微软雅黑" panose="020B0503020204020204" pitchFamily="34" charset="-122"/>
              </a:rPr>
              <a:t>For the earth which drinks in the rain that often comes upon it, and bears herbs useful for those by whom it is cultivated, receives blessing from God;</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若长荆棘和蒺藜，必被废弃，近于咒诅，结局就是焚烧。</a:t>
            </a:r>
          </a:p>
          <a:p>
            <a:pPr algn="l">
              <a:lnSpc>
                <a:spcPct val="114000"/>
              </a:lnSpc>
            </a:pPr>
            <a:r>
              <a:rPr lang="en-US" altLang="zh-CN" sz="3200" b="1" dirty="0">
                <a:solidFill>
                  <a:schemeClr val="bg1"/>
                </a:solidFill>
                <a:ea typeface="微软雅黑" panose="020B0503020204020204" pitchFamily="34" charset="-122"/>
              </a:rPr>
              <a:t>but if it bears thorns and briers, it is rejected and near to being cursed, whose end is to be burned.</a:t>
            </a:r>
          </a:p>
        </p:txBody>
      </p:sp>
    </p:spTree>
    <p:extLst>
      <p:ext uri="{BB962C8B-B14F-4D97-AF65-F5344CB8AC3E}">
        <p14:creationId xmlns:p14="http://schemas.microsoft.com/office/powerpoint/2010/main" val="225365746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5:25-27】</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可以献给自己，作个荣耀的教会，毫无玷污、皱纹等类的病，乃是圣洁没有瑕疵的。</a:t>
            </a:r>
          </a:p>
          <a:p>
            <a:pPr algn="l">
              <a:lnSpc>
                <a:spcPct val="114000"/>
              </a:lnSpc>
            </a:pPr>
            <a:r>
              <a:rPr lang="en-US" altLang="zh-CN" sz="3600" b="1" dirty="0">
                <a:solidFill>
                  <a:schemeClr val="bg1"/>
                </a:solidFill>
                <a:ea typeface="微软雅黑" panose="020B0503020204020204" pitchFamily="34" charset="-122"/>
              </a:rPr>
              <a:t>that He might present her to Himself a glorious church, not having spot or wrinkle or any such thing, but that she should be holy and without blemish.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6928647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1:5b</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祂爱我们，用自己的血使我们脱离罪恶（“脱离”有古卷作“洗去”），</a:t>
            </a:r>
          </a:p>
          <a:p>
            <a:pPr algn="l">
              <a:lnSpc>
                <a:spcPct val="114000"/>
              </a:lnSpc>
            </a:pPr>
            <a:r>
              <a:rPr lang="en-US" altLang="zh-CN" sz="3600" b="1" dirty="0">
                <a:solidFill>
                  <a:schemeClr val="bg1"/>
                </a:solidFill>
                <a:ea typeface="微软雅黑" panose="020B0503020204020204" pitchFamily="34" charset="-122"/>
              </a:rPr>
              <a:t>….To Him who loved us and washed us from our sins in His own blood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10794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5:9】</a:t>
            </a:r>
          </a:p>
          <a:p>
            <a:pPr algn="l">
              <a:lnSpc>
                <a:spcPct val="114000"/>
              </a:lnSpc>
            </a:pPr>
            <a:r>
              <a:rPr lang="zh-CN" altLang="en-US" sz="3600" b="1" dirty="0">
                <a:solidFill>
                  <a:schemeClr val="bg1"/>
                </a:solidFill>
                <a:ea typeface="微软雅黑" panose="020B0503020204020204" pitchFamily="34" charset="-122"/>
              </a:rPr>
              <a:t>他们唱新歌说：“你配拿书卷，配揭开七印，因为你曾被杀，用自己的血从各族、各方、各民、各国中买了人来，叫他们归于　神，</a:t>
            </a:r>
          </a:p>
          <a:p>
            <a:pPr algn="l">
              <a:lnSpc>
                <a:spcPct val="114000"/>
              </a:lnSpc>
            </a:pPr>
            <a:r>
              <a:rPr lang="en-US" altLang="zh-CN" sz="3600" b="1" dirty="0">
                <a:solidFill>
                  <a:schemeClr val="bg1"/>
                </a:solidFill>
                <a:ea typeface="微软雅黑" panose="020B0503020204020204" pitchFamily="34" charset="-122"/>
              </a:rPr>
              <a:t>And they sang a new song, saying</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You are worthy to take the scroll, And to open its seals; For You were slain, And have redeemed us to God by Your blood Out of every tribe and tongue and people and nation,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115146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25:6-8】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在这山上，万军之耶和华必为万民用肥甘设摆筵席，用陈酒和满髓的肥甘，并澄清的陈酒，设摆筵席。</a:t>
            </a:r>
          </a:p>
          <a:p>
            <a:pPr algn="l">
              <a:lnSpc>
                <a:spcPct val="114000"/>
              </a:lnSpc>
            </a:pPr>
            <a:r>
              <a:rPr lang="en-US" altLang="zh-CN" sz="3600" b="1" dirty="0">
                <a:solidFill>
                  <a:schemeClr val="bg1"/>
                </a:solidFill>
                <a:ea typeface="微软雅黑" panose="020B0503020204020204" pitchFamily="34" charset="-122"/>
              </a:rPr>
              <a:t>And in this mountain The Lord of hosts will make for all people A feast of choice pieces, A feast of wines on the lees, Of fat things full of marrow, Of well-refined wines on the lees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4246463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25:6-8】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祂又必在这山上除灭遮盖万民之物和遮蔽万国蒙脸的帕子。</a:t>
            </a:r>
          </a:p>
          <a:p>
            <a:pPr algn="l">
              <a:lnSpc>
                <a:spcPct val="114000"/>
              </a:lnSpc>
            </a:pPr>
            <a:r>
              <a:rPr lang="en-US" altLang="zh-CN" sz="3600" b="1" dirty="0">
                <a:solidFill>
                  <a:schemeClr val="bg1"/>
                </a:solidFill>
                <a:ea typeface="微软雅黑" panose="020B0503020204020204" pitchFamily="34" charset="-122"/>
              </a:rPr>
              <a:t>And He will destroy on this mountain The surface of the covering cast over all people, And the veil that is spread over all nations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7123281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25:6-8】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祂已经吞灭死亡直到永远。主耶和华必擦去各人脸上的眼泪，又除掉普天下祂百姓的羞辱，因为这是耶和华说的。</a:t>
            </a:r>
          </a:p>
          <a:p>
            <a:pPr algn="l">
              <a:lnSpc>
                <a:spcPct val="114000"/>
              </a:lnSpc>
            </a:pPr>
            <a:r>
              <a:rPr lang="en-US" altLang="zh-CN" sz="3600" b="1" dirty="0">
                <a:solidFill>
                  <a:schemeClr val="bg1"/>
                </a:solidFill>
                <a:ea typeface="微软雅黑" panose="020B0503020204020204" pitchFamily="34" charset="-122"/>
              </a:rPr>
              <a:t>He will swallow up death forever, And the Lord God will wipe away tears from all faces; The rebuke of His people He will take away from all the earth; For the Lord has spoken.</a:t>
            </a:r>
          </a:p>
        </p:txBody>
      </p:sp>
    </p:spTree>
    <p:extLst>
      <p:ext uri="{BB962C8B-B14F-4D97-AF65-F5344CB8AC3E}">
        <p14:creationId xmlns:p14="http://schemas.microsoft.com/office/powerpoint/2010/main" val="27225640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a:t>
            </a:r>
            <a:r>
              <a:rPr lang="en-US" altLang="zh-CN" sz="3600" b="1" u="sng" dirty="0" smtClean="0">
                <a:solidFill>
                  <a:schemeClr val="bg1"/>
                </a:solidFill>
                <a:ea typeface="微软雅黑" panose="020B0503020204020204" pitchFamily="34" charset="-122"/>
              </a:rPr>
              <a:t>19:5-9】</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有声音从宝座出来说：“　神的众仆人哪，凡敬畏祂的，无论大小，都要赞美我们的　神。” </a:t>
            </a:r>
          </a:p>
          <a:p>
            <a:pPr algn="l">
              <a:lnSpc>
                <a:spcPct val="114000"/>
              </a:lnSpc>
            </a:pPr>
            <a:r>
              <a:rPr lang="en-US" altLang="zh-CN" sz="3600" b="1" dirty="0">
                <a:solidFill>
                  <a:schemeClr val="bg1"/>
                </a:solidFill>
                <a:ea typeface="微软雅黑" panose="020B0503020204020204" pitchFamily="34" charset="-122"/>
              </a:rPr>
              <a:t>Then a voice came from the throne, saying, “Praise our God, all you His servants and those who fear Him, both small and great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352717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a:t>
            </a:r>
            <a:r>
              <a:rPr lang="en-US" altLang="zh-CN" sz="3600" b="1" u="sng" dirty="0" smtClean="0">
                <a:solidFill>
                  <a:schemeClr val="bg1"/>
                </a:solidFill>
                <a:ea typeface="微软雅黑" panose="020B0503020204020204" pitchFamily="34" charset="-122"/>
              </a:rPr>
              <a:t>19:5-9】</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我听见好像群众的声音，众水的声音，大雷的声音，说：“哈利路亚！因为主我们的　神，全能者作王了。” </a:t>
            </a:r>
          </a:p>
          <a:p>
            <a:pPr algn="l">
              <a:lnSpc>
                <a:spcPct val="114000"/>
              </a:lnSpc>
            </a:pPr>
            <a:r>
              <a:rPr lang="en-US" altLang="zh-CN" sz="3600" b="1" dirty="0">
                <a:solidFill>
                  <a:schemeClr val="bg1"/>
                </a:solidFill>
                <a:ea typeface="微软雅黑" panose="020B0503020204020204" pitchFamily="34" charset="-122"/>
              </a:rPr>
              <a:t>And I heard, as it were, the voice of a great multitude, as the sound of many waters and as the sound of mighty </a:t>
            </a:r>
            <a:r>
              <a:rPr lang="en-US" altLang="zh-CN" sz="3600" b="1" dirty="0" err="1">
                <a:solidFill>
                  <a:schemeClr val="bg1"/>
                </a:solidFill>
                <a:ea typeface="微软雅黑" panose="020B0503020204020204" pitchFamily="34" charset="-122"/>
              </a:rPr>
              <a:t>thunderings</a:t>
            </a:r>
            <a:r>
              <a:rPr lang="en-US" altLang="zh-CN" sz="3600" b="1" dirty="0">
                <a:solidFill>
                  <a:schemeClr val="bg1"/>
                </a:solidFill>
                <a:ea typeface="微软雅黑" panose="020B0503020204020204" pitchFamily="34" charset="-122"/>
              </a:rPr>
              <a:t>, saying, “Alleluia! For the Lord God Omnipotent reigns!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525992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a:t>
            </a:r>
            <a:r>
              <a:rPr lang="en-US" altLang="zh-CN" sz="3600" b="1" u="sng" dirty="0" smtClean="0">
                <a:solidFill>
                  <a:schemeClr val="bg1"/>
                </a:solidFill>
                <a:ea typeface="微软雅黑" panose="020B0503020204020204" pitchFamily="34" charset="-122"/>
              </a:rPr>
              <a:t>19:5-9】</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我们要欢喜快乐，将荣耀归给祂。因为</a:t>
            </a:r>
            <a:r>
              <a:rPr lang="zh-CN" altLang="en-US" sz="3600" b="1" dirty="0">
                <a:solidFill>
                  <a:srgbClr val="FFFF00"/>
                </a:solidFill>
                <a:ea typeface="微软雅黑" panose="020B0503020204020204" pitchFamily="34" charset="-122"/>
              </a:rPr>
              <a:t>羔羊婚娶的时候</a:t>
            </a:r>
            <a:r>
              <a:rPr lang="zh-CN" altLang="en-US" sz="3600" b="1" dirty="0">
                <a:solidFill>
                  <a:schemeClr val="bg1"/>
                </a:solidFill>
                <a:ea typeface="微软雅黑" panose="020B0503020204020204" pitchFamily="34" charset="-122"/>
              </a:rPr>
              <a:t>到了，新妇也自己预备好了，</a:t>
            </a:r>
          </a:p>
          <a:p>
            <a:pPr algn="l">
              <a:lnSpc>
                <a:spcPct val="100000"/>
              </a:lnSpc>
            </a:pPr>
            <a:r>
              <a:rPr lang="en-US" altLang="zh-CN" sz="3600" b="1" dirty="0">
                <a:solidFill>
                  <a:schemeClr val="bg1"/>
                </a:solidFill>
                <a:ea typeface="微软雅黑" panose="020B0503020204020204" pitchFamily="34" charset="-122"/>
              </a:rPr>
              <a:t>Let us be glad and rejoice and give Him glory, for the marriage of the Lamb has come, and His wife has made herself ready.”</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就蒙恩得穿光明洁白的细麻衣。这细麻衣就是圣徒所行的义。</a:t>
            </a:r>
          </a:p>
          <a:p>
            <a:pPr algn="l">
              <a:lnSpc>
                <a:spcPct val="100000"/>
              </a:lnSpc>
            </a:pPr>
            <a:r>
              <a:rPr lang="en-US" altLang="zh-CN" sz="3500" b="1" dirty="0">
                <a:solidFill>
                  <a:schemeClr val="bg1"/>
                </a:solidFill>
                <a:ea typeface="微软雅黑" panose="020B0503020204020204" pitchFamily="34" charset="-122"/>
              </a:rPr>
              <a:t>And to her it was granted to be arrayed in fine linen, clean and bright, for the fine linen is the righteous acts of the saints.</a:t>
            </a:r>
          </a:p>
        </p:txBody>
      </p:sp>
    </p:spTree>
    <p:extLst>
      <p:ext uri="{BB962C8B-B14F-4D97-AF65-F5344CB8AC3E}">
        <p14:creationId xmlns:p14="http://schemas.microsoft.com/office/powerpoint/2010/main" val="9499003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a:t>
            </a:r>
            <a:r>
              <a:rPr lang="en-US" altLang="zh-CN" sz="3600" b="1" u="sng" dirty="0" smtClean="0">
                <a:solidFill>
                  <a:schemeClr val="bg1"/>
                </a:solidFill>
                <a:ea typeface="微软雅黑" panose="020B0503020204020204" pitchFamily="34" charset="-122"/>
              </a:rPr>
              <a:t>19:5-9】</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天使吩咐我说：“你要写上，凡被请赴羔羊之</a:t>
            </a:r>
            <a:r>
              <a:rPr lang="zh-CN" altLang="en-US" sz="3600" b="1" dirty="0">
                <a:solidFill>
                  <a:srgbClr val="FFFF00"/>
                </a:solidFill>
                <a:ea typeface="微软雅黑" panose="020B0503020204020204" pitchFamily="34" charset="-122"/>
              </a:rPr>
              <a:t>婚筵</a:t>
            </a:r>
            <a:r>
              <a:rPr lang="zh-CN" altLang="en-US" sz="3600" b="1" dirty="0">
                <a:solidFill>
                  <a:schemeClr val="bg1"/>
                </a:solidFill>
                <a:ea typeface="微软雅黑" panose="020B0503020204020204" pitchFamily="34" charset="-122"/>
              </a:rPr>
              <a:t>的有福了！”又对我说：“这是　神真实的话。”</a:t>
            </a:r>
          </a:p>
          <a:p>
            <a:pPr algn="l">
              <a:lnSpc>
                <a:spcPct val="114000"/>
              </a:lnSpc>
            </a:pPr>
            <a:r>
              <a:rPr lang="en-US" altLang="zh-CN" sz="3600" b="1" dirty="0">
                <a:solidFill>
                  <a:schemeClr val="bg1"/>
                </a:solidFill>
                <a:ea typeface="微软雅黑" panose="020B0503020204020204" pitchFamily="34" charset="-122"/>
              </a:rPr>
              <a:t>Then he said to me, “Write: ‘Blessed are those who are called to the marriage supper of the Lamb!’” And he said to me, “These are the true sayings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2588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6:1-12】</a:t>
            </a: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亲爱的弟兄们，我们虽是这样说，却深信你们的行为强过这些，而且近乎得救。</a:t>
            </a:r>
          </a:p>
          <a:p>
            <a:pPr algn="l">
              <a:lnSpc>
                <a:spcPct val="100000"/>
              </a:lnSpc>
            </a:pPr>
            <a:r>
              <a:rPr lang="en-US" altLang="zh-CN" sz="3200" b="1" dirty="0">
                <a:solidFill>
                  <a:schemeClr val="bg1"/>
                </a:solidFill>
                <a:ea typeface="微软雅黑" panose="020B0503020204020204" pitchFamily="34" charset="-122"/>
              </a:rPr>
              <a:t>But, beloved, we are confident of better things concerning you, yes, things that accompany salvation, though we speak in this manner.</a:t>
            </a:r>
          </a:p>
          <a:p>
            <a:pPr algn="l">
              <a:lnSpc>
                <a:spcPct val="114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因为　神并非不公义，竟忘记你们所作的工和你们为祂名所显的爱心，就是先前伺候圣徒，如今还是伺候</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is not unjust to forget your work and labor of love which you have shown toward His name, in that you have ministered to the saints, and do minister.</a:t>
            </a:r>
          </a:p>
        </p:txBody>
      </p:sp>
    </p:spTree>
    <p:extLst>
      <p:ext uri="{BB962C8B-B14F-4D97-AF65-F5344CB8AC3E}">
        <p14:creationId xmlns:p14="http://schemas.microsoft.com/office/powerpoint/2010/main" val="72166233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21:1-5】</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我又看见一个新天新地，因为先前的天地已经过去了，海也不再有了。</a:t>
            </a:r>
          </a:p>
          <a:p>
            <a:pPr algn="l">
              <a:lnSpc>
                <a:spcPct val="114000"/>
              </a:lnSpc>
            </a:pPr>
            <a:r>
              <a:rPr lang="en-US" altLang="zh-CN" sz="3600" b="1" dirty="0">
                <a:solidFill>
                  <a:schemeClr val="bg1"/>
                </a:solidFill>
                <a:ea typeface="微软雅黑" panose="020B0503020204020204" pitchFamily="34" charset="-122"/>
              </a:rPr>
              <a:t>Now I saw a new heaven and a new earth, for the first heaven and the first earth had passed away. Also there was no more sea</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716181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21:1-5】</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我又看见圣城新耶路撒冷由　神那里从天而降，预备好了，就如</a:t>
            </a:r>
            <a:r>
              <a:rPr lang="zh-CN" altLang="en-US" sz="3600" b="1" dirty="0">
                <a:solidFill>
                  <a:srgbClr val="FFFF00"/>
                </a:solidFill>
                <a:ea typeface="微软雅黑" panose="020B0503020204020204" pitchFamily="34" charset="-122"/>
              </a:rPr>
              <a:t>新妇</a:t>
            </a:r>
            <a:r>
              <a:rPr lang="zh-CN" altLang="en-US" sz="3600" b="1" dirty="0">
                <a:solidFill>
                  <a:schemeClr val="bg1"/>
                </a:solidFill>
                <a:ea typeface="微软雅黑" panose="020B0503020204020204" pitchFamily="34" charset="-122"/>
              </a:rPr>
              <a:t>妆饰整齐，等候丈夫。</a:t>
            </a:r>
          </a:p>
          <a:p>
            <a:pPr algn="l">
              <a:lnSpc>
                <a:spcPct val="114000"/>
              </a:lnSpc>
            </a:pPr>
            <a:r>
              <a:rPr lang="en-US" altLang="zh-CN" sz="3600" b="1" dirty="0">
                <a:solidFill>
                  <a:schemeClr val="bg1"/>
                </a:solidFill>
                <a:ea typeface="微软雅黑" panose="020B0503020204020204" pitchFamily="34" charset="-122"/>
              </a:rPr>
              <a:t>Then I, John, saw the holy city, New Jerusalem, coming down out of heaven from God, prepared as a bride adorned for her </a:t>
            </a:r>
            <a:r>
              <a:rPr lang="en-US" altLang="zh-CN" sz="3600" b="1" dirty="0" smtClean="0">
                <a:solidFill>
                  <a:schemeClr val="bg1"/>
                </a:solidFill>
                <a:ea typeface="微软雅黑" panose="020B0503020204020204" pitchFamily="34" charset="-122"/>
              </a:rPr>
              <a:t>husband.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059771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我听见有大声音从宝座出来说：“看哪，　神的帐幕在人间。祂要与人同住，他们要作祂的子民；　神要亲自与他们同在，作他们的　神。</a:t>
            </a:r>
          </a:p>
          <a:p>
            <a:pPr algn="l">
              <a:lnSpc>
                <a:spcPct val="114000"/>
              </a:lnSpc>
            </a:pPr>
            <a:r>
              <a:rPr lang="en-US" altLang="zh-CN" sz="3600" b="1" dirty="0">
                <a:solidFill>
                  <a:schemeClr val="bg1"/>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p>
        </p:txBody>
      </p:sp>
    </p:spTree>
    <p:extLst>
      <p:ext uri="{BB962C8B-B14F-4D97-AF65-F5344CB8AC3E}">
        <p14:creationId xmlns:p14="http://schemas.microsoft.com/office/powerpoint/2010/main" val="246966557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21:1-5】</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神要擦去他们一切的眼泪，不再有死亡，也不再有悲哀、哭号、疼痛，因为以前的事都过去了。” </a:t>
            </a:r>
          </a:p>
          <a:p>
            <a:pPr algn="l">
              <a:lnSpc>
                <a:spcPct val="114000"/>
              </a:lnSpc>
            </a:pPr>
            <a:r>
              <a:rPr lang="en-US" altLang="zh-CN" sz="36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p>
        </p:txBody>
      </p:sp>
    </p:spTree>
    <p:extLst>
      <p:ext uri="{BB962C8B-B14F-4D97-AF65-F5344CB8AC3E}">
        <p14:creationId xmlns:p14="http://schemas.microsoft.com/office/powerpoint/2010/main" val="33325290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21:1-5】</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坐宝座的说：“看哪，我将一切都更新了。”又说：“你要写上，因这些话是可信的，是真实的。” </a:t>
            </a:r>
          </a:p>
          <a:p>
            <a:pPr algn="l">
              <a:lnSpc>
                <a:spcPct val="114000"/>
              </a:lnSpc>
            </a:pPr>
            <a:r>
              <a:rPr lang="en-US" altLang="zh-CN" sz="3600" b="1" dirty="0">
                <a:solidFill>
                  <a:schemeClr val="bg1"/>
                </a:solidFill>
                <a:ea typeface="微软雅黑" panose="020B0503020204020204" pitchFamily="34" charset="-122"/>
              </a:rPr>
              <a:t>Then He who sat on the throne said, “Behold, I make all things new.” And He said to me, “Write, for these words are true and faithful.”</a:t>
            </a:r>
          </a:p>
        </p:txBody>
      </p:sp>
    </p:spTree>
    <p:extLst>
      <p:ext uri="{BB962C8B-B14F-4D97-AF65-F5344CB8AC3E}">
        <p14:creationId xmlns:p14="http://schemas.microsoft.com/office/powerpoint/2010/main" val="98234181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6:11-12</a:t>
            </a:r>
            <a:r>
              <a:rPr lang="en-US" altLang="zh-CN" sz="3600" b="1" u="sng"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我们愿你们各人都显出这样的殷勤，使你们有满足的指望，一直到底。</a:t>
            </a:r>
          </a:p>
          <a:p>
            <a:pPr algn="l">
              <a:lnSpc>
                <a:spcPct val="114000"/>
              </a:lnSpc>
            </a:pPr>
            <a:r>
              <a:rPr lang="en-US" altLang="zh-CN" sz="3400" b="1" dirty="0">
                <a:solidFill>
                  <a:schemeClr val="bg1"/>
                </a:solidFill>
                <a:ea typeface="微软雅黑" panose="020B0503020204020204" pitchFamily="34" charset="-122"/>
              </a:rPr>
              <a:t>And we desire that each one of you show the same diligence to the full assurance of hope until the end,</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并且不懈怠，总要效法那些凭信心和忍耐承受应许的人。</a:t>
            </a:r>
          </a:p>
          <a:p>
            <a:pPr algn="l">
              <a:lnSpc>
                <a:spcPct val="100000"/>
              </a:lnSpc>
            </a:pPr>
            <a:r>
              <a:rPr lang="en-US" altLang="zh-CN" sz="3400" b="1" dirty="0">
                <a:solidFill>
                  <a:schemeClr val="bg1"/>
                </a:solidFill>
                <a:ea typeface="微软雅黑" panose="020B0503020204020204" pitchFamily="34" charset="-122"/>
              </a:rPr>
              <a:t>that you do not become sluggish, but imitate those who through faith and patience inherit the promises.</a:t>
            </a:r>
          </a:p>
        </p:txBody>
      </p:sp>
    </p:spTree>
    <p:extLst>
      <p:ext uri="{BB962C8B-B14F-4D97-AF65-F5344CB8AC3E}">
        <p14:creationId xmlns:p14="http://schemas.microsoft.com/office/powerpoint/2010/main" val="3173613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6:9-10】</a:t>
            </a:r>
            <a:endParaRPr lang="en-US" altLang="zh-CN" sz="3600" b="1" u="sng" dirty="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亲爱的弟兄们，我们虽是这样说，却深信你们的行为强过这些，而且</a:t>
            </a:r>
            <a:r>
              <a:rPr lang="zh-CN" altLang="en-US" sz="3200" b="1" dirty="0">
                <a:solidFill>
                  <a:srgbClr val="FFFF00"/>
                </a:solidFill>
                <a:ea typeface="微软雅黑" panose="020B0503020204020204" pitchFamily="34" charset="-122"/>
              </a:rPr>
              <a:t>近乎得救</a:t>
            </a:r>
            <a:r>
              <a:rPr lang="zh-CN" altLang="en-US" sz="3200" b="1" dirty="0">
                <a:solidFill>
                  <a:schemeClr val="bg1"/>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But, beloved, we are confident of better things concerning you, yes, things that accompany salvation, though we speak in this manner.</a:t>
            </a:r>
          </a:p>
          <a:p>
            <a:pPr algn="l">
              <a:lnSpc>
                <a:spcPct val="114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因为　</a:t>
            </a:r>
            <a:r>
              <a:rPr lang="zh-CN" altLang="en-US" sz="3200" b="1" dirty="0">
                <a:solidFill>
                  <a:srgbClr val="FFFF00"/>
                </a:solidFill>
                <a:ea typeface="微软雅黑" panose="020B0503020204020204" pitchFamily="34" charset="-122"/>
              </a:rPr>
              <a:t>神并非不公义，竟忘记</a:t>
            </a:r>
            <a:r>
              <a:rPr lang="zh-CN" altLang="en-US" sz="3200" b="1" dirty="0">
                <a:solidFill>
                  <a:schemeClr val="bg1"/>
                </a:solidFill>
                <a:ea typeface="微软雅黑" panose="020B0503020204020204" pitchFamily="34" charset="-122"/>
              </a:rPr>
              <a:t>你们所作的工和你们</a:t>
            </a:r>
            <a:r>
              <a:rPr lang="zh-CN" altLang="en-US" sz="3200" b="1" dirty="0">
                <a:solidFill>
                  <a:srgbClr val="FFFF00"/>
                </a:solidFill>
                <a:ea typeface="微软雅黑" panose="020B0503020204020204" pitchFamily="34" charset="-122"/>
              </a:rPr>
              <a:t>为祂名所显的爱心</a:t>
            </a:r>
            <a:r>
              <a:rPr lang="zh-CN" altLang="en-US" sz="3200" b="1" dirty="0">
                <a:solidFill>
                  <a:schemeClr val="bg1"/>
                </a:solidFill>
                <a:ea typeface="微软雅黑" panose="020B0503020204020204" pitchFamily="34" charset="-122"/>
              </a:rPr>
              <a:t>，就是先前</a:t>
            </a:r>
            <a:r>
              <a:rPr lang="zh-CN" altLang="en-US" sz="3200" b="1" dirty="0">
                <a:solidFill>
                  <a:srgbClr val="FFFF00"/>
                </a:solidFill>
                <a:ea typeface="微软雅黑" panose="020B0503020204020204" pitchFamily="34" charset="-122"/>
              </a:rPr>
              <a:t>伺候圣徒</a:t>
            </a:r>
            <a:r>
              <a:rPr lang="zh-CN" altLang="en-US" sz="3200" b="1" dirty="0">
                <a:solidFill>
                  <a:schemeClr val="bg1"/>
                </a:solidFill>
                <a:ea typeface="微软雅黑" panose="020B0503020204020204" pitchFamily="34" charset="-122"/>
              </a:rPr>
              <a:t>，如今还是伺候</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is not unjust to forget your work and labor of love which you have shown toward His name, in that you have ministered to the saints, and do minister.</a:t>
            </a:r>
          </a:p>
        </p:txBody>
      </p:sp>
    </p:spTree>
    <p:extLst>
      <p:ext uri="{BB962C8B-B14F-4D97-AF65-F5344CB8AC3E}">
        <p14:creationId xmlns:p14="http://schemas.microsoft.com/office/powerpoint/2010/main" val="2892023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a:t>
            </a:r>
            <a:r>
              <a:rPr lang="zh-CN" altLang="en-US" sz="3600" b="1" u="sng" dirty="0" smtClean="0">
                <a:solidFill>
                  <a:srgbClr val="FFFF00"/>
                </a:solidFill>
                <a:ea typeface="微软雅黑" panose="020B0503020204020204" pitchFamily="34" charset="-122"/>
              </a:rPr>
              <a:t>近乎得救</a:t>
            </a:r>
            <a:r>
              <a:rPr lang="zh-CN" altLang="en-US" sz="3600" b="1" u="sng" dirty="0" smtClean="0">
                <a:solidFill>
                  <a:schemeClr val="bg1"/>
                </a:solidFill>
                <a:ea typeface="微软雅黑" panose="020B0503020204020204" pitchFamily="34" charset="-122"/>
              </a:rPr>
              <a:t>”</a:t>
            </a:r>
            <a:endParaRPr lang="zh-CN" altLang="en-US" sz="3600" b="1" u="sng"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第一</a:t>
            </a:r>
            <a:r>
              <a:rPr lang="zh-CN" altLang="en-US" sz="3600" b="1" dirty="0" smtClean="0">
                <a:solidFill>
                  <a:schemeClr val="bg1"/>
                </a:solidFill>
                <a:ea typeface="微软雅黑" panose="020B0503020204020204" pitchFamily="34" charset="-122"/>
              </a:rPr>
              <a:t>、灵魂</a:t>
            </a:r>
            <a:r>
              <a:rPr lang="zh-CN" altLang="en-US" sz="3600" b="1" dirty="0">
                <a:solidFill>
                  <a:schemeClr val="bg1"/>
                </a:solidFill>
                <a:ea typeface="微软雅黑" panose="020B0503020204020204" pitchFamily="34" charset="-122"/>
              </a:rPr>
              <a:t>得救</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第二</a:t>
            </a:r>
            <a:r>
              <a:rPr lang="zh-CN" altLang="en-US"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生活</a:t>
            </a:r>
            <a:r>
              <a:rPr lang="zh-CN" altLang="en-US" sz="3600" b="1" dirty="0">
                <a:solidFill>
                  <a:schemeClr val="bg1"/>
                </a:solidFill>
                <a:ea typeface="微软雅黑" panose="020B0503020204020204" pitchFamily="34" charset="-122"/>
              </a:rPr>
              <a:t>得胜</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第三</a:t>
            </a:r>
            <a:r>
              <a:rPr lang="zh-CN" altLang="en-US" sz="3600" b="1" dirty="0">
                <a:solidFill>
                  <a:schemeClr val="bg1"/>
                </a:solidFill>
                <a:ea typeface="微软雅黑" panose="020B0503020204020204" pitchFamily="34" charset="-122"/>
              </a:rPr>
              <a:t>、身体得赎</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1600" b="1" u="sng" dirty="0">
              <a:solidFill>
                <a:schemeClr val="bg1"/>
              </a:solidFill>
              <a:ea typeface="微软雅黑" panose="020B0503020204020204" pitchFamily="34" charset="-122"/>
            </a:endParaRPr>
          </a:p>
          <a:p>
            <a:pPr algn="l">
              <a:lnSpc>
                <a:spcPct val="114000"/>
              </a:lnSpc>
            </a:pPr>
            <a:r>
              <a:rPr lang="zh-CN" altLang="en-US" sz="3600" b="1" u="sng" dirty="0" smtClean="0">
                <a:solidFill>
                  <a:schemeClr val="bg1"/>
                </a:solidFill>
                <a:ea typeface="微软雅黑" panose="020B0503020204020204" pitchFamily="34" charset="-122"/>
              </a:rPr>
              <a:t>神</a:t>
            </a:r>
            <a:r>
              <a:rPr lang="zh-CN" altLang="en-US" sz="3600" b="1" u="sng" dirty="0">
                <a:solidFill>
                  <a:schemeClr val="bg1"/>
                </a:solidFill>
                <a:ea typeface="微软雅黑" panose="020B0503020204020204" pitchFamily="34" charset="-122"/>
              </a:rPr>
              <a:t>不忘记（神纪念</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林前</a:t>
            </a:r>
            <a:r>
              <a:rPr lang="en-US" altLang="zh-CN" sz="3600" b="1" dirty="0">
                <a:solidFill>
                  <a:schemeClr val="bg1"/>
                </a:solidFill>
                <a:ea typeface="微软雅黑" panose="020B0503020204020204" pitchFamily="34" charset="-122"/>
              </a:rPr>
              <a:t>8:3】</a:t>
            </a:r>
            <a:r>
              <a:rPr lang="zh-CN" altLang="en-US" sz="3600" b="1" dirty="0">
                <a:solidFill>
                  <a:schemeClr val="bg1"/>
                </a:solidFill>
                <a:ea typeface="微软雅黑" panose="020B0503020204020204" pitchFamily="34" charset="-122"/>
              </a:rPr>
              <a:t>若有人爱　神，这人乃是　神所知道的</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1600" b="1" dirty="0">
              <a:solidFill>
                <a:schemeClr val="bg1"/>
              </a:solidFill>
              <a:ea typeface="微软雅黑" panose="020B0503020204020204" pitchFamily="34" charset="-122"/>
            </a:endParaRPr>
          </a:p>
          <a:p>
            <a:pPr algn="l">
              <a:lnSpc>
                <a:spcPct val="114000"/>
              </a:lnSpc>
            </a:pPr>
            <a:r>
              <a:rPr lang="zh-CN" altLang="en-US" sz="3600" b="1" u="sng" dirty="0" smtClean="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为祂名所显的爱心</a:t>
            </a:r>
            <a:r>
              <a:rPr lang="en-US" altLang="zh-CN" sz="3600" b="1" u="sng" dirty="0">
                <a:solidFill>
                  <a:srgbClr val="FFFF00"/>
                </a:solidFill>
                <a:ea typeface="微软雅黑" panose="020B0503020204020204" pitchFamily="34" charset="-122"/>
              </a:rPr>
              <a:t>……</a:t>
            </a:r>
            <a:r>
              <a:rPr lang="en-US" altLang="zh-CN" sz="3600" b="1" u="sng" dirty="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6045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7137</TotalTime>
  <Words>4232</Words>
  <Application>Microsoft Office PowerPoint</Application>
  <PresentationFormat>全屏显示(4:3)</PresentationFormat>
  <Paragraphs>333</Paragraphs>
  <Slides>69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69</vt:i4>
      </vt:variant>
    </vt:vector>
  </HeadingPairs>
  <TitlesOfParts>
    <vt:vector size="75" baseType="lpstr">
      <vt:lpstr>宋体</vt:lpstr>
      <vt:lpstr>微软雅黑</vt:lpstr>
      <vt:lpstr>Arial</vt:lpstr>
      <vt:lpstr>Calibri</vt:lpstr>
      <vt:lpstr>Calibri Light</vt:lpstr>
      <vt:lpstr>Office 主题</vt:lpstr>
      <vt:lpstr>希伯来书 Hebrews_15</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圣餐 Holy Communion</vt:lpstr>
      <vt:lpstr>PowerPoint 演示文稿</vt:lpstr>
      <vt:lpstr>PowerPoint 演示文稿</vt:lpstr>
      <vt:lpstr>迦南的婚宴  The Wedding Feast at Cana</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570</cp:revision>
  <dcterms:created xsi:type="dcterms:W3CDTF">2018-02-16T18:09:56Z</dcterms:created>
  <dcterms:modified xsi:type="dcterms:W3CDTF">2020-08-02T01:17:47Z</dcterms:modified>
</cp:coreProperties>
</file>