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213" r:id="rId2"/>
    <p:sldId id="2463" r:id="rId3"/>
    <p:sldId id="2700" r:id="rId4"/>
    <p:sldId id="2686" r:id="rId5"/>
    <p:sldId id="2687" r:id="rId6"/>
    <p:sldId id="2688" r:id="rId7"/>
    <p:sldId id="2689" r:id="rId8"/>
    <p:sldId id="2690" r:id="rId9"/>
    <p:sldId id="2691" r:id="rId10"/>
    <p:sldId id="2692" r:id="rId11"/>
    <p:sldId id="2693" r:id="rId12"/>
    <p:sldId id="2694" r:id="rId13"/>
    <p:sldId id="2695" r:id="rId14"/>
    <p:sldId id="2696" r:id="rId15"/>
    <p:sldId id="2214" r:id="rId16"/>
    <p:sldId id="2676" r:id="rId17"/>
    <p:sldId id="2701" r:id="rId18"/>
    <p:sldId id="2702" r:id="rId19"/>
    <p:sldId id="2703" r:id="rId20"/>
    <p:sldId id="2704" r:id="rId21"/>
    <p:sldId id="2705" r:id="rId22"/>
    <p:sldId id="2719" r:id="rId23"/>
    <p:sldId id="2720" r:id="rId24"/>
    <p:sldId id="2721" r:id="rId25"/>
    <p:sldId id="2722" r:id="rId26"/>
    <p:sldId id="2723" r:id="rId27"/>
    <p:sldId id="2725" r:id="rId28"/>
    <p:sldId id="2724" r:id="rId29"/>
    <p:sldId id="2730" r:id="rId30"/>
    <p:sldId id="2731" r:id="rId31"/>
    <p:sldId id="2732" r:id="rId32"/>
    <p:sldId id="2733" r:id="rId33"/>
    <p:sldId id="2217" r:id="rId34"/>
    <p:sldId id="2216" r:id="rId35"/>
    <p:sldId id="2218" r:id="rId36"/>
    <p:sldId id="2219" r:id="rId37"/>
    <p:sldId id="2220" r:id="rId38"/>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arnabas Feng" initials="BF" lastIdx="2" clrIdx="0">
    <p:extLst>
      <p:ext uri="{19B8F6BF-5375-455C-9EA6-DF929625EA0E}">
        <p15:presenceInfo xmlns:p15="http://schemas.microsoft.com/office/powerpoint/2012/main" userId="743a36f17df1714e"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浅色样式 1 - 强调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2215" autoAdjust="0"/>
    <p:restoredTop sz="94660"/>
  </p:normalViewPr>
  <p:slideViewPr>
    <p:cSldViewPr snapToGrid="0">
      <p:cViewPr varScale="1">
        <p:scale>
          <a:sx n="61" d="100"/>
          <a:sy n="61" d="100"/>
        </p:scale>
        <p:origin x="62" y="1224"/>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ommentAuthors" Target="commentAuthor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2020/8/16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2020/8/16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2020/8/16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2020/8/16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2020/8/16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2020/8/16</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2020/8/16</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2020/8/16</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2020/8/16</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2020/8/16</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2020/8/16</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2020/8/16</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zh-CN" altLang="en-US" b="1" dirty="0">
                <a:solidFill>
                  <a:schemeClr val="bg1"/>
                </a:solidFill>
              </a:rPr>
              <a:t>希伯来书</a:t>
            </a:r>
            <a:r>
              <a:rPr lang="zh-CN" altLang="en-US" b="1" dirty="0" smtClean="0">
                <a:solidFill>
                  <a:schemeClr val="bg1"/>
                </a:solidFill>
              </a:rPr>
              <a:t> </a:t>
            </a:r>
            <a:r>
              <a:rPr lang="en-US" altLang="zh-CN" b="1" dirty="0" smtClean="0">
                <a:solidFill>
                  <a:schemeClr val="bg1"/>
                </a:solidFill>
              </a:rPr>
              <a:t>Hebrews_17</a:t>
            </a:r>
            <a:endParaRPr lang="zh-CN" altLang="en-US" b="1" dirty="0">
              <a:solidFill>
                <a:schemeClr val="bg1"/>
              </a:solidFill>
            </a:endParaRPr>
          </a:p>
        </p:txBody>
      </p:sp>
      <p:sp>
        <p:nvSpPr>
          <p:cNvPr id="3" name="副标题 2"/>
          <p:cNvSpPr>
            <a:spLocks noGrp="1"/>
          </p:cNvSpPr>
          <p:nvPr>
            <p:ph type="subTitle" idx="1"/>
          </p:nvPr>
        </p:nvSpPr>
        <p:spPr/>
        <p:txBody>
          <a:bodyPr/>
          <a:lstStyle/>
          <a:p>
            <a:r>
              <a:rPr lang="en-US" altLang="zh-CN" b="1" dirty="0" smtClean="0">
                <a:solidFill>
                  <a:schemeClr val="bg1"/>
                </a:solidFill>
              </a:rPr>
              <a:t>Boise Chinese Christian Church </a:t>
            </a:r>
          </a:p>
          <a:p>
            <a:r>
              <a:rPr lang="en-US" altLang="zh-CN" b="1" dirty="0" smtClean="0">
                <a:solidFill>
                  <a:schemeClr val="bg1"/>
                </a:solidFill>
              </a:rPr>
              <a:t>8/16/2020</a:t>
            </a:r>
            <a:endParaRPr lang="zh-CN" altLang="en-US" b="1" dirty="0">
              <a:solidFill>
                <a:schemeClr val="bg1"/>
              </a:solidFill>
            </a:endParaRPr>
          </a:p>
        </p:txBody>
      </p:sp>
    </p:spTree>
    <p:extLst>
      <p:ext uri="{BB962C8B-B14F-4D97-AF65-F5344CB8AC3E}">
        <p14:creationId xmlns:p14="http://schemas.microsoft.com/office/powerpoint/2010/main" val="31168843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7:1-19】</a:t>
            </a:r>
          </a:p>
          <a:p>
            <a:pPr algn="l">
              <a:lnSpc>
                <a:spcPct val="114000"/>
              </a:lnSpc>
            </a:pPr>
            <a:r>
              <a:rPr lang="en-US" altLang="zh-CN" sz="3600" b="1" dirty="0">
                <a:solidFill>
                  <a:srgbClr val="FFFF00"/>
                </a:solidFill>
                <a:ea typeface="微软雅黑" panose="020B0503020204020204" pitchFamily="34" charset="-122"/>
              </a:rPr>
              <a:t>12 </a:t>
            </a:r>
            <a:r>
              <a:rPr lang="zh-CN" altLang="en-US" sz="3600" b="1" dirty="0">
                <a:solidFill>
                  <a:srgbClr val="FFFF00"/>
                </a:solidFill>
                <a:ea typeface="微软雅黑" panose="020B0503020204020204" pitchFamily="34" charset="-122"/>
              </a:rPr>
              <a:t>祭司的职任既已更改，律法也必须更改。</a:t>
            </a:r>
          </a:p>
          <a:p>
            <a:pPr algn="l">
              <a:lnSpc>
                <a:spcPct val="114000"/>
              </a:lnSpc>
            </a:pPr>
            <a:r>
              <a:rPr lang="en-US" altLang="zh-CN" sz="3600" b="1" dirty="0">
                <a:solidFill>
                  <a:schemeClr val="bg1"/>
                </a:solidFill>
                <a:ea typeface="微软雅黑" panose="020B0503020204020204" pitchFamily="34" charset="-122"/>
              </a:rPr>
              <a:t>For the priesthood being changed, of necessity there is also a change of the law.</a:t>
            </a:r>
          </a:p>
          <a:p>
            <a:pPr algn="l">
              <a:lnSpc>
                <a:spcPct val="114000"/>
              </a:lnSpc>
            </a:pPr>
            <a:r>
              <a:rPr lang="en-US" altLang="zh-CN" sz="3600" b="1" dirty="0">
                <a:solidFill>
                  <a:srgbClr val="FFFF00"/>
                </a:solidFill>
                <a:ea typeface="微软雅黑" panose="020B0503020204020204" pitchFamily="34" charset="-122"/>
              </a:rPr>
              <a:t>13 </a:t>
            </a:r>
            <a:r>
              <a:rPr lang="zh-CN" altLang="en-US" sz="3600" b="1" dirty="0">
                <a:solidFill>
                  <a:srgbClr val="FFFF00"/>
                </a:solidFill>
                <a:ea typeface="微软雅黑" panose="020B0503020204020204" pitchFamily="34" charset="-122"/>
              </a:rPr>
              <a:t>因为这话所指的人本属别的支派，那支派里从来没有一人伺候祭坛。</a:t>
            </a:r>
          </a:p>
          <a:p>
            <a:pPr algn="l">
              <a:lnSpc>
                <a:spcPct val="114000"/>
              </a:lnSpc>
            </a:pPr>
            <a:r>
              <a:rPr lang="en-US" altLang="zh-CN" sz="3600" b="1" dirty="0">
                <a:solidFill>
                  <a:schemeClr val="bg1"/>
                </a:solidFill>
                <a:ea typeface="微软雅黑" panose="020B0503020204020204" pitchFamily="34" charset="-122"/>
              </a:rPr>
              <a:t>For He of whom these things are spoken belongs to another tribe, from which no man has officiated at the altar.</a:t>
            </a:r>
          </a:p>
        </p:txBody>
      </p:sp>
    </p:spTree>
    <p:extLst>
      <p:ext uri="{BB962C8B-B14F-4D97-AF65-F5344CB8AC3E}">
        <p14:creationId xmlns:p14="http://schemas.microsoft.com/office/powerpoint/2010/main" val="197951809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7:1-19】</a:t>
            </a:r>
          </a:p>
          <a:p>
            <a:pPr algn="l">
              <a:lnSpc>
                <a:spcPct val="114000"/>
              </a:lnSpc>
            </a:pPr>
            <a:r>
              <a:rPr lang="en-US" altLang="zh-CN" sz="3600" b="1" dirty="0">
                <a:solidFill>
                  <a:srgbClr val="FFFF00"/>
                </a:solidFill>
                <a:ea typeface="微软雅黑" panose="020B0503020204020204" pitchFamily="34" charset="-122"/>
              </a:rPr>
              <a:t>14 </a:t>
            </a:r>
            <a:r>
              <a:rPr lang="zh-CN" altLang="en-US" sz="3600" b="1" dirty="0">
                <a:solidFill>
                  <a:srgbClr val="FFFF00"/>
                </a:solidFill>
                <a:ea typeface="微软雅黑" panose="020B0503020204020204" pitchFamily="34" charset="-122"/>
              </a:rPr>
              <a:t>我们的主分明是从犹大出来的，但这支派，摩西并没有提到祭司。</a:t>
            </a:r>
          </a:p>
          <a:p>
            <a:pPr algn="l">
              <a:lnSpc>
                <a:spcPct val="114000"/>
              </a:lnSpc>
            </a:pPr>
            <a:r>
              <a:rPr lang="en-US" altLang="zh-CN" sz="3600" b="1" dirty="0">
                <a:solidFill>
                  <a:schemeClr val="bg1"/>
                </a:solidFill>
                <a:ea typeface="微软雅黑" panose="020B0503020204020204" pitchFamily="34" charset="-122"/>
              </a:rPr>
              <a:t>For it is evident that our Lord arose from Judah, of which tribe Moses spoke nothing concerning priesthood.</a:t>
            </a:r>
          </a:p>
          <a:p>
            <a:pPr algn="l">
              <a:lnSpc>
                <a:spcPct val="114000"/>
              </a:lnSpc>
            </a:pPr>
            <a:r>
              <a:rPr lang="en-US" altLang="zh-CN" sz="3600" b="1" dirty="0">
                <a:solidFill>
                  <a:srgbClr val="FFFF00"/>
                </a:solidFill>
                <a:ea typeface="微软雅黑" panose="020B0503020204020204" pitchFamily="34" charset="-122"/>
              </a:rPr>
              <a:t>15 </a:t>
            </a:r>
            <a:r>
              <a:rPr lang="zh-CN" altLang="en-US" sz="3600" b="1" dirty="0">
                <a:solidFill>
                  <a:srgbClr val="FFFF00"/>
                </a:solidFill>
                <a:ea typeface="微软雅黑" panose="020B0503020204020204" pitchFamily="34" charset="-122"/>
              </a:rPr>
              <a:t>倘若照麦基洗德的样式，另外兴起一位祭司来，我的话更是显而易见的了。</a:t>
            </a:r>
          </a:p>
          <a:p>
            <a:pPr algn="l">
              <a:lnSpc>
                <a:spcPct val="114000"/>
              </a:lnSpc>
            </a:pPr>
            <a:r>
              <a:rPr lang="en-US" altLang="zh-CN" sz="3600" b="1" dirty="0">
                <a:solidFill>
                  <a:schemeClr val="bg1"/>
                </a:solidFill>
                <a:ea typeface="微软雅黑" panose="020B0503020204020204" pitchFamily="34" charset="-122"/>
              </a:rPr>
              <a:t>And it is yet far more evident if, in the likeness of Melchizedek, there arises another priest</a:t>
            </a:r>
          </a:p>
        </p:txBody>
      </p:sp>
    </p:spTree>
    <p:extLst>
      <p:ext uri="{BB962C8B-B14F-4D97-AF65-F5344CB8AC3E}">
        <p14:creationId xmlns:p14="http://schemas.microsoft.com/office/powerpoint/2010/main" val="42365193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7:1-19】</a:t>
            </a:r>
          </a:p>
          <a:p>
            <a:pPr algn="l">
              <a:lnSpc>
                <a:spcPct val="114000"/>
              </a:lnSpc>
            </a:pPr>
            <a:r>
              <a:rPr lang="en-US" altLang="zh-CN" sz="3400" b="1" dirty="0">
                <a:solidFill>
                  <a:srgbClr val="FFFF00"/>
                </a:solidFill>
                <a:ea typeface="微软雅黑" panose="020B0503020204020204" pitchFamily="34" charset="-122"/>
              </a:rPr>
              <a:t>16 </a:t>
            </a:r>
            <a:r>
              <a:rPr lang="zh-CN" altLang="en-US" sz="3400" b="1" dirty="0">
                <a:solidFill>
                  <a:srgbClr val="FFFF00"/>
                </a:solidFill>
                <a:ea typeface="微软雅黑" panose="020B0503020204020204" pitchFamily="34" charset="-122"/>
              </a:rPr>
              <a:t>他成为祭司，并不是照属肉体的条例，乃是照无穷之生命的大能（“无穷”原文作“不能毁坏”）</a:t>
            </a:r>
            <a:r>
              <a:rPr lang="zh-CN" altLang="en-US" sz="3400" b="1" dirty="0" smtClean="0">
                <a:solidFill>
                  <a:srgbClr val="FFFF00"/>
                </a:solidFill>
                <a:ea typeface="微软雅黑" panose="020B0503020204020204" pitchFamily="34" charset="-122"/>
              </a:rPr>
              <a:t>。 </a:t>
            </a:r>
            <a:endParaRPr lang="en-US" altLang="zh-CN" sz="3400" b="1" dirty="0" smtClean="0">
              <a:solidFill>
                <a:srgbClr val="FFFF00"/>
              </a:solidFill>
              <a:ea typeface="微软雅黑" panose="020B0503020204020204" pitchFamily="34" charset="-122"/>
            </a:endParaRPr>
          </a:p>
          <a:p>
            <a:pPr algn="l">
              <a:lnSpc>
                <a:spcPct val="100000"/>
              </a:lnSpc>
            </a:pPr>
            <a:r>
              <a:rPr lang="en-US" altLang="zh-CN" sz="3400" b="1" dirty="0" smtClean="0">
                <a:solidFill>
                  <a:schemeClr val="bg1"/>
                </a:solidFill>
                <a:ea typeface="微软雅黑" panose="020B0503020204020204" pitchFamily="34" charset="-122"/>
              </a:rPr>
              <a:t>who </a:t>
            </a:r>
            <a:r>
              <a:rPr lang="en-US" altLang="zh-CN" sz="3400" b="1" dirty="0">
                <a:solidFill>
                  <a:schemeClr val="bg1"/>
                </a:solidFill>
                <a:ea typeface="微软雅黑" panose="020B0503020204020204" pitchFamily="34" charset="-122"/>
              </a:rPr>
              <a:t>has come, not according to the law of a fleshly commandment, but according to the power of an endless life.</a:t>
            </a:r>
          </a:p>
          <a:p>
            <a:pPr algn="l">
              <a:lnSpc>
                <a:spcPct val="114000"/>
              </a:lnSpc>
            </a:pPr>
            <a:r>
              <a:rPr lang="en-US" altLang="zh-CN" sz="3400" b="1" dirty="0">
                <a:solidFill>
                  <a:srgbClr val="FFFF00"/>
                </a:solidFill>
                <a:ea typeface="微软雅黑" panose="020B0503020204020204" pitchFamily="34" charset="-122"/>
              </a:rPr>
              <a:t>17 </a:t>
            </a:r>
            <a:r>
              <a:rPr lang="zh-CN" altLang="en-US" sz="3400" b="1" dirty="0">
                <a:solidFill>
                  <a:srgbClr val="FFFF00"/>
                </a:solidFill>
                <a:ea typeface="微软雅黑" panose="020B0503020204020204" pitchFamily="34" charset="-122"/>
              </a:rPr>
              <a:t>因为有给他作见证的说：“你是照着麦基洗德的等次永远为祭司。” </a:t>
            </a:r>
          </a:p>
          <a:p>
            <a:pPr algn="l">
              <a:lnSpc>
                <a:spcPct val="114000"/>
              </a:lnSpc>
            </a:pPr>
            <a:r>
              <a:rPr lang="en-US" altLang="zh-CN" sz="3400" b="1" dirty="0">
                <a:solidFill>
                  <a:schemeClr val="bg1"/>
                </a:solidFill>
                <a:ea typeface="微软雅黑" panose="020B0503020204020204" pitchFamily="34" charset="-122"/>
              </a:rPr>
              <a:t>For He testifies</a:t>
            </a:r>
            <a:r>
              <a:rPr lang="en-US" altLang="zh-CN" sz="3400" b="1" dirty="0" smtClean="0">
                <a:solidFill>
                  <a:schemeClr val="bg1"/>
                </a:solidFill>
                <a:ea typeface="微软雅黑" panose="020B0503020204020204" pitchFamily="34" charset="-122"/>
              </a:rPr>
              <a:t>: “</a:t>
            </a:r>
            <a:r>
              <a:rPr lang="en-US" altLang="zh-CN" sz="3400" b="1" dirty="0">
                <a:solidFill>
                  <a:schemeClr val="bg1"/>
                </a:solidFill>
                <a:ea typeface="微软雅黑" panose="020B0503020204020204" pitchFamily="34" charset="-122"/>
              </a:rPr>
              <a:t>You are a priest forever According to the order of Melchizedek.”</a:t>
            </a:r>
          </a:p>
        </p:txBody>
      </p:sp>
    </p:spTree>
    <p:extLst>
      <p:ext uri="{BB962C8B-B14F-4D97-AF65-F5344CB8AC3E}">
        <p14:creationId xmlns:p14="http://schemas.microsoft.com/office/powerpoint/2010/main" val="138882558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7:1-19】</a:t>
            </a:r>
          </a:p>
          <a:p>
            <a:pPr algn="l">
              <a:lnSpc>
                <a:spcPct val="114000"/>
              </a:lnSpc>
            </a:pPr>
            <a:r>
              <a:rPr lang="en-US" altLang="zh-CN" sz="3600" b="1" dirty="0">
                <a:solidFill>
                  <a:srgbClr val="FFFF00"/>
                </a:solidFill>
                <a:ea typeface="微软雅黑" panose="020B0503020204020204" pitchFamily="34" charset="-122"/>
              </a:rPr>
              <a:t>18 </a:t>
            </a:r>
            <a:r>
              <a:rPr lang="zh-CN" altLang="en-US" sz="3600" b="1" dirty="0">
                <a:solidFill>
                  <a:srgbClr val="FFFF00"/>
                </a:solidFill>
                <a:ea typeface="微软雅黑" panose="020B0503020204020204" pitchFamily="34" charset="-122"/>
              </a:rPr>
              <a:t>先前的条例因软弱无益，所以废掉了，</a:t>
            </a:r>
          </a:p>
          <a:p>
            <a:pPr algn="l">
              <a:lnSpc>
                <a:spcPct val="114000"/>
              </a:lnSpc>
            </a:pPr>
            <a:r>
              <a:rPr lang="en-US" altLang="zh-CN" sz="3600" b="1" dirty="0">
                <a:solidFill>
                  <a:schemeClr val="bg1"/>
                </a:solidFill>
                <a:ea typeface="微软雅黑" panose="020B0503020204020204" pitchFamily="34" charset="-122"/>
              </a:rPr>
              <a:t>For on the one hand there is an annulling of the former commandment because of its weakness and </a:t>
            </a:r>
            <a:r>
              <a:rPr lang="en-US" altLang="zh-CN" sz="3600" b="1" dirty="0" err="1">
                <a:solidFill>
                  <a:schemeClr val="bg1"/>
                </a:solidFill>
                <a:ea typeface="微软雅黑" panose="020B0503020204020204" pitchFamily="34" charset="-122"/>
              </a:rPr>
              <a:t>unprofitableness</a:t>
            </a:r>
            <a:r>
              <a:rPr lang="en-US" altLang="zh-CN" sz="3600" b="1" dirty="0">
                <a:solidFill>
                  <a:schemeClr val="bg1"/>
                </a:solidFill>
                <a:ea typeface="微软雅黑" panose="020B0503020204020204" pitchFamily="34" charset="-122"/>
              </a:rPr>
              <a:t>,</a:t>
            </a:r>
          </a:p>
          <a:p>
            <a:pPr algn="l">
              <a:lnSpc>
                <a:spcPct val="114000"/>
              </a:lnSpc>
            </a:pPr>
            <a:r>
              <a:rPr lang="en-US" altLang="zh-CN" sz="3600" b="1" dirty="0">
                <a:solidFill>
                  <a:srgbClr val="FFFF00"/>
                </a:solidFill>
                <a:ea typeface="微软雅黑" panose="020B0503020204020204" pitchFamily="34" charset="-122"/>
              </a:rPr>
              <a:t>19 </a:t>
            </a:r>
            <a:r>
              <a:rPr lang="zh-CN" altLang="en-US" sz="3600" b="1" dirty="0">
                <a:solidFill>
                  <a:srgbClr val="FFFF00"/>
                </a:solidFill>
                <a:ea typeface="微软雅黑" panose="020B0503020204020204" pitchFamily="34" charset="-122"/>
              </a:rPr>
              <a:t>（律法原来一无所成）就引进了更美的指望，靠这指望，我们便可以进到　神面前。</a:t>
            </a:r>
          </a:p>
          <a:p>
            <a:pPr algn="l">
              <a:lnSpc>
                <a:spcPct val="114000"/>
              </a:lnSpc>
            </a:pPr>
            <a:r>
              <a:rPr lang="en-US" altLang="zh-CN" sz="3600" b="1" dirty="0">
                <a:solidFill>
                  <a:schemeClr val="bg1"/>
                </a:solidFill>
                <a:ea typeface="微软雅黑" panose="020B0503020204020204" pitchFamily="34" charset="-122"/>
              </a:rPr>
              <a:t>for the law made nothing perfect; on the other hand, there is the bringing in of a better hope, through which we draw near to God.</a:t>
            </a:r>
          </a:p>
        </p:txBody>
      </p:sp>
    </p:spTree>
    <p:extLst>
      <p:ext uri="{BB962C8B-B14F-4D97-AF65-F5344CB8AC3E}">
        <p14:creationId xmlns:p14="http://schemas.microsoft.com/office/powerpoint/2010/main" val="102647461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marL="857250" indent="-857250" algn="l">
              <a:lnSpc>
                <a:spcPct val="114000"/>
              </a:lnSpc>
              <a:buAutoNum type="romanUcPeriod"/>
            </a:pPr>
            <a:endParaRPr lang="en-US" altLang="zh-CN" sz="3600" b="1" dirty="0" smtClean="0">
              <a:solidFill>
                <a:schemeClr val="bg1"/>
              </a:solidFill>
              <a:ea typeface="微软雅黑" panose="020B0503020204020204" pitchFamily="34" charset="-122"/>
            </a:endParaRPr>
          </a:p>
          <a:p>
            <a:pPr marL="857250" indent="-857250" algn="l">
              <a:lnSpc>
                <a:spcPct val="114000"/>
              </a:lnSpc>
              <a:buAutoNum type="romanUcPeriod"/>
            </a:pPr>
            <a:r>
              <a:rPr lang="zh-CN" altLang="en-US" sz="3600" b="1" dirty="0" smtClean="0">
                <a:solidFill>
                  <a:schemeClr val="bg1"/>
                </a:solidFill>
                <a:ea typeface="微软雅黑" panose="020B0503020204020204" pitchFamily="34" charset="-122"/>
              </a:rPr>
              <a:t>麦</a:t>
            </a:r>
            <a:r>
              <a:rPr lang="zh-CN" altLang="en-US" sz="3600" b="1" dirty="0">
                <a:solidFill>
                  <a:schemeClr val="bg1"/>
                </a:solidFill>
                <a:ea typeface="微软雅黑" panose="020B0503020204020204" pitchFamily="34" charset="-122"/>
              </a:rPr>
              <a:t>基洗</a:t>
            </a:r>
            <a:r>
              <a:rPr lang="zh-CN" altLang="en-US" sz="3600" b="1" dirty="0" smtClean="0">
                <a:solidFill>
                  <a:schemeClr val="bg1"/>
                </a:solidFill>
                <a:ea typeface="微软雅黑" panose="020B0503020204020204" pitchFamily="34" charset="-122"/>
              </a:rPr>
              <a:t>德 </a:t>
            </a:r>
            <a:r>
              <a:rPr lang="en-US" altLang="zh-CN" sz="3600" b="1" dirty="0" smtClean="0">
                <a:solidFill>
                  <a:schemeClr val="bg1"/>
                </a:solidFill>
                <a:ea typeface="微软雅黑" panose="020B0503020204020204" pitchFamily="34" charset="-122"/>
              </a:rPr>
              <a:t>Melchizedek </a:t>
            </a:r>
            <a:r>
              <a:rPr lang="zh-CN" altLang="en-US" sz="3600" b="1" dirty="0" smtClean="0">
                <a:solidFill>
                  <a:schemeClr val="bg1"/>
                </a:solidFill>
                <a:ea typeface="微软雅黑" panose="020B0503020204020204" pitchFamily="34" charset="-122"/>
              </a:rPr>
              <a:t>是</a:t>
            </a:r>
            <a:r>
              <a:rPr lang="zh-CN" altLang="en-US" sz="3600" b="1" dirty="0">
                <a:solidFill>
                  <a:schemeClr val="bg1"/>
                </a:solidFill>
                <a:ea typeface="微软雅黑" panose="020B0503020204020204" pitchFamily="34" charset="-122"/>
              </a:rPr>
              <a:t>谁？（第 </a:t>
            </a:r>
            <a:r>
              <a:rPr lang="en-US" altLang="zh-CN" sz="3600" b="1" dirty="0">
                <a:solidFill>
                  <a:schemeClr val="bg1"/>
                </a:solidFill>
                <a:ea typeface="微软雅黑" panose="020B0503020204020204" pitchFamily="34" charset="-122"/>
              </a:rPr>
              <a:t>1-3 </a:t>
            </a:r>
            <a:r>
              <a:rPr lang="zh-CN" altLang="en-US" sz="3600" b="1" dirty="0">
                <a:solidFill>
                  <a:schemeClr val="bg1"/>
                </a:solidFill>
                <a:ea typeface="微软雅黑" panose="020B0503020204020204" pitchFamily="34" charset="-122"/>
              </a:rPr>
              <a:t>节</a:t>
            </a:r>
            <a:r>
              <a:rPr lang="zh-CN" altLang="en-US" sz="3600" b="1" dirty="0" smtClean="0">
                <a:solidFill>
                  <a:schemeClr val="bg1"/>
                </a:solidFill>
                <a:ea typeface="微软雅黑" panose="020B0503020204020204" pitchFamily="34" charset="-122"/>
              </a:rPr>
              <a:t>）</a:t>
            </a:r>
            <a:endParaRPr lang="en-US" altLang="zh-CN" sz="3600" b="1" dirty="0" smtClean="0">
              <a:solidFill>
                <a:schemeClr val="bg1"/>
              </a:solidFill>
              <a:ea typeface="微软雅黑" panose="020B0503020204020204" pitchFamily="34" charset="-122"/>
            </a:endParaRPr>
          </a:p>
          <a:p>
            <a:pPr marL="857250" indent="-857250" algn="l">
              <a:lnSpc>
                <a:spcPct val="114000"/>
              </a:lnSpc>
              <a:buAutoNum type="romanUcPeriod"/>
            </a:pPr>
            <a:endParaRPr lang="zh-CN" altLang="en-US" sz="3600" b="1" dirty="0">
              <a:solidFill>
                <a:schemeClr val="bg1"/>
              </a:solidFill>
              <a:ea typeface="微软雅黑" panose="020B0503020204020204" pitchFamily="34" charset="-122"/>
            </a:endParaRPr>
          </a:p>
          <a:p>
            <a:pPr marL="857250" indent="-857250" algn="l">
              <a:lnSpc>
                <a:spcPct val="114000"/>
              </a:lnSpc>
              <a:buAutoNum type="romanUcPeriod" startAt="2"/>
            </a:pPr>
            <a:r>
              <a:rPr lang="zh-CN" altLang="en-US" sz="3600" b="1" dirty="0" smtClean="0">
                <a:solidFill>
                  <a:schemeClr val="bg1"/>
                </a:solidFill>
                <a:ea typeface="微软雅黑" panose="020B0503020204020204" pitchFamily="34" charset="-122"/>
              </a:rPr>
              <a:t>麦</a:t>
            </a:r>
            <a:r>
              <a:rPr lang="zh-CN" altLang="en-US" sz="3600" b="1" dirty="0">
                <a:solidFill>
                  <a:schemeClr val="bg1"/>
                </a:solidFill>
                <a:ea typeface="微软雅黑" panose="020B0503020204020204" pitchFamily="34" charset="-122"/>
              </a:rPr>
              <a:t>基洗</a:t>
            </a:r>
            <a:r>
              <a:rPr lang="zh-CN" altLang="en-US" sz="3600" b="1" dirty="0" smtClean="0">
                <a:solidFill>
                  <a:schemeClr val="bg1"/>
                </a:solidFill>
                <a:ea typeface="微软雅黑" panose="020B0503020204020204" pitchFamily="34" charset="-122"/>
              </a:rPr>
              <a:t>德的祭司职任胜过</a:t>
            </a:r>
            <a:r>
              <a:rPr lang="zh-CN" altLang="en-US" sz="3600" b="1" dirty="0">
                <a:solidFill>
                  <a:schemeClr val="bg1"/>
                </a:solidFill>
                <a:ea typeface="微软雅黑" panose="020B0503020204020204" pitchFamily="34" charset="-122"/>
              </a:rPr>
              <a:t>亚伦的祭司职任（第 </a:t>
            </a:r>
            <a:r>
              <a:rPr lang="en-US" altLang="zh-CN" sz="3600" b="1" dirty="0">
                <a:solidFill>
                  <a:schemeClr val="bg1"/>
                </a:solidFill>
                <a:ea typeface="微软雅黑" panose="020B0503020204020204" pitchFamily="34" charset="-122"/>
              </a:rPr>
              <a:t>4-10 </a:t>
            </a:r>
            <a:r>
              <a:rPr lang="zh-CN" altLang="en-US" sz="3600" b="1" dirty="0">
                <a:solidFill>
                  <a:schemeClr val="bg1"/>
                </a:solidFill>
                <a:ea typeface="微软雅黑" panose="020B0503020204020204" pitchFamily="34" charset="-122"/>
              </a:rPr>
              <a:t>节</a:t>
            </a:r>
            <a:r>
              <a:rPr lang="zh-CN" altLang="en-US" sz="3600" b="1" dirty="0" smtClean="0">
                <a:solidFill>
                  <a:schemeClr val="bg1"/>
                </a:solidFill>
                <a:ea typeface="微软雅黑" panose="020B0503020204020204" pitchFamily="34" charset="-122"/>
              </a:rPr>
              <a:t>）</a:t>
            </a:r>
            <a:endParaRPr lang="en-US" altLang="zh-CN" sz="3600" b="1" dirty="0" smtClean="0">
              <a:solidFill>
                <a:schemeClr val="bg1"/>
              </a:solidFill>
              <a:ea typeface="微软雅黑" panose="020B0503020204020204" pitchFamily="34" charset="-122"/>
            </a:endParaRPr>
          </a:p>
          <a:p>
            <a:pPr marL="857250" indent="-857250" algn="l">
              <a:lnSpc>
                <a:spcPct val="114000"/>
              </a:lnSpc>
              <a:buAutoNum type="romanUcPeriod" startAt="2"/>
            </a:pPr>
            <a:endParaRPr lang="zh-CN" altLang="en-US" sz="3600" b="1" dirty="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III.	</a:t>
            </a:r>
            <a:r>
              <a:rPr lang="zh-CN" altLang="en-US" sz="3600" b="1" dirty="0">
                <a:solidFill>
                  <a:schemeClr val="bg1"/>
                </a:solidFill>
                <a:ea typeface="微软雅黑" panose="020B0503020204020204" pitchFamily="34" charset="-122"/>
              </a:rPr>
              <a:t>麦基洗德预表主耶稣的大祭司身份</a:t>
            </a:r>
          </a:p>
        </p:txBody>
      </p:sp>
    </p:spTree>
    <p:extLst>
      <p:ext uri="{BB962C8B-B14F-4D97-AF65-F5344CB8AC3E}">
        <p14:creationId xmlns:p14="http://schemas.microsoft.com/office/powerpoint/2010/main" val="270872456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p:txBody>
          <a:bodyPr>
            <a:normAutofit fontScale="90000"/>
          </a:bodyPr>
          <a:lstStyle/>
          <a:p>
            <a:r>
              <a:rPr lang="zh-CN" altLang="en-US" b="1" dirty="0">
                <a:solidFill>
                  <a:srgbClr val="FFFF00"/>
                </a:solidFill>
                <a:latin typeface="微软雅黑" panose="020B0503020204020204" pitchFamily="34" charset="-122"/>
                <a:ea typeface="微软雅黑" panose="020B0503020204020204" pitchFamily="34" charset="-122"/>
              </a:rPr>
              <a:t>主耶稣洁净圣殿 </a:t>
            </a:r>
            <a:r>
              <a:rPr lang="en-US" altLang="zh-CN" b="1" dirty="0" smtClean="0">
                <a:solidFill>
                  <a:schemeClr val="bg1"/>
                </a:solidFill>
                <a:latin typeface="微软雅黑" panose="020B0503020204020204" pitchFamily="34" charset="-122"/>
                <a:ea typeface="微软雅黑" panose="020B0503020204020204" pitchFamily="34" charset="-122"/>
              </a:rPr>
              <a:t/>
            </a:r>
            <a:br>
              <a:rPr lang="en-US" altLang="zh-CN" b="1" dirty="0" smtClean="0">
                <a:solidFill>
                  <a:schemeClr val="bg1"/>
                </a:solidFill>
                <a:latin typeface="微软雅黑" panose="020B0503020204020204" pitchFamily="34" charset="-122"/>
                <a:ea typeface="微软雅黑" panose="020B0503020204020204" pitchFamily="34" charset="-122"/>
              </a:rPr>
            </a:br>
            <a:r>
              <a:rPr lang="en-US" altLang="zh-CN" b="1" dirty="0" smtClean="0">
                <a:solidFill>
                  <a:schemeClr val="bg1"/>
                </a:solidFill>
                <a:latin typeface="微软雅黑" panose="020B0503020204020204" pitchFamily="34" charset="-122"/>
                <a:ea typeface="微软雅黑" panose="020B0503020204020204" pitchFamily="34" charset="-122"/>
              </a:rPr>
              <a:t>Jesus </a:t>
            </a:r>
            <a:r>
              <a:rPr lang="en-US" altLang="zh-CN" b="1" dirty="0">
                <a:solidFill>
                  <a:schemeClr val="bg1"/>
                </a:solidFill>
                <a:latin typeface="微软雅黑" panose="020B0503020204020204" pitchFamily="34" charset="-122"/>
                <a:ea typeface="微软雅黑" panose="020B0503020204020204" pitchFamily="34" charset="-122"/>
              </a:rPr>
              <a:t>Cleanses the Temple</a:t>
            </a:r>
            <a:endParaRPr lang="en-US" altLang="zh-CN" b="1" dirty="0">
              <a:solidFill>
                <a:schemeClr val="bg1"/>
              </a:solidFill>
              <a:latin typeface="微软雅黑" panose="020B0503020204020204" pitchFamily="34" charset="-122"/>
              <a:ea typeface="微软雅黑" panose="020B0503020204020204" pitchFamily="34" charset="-122"/>
            </a:endParaRPr>
          </a:p>
        </p:txBody>
      </p:sp>
      <p:sp>
        <p:nvSpPr>
          <p:cNvPr id="3" name="副标题 2"/>
          <p:cNvSpPr>
            <a:spLocks noGrp="1"/>
          </p:cNvSpPr>
          <p:nvPr>
            <p:ph type="subTitle" idx="1"/>
          </p:nvPr>
        </p:nvSpPr>
        <p:spPr/>
        <p:txBody>
          <a:bodyPr/>
          <a:lstStyle/>
          <a:p>
            <a:r>
              <a:rPr lang="en-US" altLang="zh-CN" b="1" dirty="0" smtClean="0">
                <a:solidFill>
                  <a:schemeClr val="bg1"/>
                </a:solidFill>
              </a:rPr>
              <a:t>Boise Chinese Christian Church </a:t>
            </a:r>
          </a:p>
          <a:p>
            <a:r>
              <a:rPr lang="en-US" altLang="zh-CN" b="1" dirty="0" smtClean="0">
                <a:solidFill>
                  <a:schemeClr val="bg1"/>
                </a:solidFill>
              </a:rPr>
              <a:t>8/16/2020</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2:13-22】</a:t>
            </a:r>
          </a:p>
          <a:p>
            <a:pPr algn="l">
              <a:lnSpc>
                <a:spcPct val="114000"/>
              </a:lnSpc>
            </a:pPr>
            <a:r>
              <a:rPr lang="en-US" altLang="zh-CN" sz="3600" b="1" dirty="0">
                <a:solidFill>
                  <a:srgbClr val="FFFF00"/>
                </a:solidFill>
                <a:ea typeface="微软雅黑" panose="020B0503020204020204" pitchFamily="34" charset="-122"/>
              </a:rPr>
              <a:t>13 </a:t>
            </a:r>
            <a:r>
              <a:rPr lang="zh-CN" altLang="en-US" sz="3600" b="1" dirty="0">
                <a:solidFill>
                  <a:srgbClr val="FFFF00"/>
                </a:solidFill>
                <a:ea typeface="微软雅黑" panose="020B0503020204020204" pitchFamily="34" charset="-122"/>
              </a:rPr>
              <a:t>犹太人的逾越节近了，耶稣就上耶路撒冷去。</a:t>
            </a:r>
          </a:p>
          <a:p>
            <a:pPr algn="l">
              <a:lnSpc>
                <a:spcPct val="114000"/>
              </a:lnSpc>
            </a:pPr>
            <a:r>
              <a:rPr lang="en-US" altLang="zh-CN" sz="3600" b="1" dirty="0">
                <a:solidFill>
                  <a:schemeClr val="bg1"/>
                </a:solidFill>
                <a:ea typeface="微软雅黑" panose="020B0503020204020204" pitchFamily="34" charset="-122"/>
              </a:rPr>
              <a:t>Now the Passover of the Jews was at hand, and Jesus went up to Jerusalem.</a:t>
            </a:r>
          </a:p>
          <a:p>
            <a:pPr algn="l">
              <a:lnSpc>
                <a:spcPct val="114000"/>
              </a:lnSpc>
            </a:pPr>
            <a:r>
              <a:rPr lang="en-US" altLang="zh-CN" sz="3600" b="1" dirty="0">
                <a:solidFill>
                  <a:srgbClr val="FFFF00"/>
                </a:solidFill>
                <a:ea typeface="微软雅黑" panose="020B0503020204020204" pitchFamily="34" charset="-122"/>
              </a:rPr>
              <a:t>14 </a:t>
            </a:r>
            <a:r>
              <a:rPr lang="zh-CN" altLang="en-US" sz="3600" b="1" dirty="0">
                <a:solidFill>
                  <a:srgbClr val="FFFF00"/>
                </a:solidFill>
                <a:ea typeface="微软雅黑" panose="020B0503020204020204" pitchFamily="34" charset="-122"/>
              </a:rPr>
              <a:t>看见殿里有卖牛、羊、鸽子的，并有兑换银钱的人坐在那里。</a:t>
            </a:r>
          </a:p>
          <a:p>
            <a:pPr algn="l">
              <a:lnSpc>
                <a:spcPct val="114000"/>
              </a:lnSpc>
            </a:pPr>
            <a:r>
              <a:rPr lang="en-US" altLang="zh-CN" sz="3600" b="1" dirty="0">
                <a:solidFill>
                  <a:schemeClr val="bg1"/>
                </a:solidFill>
                <a:ea typeface="微软雅黑" panose="020B0503020204020204" pitchFamily="34" charset="-122"/>
              </a:rPr>
              <a:t>And He found in the temple those who sold oxen and sheep and doves, and the money changers doing business.</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16441712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2:13-22】</a:t>
            </a:r>
          </a:p>
          <a:p>
            <a:pPr algn="l">
              <a:lnSpc>
                <a:spcPct val="100000"/>
              </a:lnSpc>
            </a:pPr>
            <a:r>
              <a:rPr lang="en-US" altLang="zh-CN" sz="3400" b="1" dirty="0">
                <a:solidFill>
                  <a:srgbClr val="FFFF00"/>
                </a:solidFill>
                <a:ea typeface="微软雅黑" panose="020B0503020204020204" pitchFamily="34" charset="-122"/>
              </a:rPr>
              <a:t>15 </a:t>
            </a:r>
            <a:r>
              <a:rPr lang="zh-CN" altLang="en-US" sz="3400" b="1" dirty="0">
                <a:solidFill>
                  <a:srgbClr val="FFFF00"/>
                </a:solidFill>
                <a:ea typeface="微软雅黑" panose="020B0503020204020204" pitchFamily="34" charset="-122"/>
              </a:rPr>
              <a:t>耶稣就拿绳子作成鞭子，把牛羊都赶出殿去，倒出兑换银钱之人的银钱，推翻他们的桌子</a:t>
            </a:r>
            <a:r>
              <a:rPr lang="zh-CN" altLang="en-US" sz="3400" b="1" dirty="0" smtClean="0">
                <a:solidFill>
                  <a:srgbClr val="FFFF00"/>
                </a:solidFill>
                <a:ea typeface="微软雅黑" panose="020B0503020204020204" pitchFamily="34" charset="-122"/>
              </a:rPr>
              <a:t>。 </a:t>
            </a:r>
            <a:r>
              <a:rPr lang="en-US" altLang="zh-CN" sz="3400" b="1" dirty="0" smtClean="0">
                <a:solidFill>
                  <a:schemeClr val="bg1"/>
                </a:solidFill>
                <a:ea typeface="微软雅黑" panose="020B0503020204020204" pitchFamily="34" charset="-122"/>
              </a:rPr>
              <a:t>When </a:t>
            </a:r>
            <a:r>
              <a:rPr lang="en-US" altLang="zh-CN" sz="3400" b="1" dirty="0">
                <a:solidFill>
                  <a:schemeClr val="bg1"/>
                </a:solidFill>
                <a:ea typeface="微软雅黑" panose="020B0503020204020204" pitchFamily="34" charset="-122"/>
              </a:rPr>
              <a:t>He had made a whip of cords, He drove them all out of the temple, with the sheep and the oxen, and poured out the changers’ money and overturned the tables.</a:t>
            </a:r>
          </a:p>
          <a:p>
            <a:pPr algn="l">
              <a:lnSpc>
                <a:spcPct val="114000"/>
              </a:lnSpc>
            </a:pPr>
            <a:r>
              <a:rPr lang="en-US" altLang="zh-CN" sz="3400" b="1" dirty="0">
                <a:solidFill>
                  <a:srgbClr val="FFFF00"/>
                </a:solidFill>
                <a:ea typeface="微软雅黑" panose="020B0503020204020204" pitchFamily="34" charset="-122"/>
              </a:rPr>
              <a:t>16 </a:t>
            </a:r>
            <a:r>
              <a:rPr lang="zh-CN" altLang="en-US" sz="3400" b="1" dirty="0">
                <a:solidFill>
                  <a:srgbClr val="FFFF00"/>
                </a:solidFill>
                <a:ea typeface="微软雅黑" panose="020B0503020204020204" pitchFamily="34" charset="-122"/>
              </a:rPr>
              <a:t>又对卖鸽子的说：“把这些东西拿去，不要将我父的殿当作买卖的地方。” </a:t>
            </a:r>
          </a:p>
          <a:p>
            <a:pPr algn="l">
              <a:lnSpc>
                <a:spcPct val="100000"/>
              </a:lnSpc>
            </a:pPr>
            <a:r>
              <a:rPr lang="en-US" altLang="zh-CN" sz="3400" b="1" dirty="0">
                <a:solidFill>
                  <a:schemeClr val="bg1"/>
                </a:solidFill>
                <a:ea typeface="微软雅黑" panose="020B0503020204020204" pitchFamily="34" charset="-122"/>
              </a:rPr>
              <a:t>And He said to those who sold doves, “Take these things away! Do not make My Father’s house a house of merchandise!”</a:t>
            </a:r>
          </a:p>
        </p:txBody>
      </p:sp>
    </p:spTree>
    <p:extLst>
      <p:ext uri="{BB962C8B-B14F-4D97-AF65-F5344CB8AC3E}">
        <p14:creationId xmlns:p14="http://schemas.microsoft.com/office/powerpoint/2010/main" val="337435036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2:13-22】</a:t>
            </a:r>
          </a:p>
          <a:p>
            <a:pPr algn="l">
              <a:lnSpc>
                <a:spcPct val="114000"/>
              </a:lnSpc>
            </a:pPr>
            <a:r>
              <a:rPr lang="en-US" altLang="zh-CN" sz="3600" b="1" dirty="0">
                <a:solidFill>
                  <a:srgbClr val="FFFF00"/>
                </a:solidFill>
                <a:ea typeface="微软雅黑" panose="020B0503020204020204" pitchFamily="34" charset="-122"/>
              </a:rPr>
              <a:t>17 </a:t>
            </a:r>
            <a:r>
              <a:rPr lang="zh-CN" altLang="en-US" sz="3600" b="1" dirty="0">
                <a:solidFill>
                  <a:srgbClr val="FFFF00"/>
                </a:solidFill>
                <a:ea typeface="微软雅黑" panose="020B0503020204020204" pitchFamily="34" charset="-122"/>
              </a:rPr>
              <a:t>祂的门徒就想起经上记着说：“我为你的殿心里焦急，如同火烧。” </a:t>
            </a:r>
          </a:p>
          <a:p>
            <a:pPr algn="l">
              <a:lnSpc>
                <a:spcPct val="114000"/>
              </a:lnSpc>
            </a:pPr>
            <a:r>
              <a:rPr lang="en-US" altLang="zh-CN" sz="3600" b="1" dirty="0">
                <a:solidFill>
                  <a:schemeClr val="bg1"/>
                </a:solidFill>
                <a:ea typeface="微软雅黑" panose="020B0503020204020204" pitchFamily="34" charset="-122"/>
              </a:rPr>
              <a:t>Then His disciples remembered that it was written, “Zeal for Your house has eaten Me up.”</a:t>
            </a:r>
          </a:p>
          <a:p>
            <a:pPr algn="l">
              <a:lnSpc>
                <a:spcPct val="114000"/>
              </a:lnSpc>
            </a:pPr>
            <a:r>
              <a:rPr lang="en-US" altLang="zh-CN" sz="3600" b="1" dirty="0">
                <a:solidFill>
                  <a:srgbClr val="FFFF00"/>
                </a:solidFill>
                <a:ea typeface="微软雅黑" panose="020B0503020204020204" pitchFamily="34" charset="-122"/>
              </a:rPr>
              <a:t>18 </a:t>
            </a:r>
            <a:r>
              <a:rPr lang="zh-CN" altLang="en-US" sz="3600" b="1" dirty="0">
                <a:solidFill>
                  <a:srgbClr val="FFFF00"/>
                </a:solidFill>
                <a:ea typeface="微软雅黑" panose="020B0503020204020204" pitchFamily="34" charset="-122"/>
              </a:rPr>
              <a:t>因此犹太人问祂说：“你既作这些事，还显什么神迹给我们看呢？” </a:t>
            </a:r>
          </a:p>
          <a:p>
            <a:pPr algn="l">
              <a:lnSpc>
                <a:spcPct val="114000"/>
              </a:lnSpc>
            </a:pPr>
            <a:r>
              <a:rPr lang="en-US" altLang="zh-CN" sz="3600" b="1" dirty="0">
                <a:solidFill>
                  <a:schemeClr val="bg1"/>
                </a:solidFill>
                <a:ea typeface="微软雅黑" panose="020B0503020204020204" pitchFamily="34" charset="-122"/>
              </a:rPr>
              <a:t>So the Jews answered and said to Him, “What sign do You show to us, since You do these things?”</a:t>
            </a:r>
          </a:p>
        </p:txBody>
      </p:sp>
    </p:spTree>
    <p:extLst>
      <p:ext uri="{BB962C8B-B14F-4D97-AF65-F5344CB8AC3E}">
        <p14:creationId xmlns:p14="http://schemas.microsoft.com/office/powerpoint/2010/main" val="429037715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2:13-22】</a:t>
            </a:r>
          </a:p>
          <a:p>
            <a:pPr algn="l">
              <a:lnSpc>
                <a:spcPct val="114000"/>
              </a:lnSpc>
            </a:pPr>
            <a:r>
              <a:rPr lang="en-US" altLang="zh-CN" sz="3600" b="1" dirty="0">
                <a:solidFill>
                  <a:srgbClr val="FFFF00"/>
                </a:solidFill>
                <a:ea typeface="微软雅黑" panose="020B0503020204020204" pitchFamily="34" charset="-122"/>
              </a:rPr>
              <a:t>19 </a:t>
            </a:r>
            <a:r>
              <a:rPr lang="zh-CN" altLang="en-US" sz="3600" b="1" dirty="0">
                <a:solidFill>
                  <a:srgbClr val="FFFF00"/>
                </a:solidFill>
                <a:ea typeface="微软雅黑" panose="020B0503020204020204" pitchFamily="34" charset="-122"/>
              </a:rPr>
              <a:t>耶稣回答说：“你们拆毁这殿，我三日内要再建立起来。” </a:t>
            </a:r>
          </a:p>
          <a:p>
            <a:pPr algn="l">
              <a:lnSpc>
                <a:spcPct val="114000"/>
              </a:lnSpc>
            </a:pPr>
            <a:r>
              <a:rPr lang="en-US" altLang="zh-CN" sz="3600" b="1" dirty="0">
                <a:solidFill>
                  <a:schemeClr val="bg1"/>
                </a:solidFill>
                <a:ea typeface="微软雅黑" panose="020B0503020204020204" pitchFamily="34" charset="-122"/>
              </a:rPr>
              <a:t>Jesus answered and said to them, “Destroy this temple, and in three days I will raise it up.”</a:t>
            </a:r>
          </a:p>
          <a:p>
            <a:pPr algn="l">
              <a:lnSpc>
                <a:spcPct val="114000"/>
              </a:lnSpc>
            </a:pPr>
            <a:r>
              <a:rPr lang="en-US" altLang="zh-CN" sz="3600" b="1" dirty="0">
                <a:solidFill>
                  <a:srgbClr val="FFFF00"/>
                </a:solidFill>
                <a:ea typeface="微软雅黑" panose="020B0503020204020204" pitchFamily="34" charset="-122"/>
              </a:rPr>
              <a:t>20 </a:t>
            </a:r>
            <a:r>
              <a:rPr lang="zh-CN" altLang="en-US" sz="3600" b="1" dirty="0">
                <a:solidFill>
                  <a:srgbClr val="FFFF00"/>
                </a:solidFill>
                <a:ea typeface="微软雅黑" panose="020B0503020204020204" pitchFamily="34" charset="-122"/>
              </a:rPr>
              <a:t>犹太人便说：“这殿是四十六年才造成的，你三日内就再建立起来吗？” </a:t>
            </a:r>
          </a:p>
          <a:p>
            <a:pPr algn="l">
              <a:lnSpc>
                <a:spcPct val="114000"/>
              </a:lnSpc>
            </a:pPr>
            <a:r>
              <a:rPr lang="en-US" altLang="zh-CN" sz="3600" b="1" dirty="0">
                <a:solidFill>
                  <a:schemeClr val="bg1"/>
                </a:solidFill>
                <a:ea typeface="微软雅黑" panose="020B0503020204020204" pitchFamily="34" charset="-122"/>
              </a:rPr>
              <a:t>Then the Jews said, “It has taken forty-six years to build this temple, and will You raise it up in three days?”</a:t>
            </a:r>
          </a:p>
        </p:txBody>
      </p:sp>
    </p:spTree>
    <p:extLst>
      <p:ext uri="{BB962C8B-B14F-4D97-AF65-F5344CB8AC3E}">
        <p14:creationId xmlns:p14="http://schemas.microsoft.com/office/powerpoint/2010/main" val="93558681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rgbClr val="FFFF00"/>
                </a:solidFill>
                <a:ea typeface="微软雅黑" panose="020B0503020204020204" pitchFamily="34" charset="-122"/>
              </a:rPr>
              <a:t>希伯来书</a:t>
            </a:r>
            <a:r>
              <a:rPr lang="zh-CN" altLang="en-US" sz="3600" b="1" u="sng" dirty="0">
                <a:solidFill>
                  <a:schemeClr val="bg1"/>
                </a:solidFill>
                <a:ea typeface="微软雅黑" panose="020B0503020204020204" pitchFamily="34" charset="-122"/>
              </a:rPr>
              <a:t> </a:t>
            </a:r>
            <a:r>
              <a:rPr lang="en-US" altLang="zh-CN" sz="3600" b="1" u="sng" dirty="0">
                <a:solidFill>
                  <a:schemeClr val="bg1"/>
                </a:solidFill>
                <a:ea typeface="微软雅黑" panose="020B0503020204020204" pitchFamily="34" charset="-122"/>
              </a:rPr>
              <a:t>Hebrews 7:1-19】</a:t>
            </a:r>
          </a:p>
          <a:p>
            <a:pPr algn="l">
              <a:lnSpc>
                <a:spcPct val="114000"/>
              </a:lnSpc>
            </a:pPr>
            <a:r>
              <a:rPr lang="en-US" altLang="zh-CN" sz="3600" b="1" dirty="0">
                <a:solidFill>
                  <a:srgbClr val="FFFF00"/>
                </a:solidFill>
                <a:ea typeface="微软雅黑" panose="020B0503020204020204" pitchFamily="34" charset="-122"/>
              </a:rPr>
              <a:t>1 </a:t>
            </a:r>
            <a:r>
              <a:rPr lang="zh-CN" altLang="en-US" sz="3600" b="1" dirty="0">
                <a:solidFill>
                  <a:srgbClr val="FFFF00"/>
                </a:solidFill>
                <a:ea typeface="微软雅黑" panose="020B0503020204020204" pitchFamily="34" charset="-122"/>
              </a:rPr>
              <a:t>这麦基洗德就是撒冷王，又是至高　神的祭司，本是长远为祭司的。他当亚伯拉罕杀败诸王回来的时候，就迎接他，给他祝福。</a:t>
            </a:r>
          </a:p>
          <a:p>
            <a:pPr algn="l">
              <a:lnSpc>
                <a:spcPct val="114000"/>
              </a:lnSpc>
            </a:pPr>
            <a:r>
              <a:rPr lang="en-US" altLang="zh-CN" sz="3600" b="1" dirty="0">
                <a:solidFill>
                  <a:schemeClr val="bg1"/>
                </a:solidFill>
                <a:ea typeface="微软雅黑" panose="020B0503020204020204" pitchFamily="34" charset="-122"/>
              </a:rPr>
              <a:t>For this Melchizedek, king of Salem, priest of the Most High God, who met Abraham returning from the slaughter of the kings and blessed him</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87944097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2:13-22】</a:t>
            </a:r>
          </a:p>
          <a:p>
            <a:pPr algn="l">
              <a:lnSpc>
                <a:spcPct val="114000"/>
              </a:lnSpc>
            </a:pPr>
            <a:r>
              <a:rPr lang="en-US" altLang="zh-CN" sz="3600" b="1" dirty="0">
                <a:solidFill>
                  <a:srgbClr val="FFFF00"/>
                </a:solidFill>
                <a:ea typeface="微软雅黑" panose="020B0503020204020204" pitchFamily="34" charset="-122"/>
              </a:rPr>
              <a:t>21 </a:t>
            </a:r>
            <a:r>
              <a:rPr lang="zh-CN" altLang="en-US" sz="3600" b="1" dirty="0">
                <a:solidFill>
                  <a:srgbClr val="FFFF00"/>
                </a:solidFill>
                <a:ea typeface="微软雅黑" panose="020B0503020204020204" pitchFamily="34" charset="-122"/>
              </a:rPr>
              <a:t>但耶稣这话，是以祂的身体为殿。</a:t>
            </a:r>
          </a:p>
          <a:p>
            <a:pPr algn="l">
              <a:lnSpc>
                <a:spcPct val="114000"/>
              </a:lnSpc>
            </a:pPr>
            <a:r>
              <a:rPr lang="en-US" altLang="zh-CN" sz="3600" b="1" dirty="0">
                <a:solidFill>
                  <a:schemeClr val="bg1"/>
                </a:solidFill>
                <a:ea typeface="微软雅黑" panose="020B0503020204020204" pitchFamily="34" charset="-122"/>
              </a:rPr>
              <a:t>But He was speaking of the temple of His body.</a:t>
            </a:r>
          </a:p>
          <a:p>
            <a:pPr algn="l">
              <a:lnSpc>
                <a:spcPct val="114000"/>
              </a:lnSpc>
            </a:pPr>
            <a:r>
              <a:rPr lang="en-US" altLang="zh-CN" sz="3600" b="1" dirty="0">
                <a:solidFill>
                  <a:srgbClr val="FFFF00"/>
                </a:solidFill>
                <a:ea typeface="微软雅黑" panose="020B0503020204020204" pitchFamily="34" charset="-122"/>
              </a:rPr>
              <a:t>22 </a:t>
            </a:r>
            <a:r>
              <a:rPr lang="zh-CN" altLang="en-US" sz="3600" b="1" dirty="0">
                <a:solidFill>
                  <a:srgbClr val="FFFF00"/>
                </a:solidFill>
                <a:ea typeface="微软雅黑" panose="020B0503020204020204" pitchFamily="34" charset="-122"/>
              </a:rPr>
              <a:t>所以到祂从死里复活以后，门徒就想起祂说过这话，便信了圣经和耶稣所说的。</a:t>
            </a:r>
          </a:p>
          <a:p>
            <a:pPr algn="l">
              <a:lnSpc>
                <a:spcPct val="114000"/>
              </a:lnSpc>
            </a:pPr>
            <a:r>
              <a:rPr lang="en-US" altLang="zh-CN" sz="3600" b="1" dirty="0">
                <a:solidFill>
                  <a:schemeClr val="bg1"/>
                </a:solidFill>
                <a:ea typeface="微软雅黑" panose="020B0503020204020204" pitchFamily="34" charset="-122"/>
              </a:rPr>
              <a:t>Therefore, when He had risen from the dead, His disciples remembered that He had said this to them; and they believed the Scripture and the word which Jesus had said.</a:t>
            </a:r>
          </a:p>
        </p:txBody>
      </p:sp>
    </p:spTree>
    <p:extLst>
      <p:ext uri="{BB962C8B-B14F-4D97-AF65-F5344CB8AC3E}">
        <p14:creationId xmlns:p14="http://schemas.microsoft.com/office/powerpoint/2010/main" val="105283317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出埃及记 </a:t>
            </a:r>
            <a:r>
              <a:rPr lang="en-US" altLang="zh-CN" sz="3600" b="1" u="sng" dirty="0">
                <a:solidFill>
                  <a:schemeClr val="bg1"/>
                </a:solidFill>
                <a:ea typeface="微软雅黑" panose="020B0503020204020204" pitchFamily="34" charset="-122"/>
              </a:rPr>
              <a:t>Exodus 32:15-20】</a:t>
            </a:r>
          </a:p>
          <a:p>
            <a:pPr algn="l">
              <a:lnSpc>
                <a:spcPct val="114000"/>
              </a:lnSpc>
            </a:pPr>
            <a:r>
              <a:rPr lang="en-US" altLang="zh-CN" sz="3400" b="1" dirty="0">
                <a:solidFill>
                  <a:srgbClr val="FFFF00"/>
                </a:solidFill>
                <a:ea typeface="微软雅黑" panose="020B0503020204020204" pitchFamily="34" charset="-122"/>
              </a:rPr>
              <a:t>15 </a:t>
            </a:r>
            <a:r>
              <a:rPr lang="zh-CN" altLang="en-US" sz="3400" b="1" dirty="0">
                <a:solidFill>
                  <a:srgbClr val="FFFF00"/>
                </a:solidFill>
                <a:ea typeface="微软雅黑" panose="020B0503020204020204" pitchFamily="34" charset="-122"/>
              </a:rPr>
              <a:t>摩西转身下山，手里拿着两块法版，这版是两面写的，这面那面都有字</a:t>
            </a:r>
            <a:r>
              <a:rPr lang="zh-CN" altLang="en-US" sz="3400" b="1" dirty="0" smtClean="0">
                <a:solidFill>
                  <a:srgbClr val="FFFF00"/>
                </a:solidFill>
                <a:ea typeface="微软雅黑" panose="020B0503020204020204" pitchFamily="34" charset="-122"/>
              </a:rPr>
              <a:t>。 </a:t>
            </a:r>
            <a:r>
              <a:rPr lang="en-US" altLang="zh-CN" sz="3400" b="1" dirty="0" smtClean="0">
                <a:solidFill>
                  <a:schemeClr val="bg1"/>
                </a:solidFill>
                <a:ea typeface="微软雅黑" panose="020B0503020204020204" pitchFamily="34" charset="-122"/>
              </a:rPr>
              <a:t>And </a:t>
            </a:r>
            <a:r>
              <a:rPr lang="en-US" altLang="zh-CN" sz="3400" b="1" dirty="0">
                <a:solidFill>
                  <a:schemeClr val="bg1"/>
                </a:solidFill>
                <a:ea typeface="微软雅黑" panose="020B0503020204020204" pitchFamily="34" charset="-122"/>
              </a:rPr>
              <a:t>Moses turned and went down from the mountain, and the two tablets of the Testimony were in his hand. The tablets were written on both sides; on the one side and on the other they were written.</a:t>
            </a:r>
          </a:p>
          <a:p>
            <a:pPr algn="l">
              <a:lnSpc>
                <a:spcPct val="114000"/>
              </a:lnSpc>
            </a:pPr>
            <a:r>
              <a:rPr lang="en-US" altLang="zh-CN" sz="3400" b="1" dirty="0">
                <a:solidFill>
                  <a:srgbClr val="FFFF00"/>
                </a:solidFill>
                <a:ea typeface="微软雅黑" panose="020B0503020204020204" pitchFamily="34" charset="-122"/>
              </a:rPr>
              <a:t>16 </a:t>
            </a:r>
            <a:r>
              <a:rPr lang="zh-CN" altLang="en-US" sz="3400" b="1" dirty="0">
                <a:solidFill>
                  <a:srgbClr val="FFFF00"/>
                </a:solidFill>
                <a:ea typeface="微软雅黑" panose="020B0503020204020204" pitchFamily="34" charset="-122"/>
              </a:rPr>
              <a:t>是　神的工作，字是　神写的，刻在版上。</a:t>
            </a:r>
          </a:p>
          <a:p>
            <a:pPr algn="l">
              <a:lnSpc>
                <a:spcPct val="100000"/>
              </a:lnSpc>
            </a:pPr>
            <a:r>
              <a:rPr lang="en-US" altLang="zh-CN" sz="3400" b="1" dirty="0">
                <a:solidFill>
                  <a:schemeClr val="bg1"/>
                </a:solidFill>
                <a:ea typeface="微软雅黑" panose="020B0503020204020204" pitchFamily="34" charset="-122"/>
              </a:rPr>
              <a:t>Now the tablets were the work of God, and the writing was the writing of God engraved on the tablets.</a:t>
            </a:r>
          </a:p>
        </p:txBody>
      </p:sp>
    </p:spTree>
    <p:extLst>
      <p:ext uri="{BB962C8B-B14F-4D97-AF65-F5344CB8AC3E}">
        <p14:creationId xmlns:p14="http://schemas.microsoft.com/office/powerpoint/2010/main" val="390535902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出埃及记 </a:t>
            </a:r>
            <a:r>
              <a:rPr lang="en-US" altLang="zh-CN" sz="3600" b="1" u="sng" dirty="0">
                <a:solidFill>
                  <a:schemeClr val="bg1"/>
                </a:solidFill>
                <a:ea typeface="微软雅黑" panose="020B0503020204020204" pitchFamily="34" charset="-122"/>
              </a:rPr>
              <a:t>Exodus 32:15-20】</a:t>
            </a:r>
          </a:p>
          <a:p>
            <a:pPr algn="l">
              <a:lnSpc>
                <a:spcPct val="114000"/>
              </a:lnSpc>
            </a:pPr>
            <a:r>
              <a:rPr lang="en-US" altLang="zh-CN" sz="3400" b="1" dirty="0">
                <a:solidFill>
                  <a:srgbClr val="FFFF00"/>
                </a:solidFill>
                <a:ea typeface="微软雅黑" panose="020B0503020204020204" pitchFamily="34" charset="-122"/>
              </a:rPr>
              <a:t>17 </a:t>
            </a:r>
            <a:r>
              <a:rPr lang="zh-CN" altLang="en-US" sz="3400" b="1" dirty="0">
                <a:solidFill>
                  <a:srgbClr val="FFFF00"/>
                </a:solidFill>
                <a:ea typeface="微软雅黑" panose="020B0503020204020204" pitchFamily="34" charset="-122"/>
              </a:rPr>
              <a:t>约书亚一听见百姓呼喊的声音，就对摩西说：“在营里有争战的声音。” </a:t>
            </a:r>
            <a:r>
              <a:rPr lang="zh-CN" altLang="en-US" sz="3400" b="1" dirty="0" smtClean="0">
                <a:solidFill>
                  <a:srgbClr val="FFFF00"/>
                </a:solidFill>
                <a:ea typeface="微软雅黑" panose="020B0503020204020204" pitchFamily="34" charset="-122"/>
              </a:rPr>
              <a:t> </a:t>
            </a:r>
            <a:r>
              <a:rPr lang="en-US" altLang="zh-CN" sz="3400" b="1" dirty="0" smtClean="0">
                <a:solidFill>
                  <a:schemeClr val="bg1"/>
                </a:solidFill>
                <a:ea typeface="微软雅黑" panose="020B0503020204020204" pitchFamily="34" charset="-122"/>
              </a:rPr>
              <a:t>And </a:t>
            </a:r>
            <a:r>
              <a:rPr lang="en-US" altLang="zh-CN" sz="3400" b="1" dirty="0">
                <a:solidFill>
                  <a:schemeClr val="bg1"/>
                </a:solidFill>
                <a:ea typeface="微软雅黑" panose="020B0503020204020204" pitchFamily="34" charset="-122"/>
              </a:rPr>
              <a:t>when Joshua heard the noise of the people as they shouted, he said to Moses, “There is a noise of war in the camp.”</a:t>
            </a:r>
          </a:p>
          <a:p>
            <a:pPr algn="l">
              <a:lnSpc>
                <a:spcPct val="114000"/>
              </a:lnSpc>
            </a:pPr>
            <a:r>
              <a:rPr lang="en-US" altLang="zh-CN" sz="3400" b="1" dirty="0">
                <a:solidFill>
                  <a:srgbClr val="FFFF00"/>
                </a:solidFill>
                <a:ea typeface="微软雅黑" panose="020B0503020204020204" pitchFamily="34" charset="-122"/>
              </a:rPr>
              <a:t>18 </a:t>
            </a:r>
            <a:r>
              <a:rPr lang="zh-CN" altLang="en-US" sz="3400" b="1" dirty="0">
                <a:solidFill>
                  <a:srgbClr val="FFFF00"/>
                </a:solidFill>
                <a:ea typeface="微软雅黑" panose="020B0503020204020204" pitchFamily="34" charset="-122"/>
              </a:rPr>
              <a:t>摩西说：“这不是人打胜仗的声音，也不是人打败仗的声音，我所听见的，乃是人歌唱的声音。” </a:t>
            </a:r>
            <a:r>
              <a:rPr lang="zh-CN" altLang="en-US" sz="3400" b="1" dirty="0" smtClean="0">
                <a:solidFill>
                  <a:srgbClr val="FFFF00"/>
                </a:solidFill>
                <a:ea typeface="微软雅黑" panose="020B0503020204020204" pitchFamily="34" charset="-122"/>
              </a:rPr>
              <a:t> </a:t>
            </a:r>
            <a:r>
              <a:rPr lang="en-US" altLang="zh-CN" sz="3400" b="1" dirty="0" smtClean="0">
                <a:solidFill>
                  <a:schemeClr val="bg1"/>
                </a:solidFill>
                <a:ea typeface="微软雅黑" panose="020B0503020204020204" pitchFamily="34" charset="-122"/>
              </a:rPr>
              <a:t>But </a:t>
            </a:r>
            <a:r>
              <a:rPr lang="en-US" altLang="zh-CN" sz="3400" b="1" dirty="0">
                <a:solidFill>
                  <a:schemeClr val="bg1"/>
                </a:solidFill>
                <a:ea typeface="微软雅黑" panose="020B0503020204020204" pitchFamily="34" charset="-122"/>
              </a:rPr>
              <a:t>he </a:t>
            </a:r>
            <a:r>
              <a:rPr lang="en-US" altLang="zh-CN" sz="3400" b="1" dirty="0" err="1">
                <a:solidFill>
                  <a:schemeClr val="bg1"/>
                </a:solidFill>
                <a:ea typeface="微软雅黑" panose="020B0503020204020204" pitchFamily="34" charset="-122"/>
              </a:rPr>
              <a:t>said:“It</a:t>
            </a:r>
            <a:r>
              <a:rPr lang="en-US" altLang="zh-CN" sz="3400" b="1" dirty="0">
                <a:solidFill>
                  <a:schemeClr val="bg1"/>
                </a:solidFill>
                <a:ea typeface="微软雅黑" panose="020B0503020204020204" pitchFamily="34" charset="-122"/>
              </a:rPr>
              <a:t> is not the noise of the shout of victory, Nor the noise of the cry of defeat, But the sound of singing I hear.”</a:t>
            </a:r>
          </a:p>
        </p:txBody>
      </p:sp>
    </p:spTree>
    <p:extLst>
      <p:ext uri="{BB962C8B-B14F-4D97-AF65-F5344CB8AC3E}">
        <p14:creationId xmlns:p14="http://schemas.microsoft.com/office/powerpoint/2010/main" val="87602397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出埃及记 </a:t>
            </a:r>
            <a:r>
              <a:rPr lang="en-US" altLang="zh-CN" sz="3600" b="1" u="sng" dirty="0">
                <a:solidFill>
                  <a:schemeClr val="bg1"/>
                </a:solidFill>
                <a:ea typeface="微软雅黑" panose="020B0503020204020204" pitchFamily="34" charset="-122"/>
              </a:rPr>
              <a:t>Exodus 32:15-20】</a:t>
            </a:r>
          </a:p>
          <a:p>
            <a:pPr algn="l">
              <a:lnSpc>
                <a:spcPct val="114000"/>
              </a:lnSpc>
            </a:pPr>
            <a:r>
              <a:rPr lang="en-US" altLang="zh-CN" sz="3600" b="1" dirty="0">
                <a:solidFill>
                  <a:srgbClr val="FFFF00"/>
                </a:solidFill>
                <a:ea typeface="微软雅黑" panose="020B0503020204020204" pitchFamily="34" charset="-122"/>
              </a:rPr>
              <a:t>19 </a:t>
            </a:r>
            <a:r>
              <a:rPr lang="zh-CN" altLang="en-US" sz="3600" b="1" dirty="0">
                <a:solidFill>
                  <a:srgbClr val="FFFF00"/>
                </a:solidFill>
                <a:ea typeface="微软雅黑" panose="020B0503020204020204" pitchFamily="34" charset="-122"/>
              </a:rPr>
              <a:t>摩西挨近营前，就看见牛犊，又看见人跳舞，便发烈怒，把两块版扔在山下摔碎了，</a:t>
            </a:r>
          </a:p>
          <a:p>
            <a:pPr algn="l">
              <a:lnSpc>
                <a:spcPct val="114000"/>
              </a:lnSpc>
            </a:pPr>
            <a:r>
              <a:rPr lang="en-US" altLang="zh-CN" sz="3600" b="1" dirty="0">
                <a:solidFill>
                  <a:schemeClr val="bg1"/>
                </a:solidFill>
                <a:ea typeface="微软雅黑" panose="020B0503020204020204" pitchFamily="34" charset="-122"/>
              </a:rPr>
              <a:t>So it was, as soon as he came near the camp, that he saw the calf and the dancing. So Moses’ anger became hot, and he cast the tablets out of his hands and broke them at the foot of the mountain</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72025702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出埃及记 </a:t>
            </a:r>
            <a:r>
              <a:rPr lang="en-US" altLang="zh-CN" sz="3600" b="1" u="sng" dirty="0">
                <a:solidFill>
                  <a:schemeClr val="bg1"/>
                </a:solidFill>
                <a:ea typeface="微软雅黑" panose="020B0503020204020204" pitchFamily="34" charset="-122"/>
              </a:rPr>
              <a:t>Exodus 32:15-20】</a:t>
            </a:r>
          </a:p>
          <a:p>
            <a:pPr algn="l">
              <a:lnSpc>
                <a:spcPct val="114000"/>
              </a:lnSpc>
            </a:pPr>
            <a:r>
              <a:rPr lang="en-US" altLang="zh-CN" sz="3400" b="1" dirty="0" smtClean="0">
                <a:solidFill>
                  <a:srgbClr val="FFFF00"/>
                </a:solidFill>
                <a:ea typeface="微软雅黑" panose="020B0503020204020204" pitchFamily="34" charset="-122"/>
              </a:rPr>
              <a:t>20 </a:t>
            </a:r>
            <a:r>
              <a:rPr lang="zh-CN" altLang="en-US" sz="3400" b="1" dirty="0">
                <a:solidFill>
                  <a:srgbClr val="FFFF00"/>
                </a:solidFill>
                <a:ea typeface="微软雅黑" panose="020B0503020204020204" pitchFamily="34" charset="-122"/>
              </a:rPr>
              <a:t>又将他们所铸的牛犊用火焚烧，磨得粉碎，撒在水面上，叫以色列人喝。</a:t>
            </a:r>
          </a:p>
          <a:p>
            <a:pPr algn="l">
              <a:lnSpc>
                <a:spcPct val="114000"/>
              </a:lnSpc>
            </a:pPr>
            <a:r>
              <a:rPr lang="en-US" altLang="zh-CN" sz="3400" b="1" dirty="0">
                <a:solidFill>
                  <a:schemeClr val="bg1"/>
                </a:solidFill>
                <a:ea typeface="微软雅黑" panose="020B0503020204020204" pitchFamily="34" charset="-122"/>
              </a:rPr>
              <a:t>Then he took the calf which they had made, burned it in the fire, and ground it to powder; and he scattered it on the water and made the children of Israel drink it.</a:t>
            </a:r>
          </a:p>
        </p:txBody>
      </p:sp>
    </p:spTree>
    <p:extLst>
      <p:ext uri="{BB962C8B-B14F-4D97-AF65-F5344CB8AC3E}">
        <p14:creationId xmlns:p14="http://schemas.microsoft.com/office/powerpoint/2010/main" val="10914862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加拉太书 </a:t>
            </a:r>
            <a:r>
              <a:rPr lang="en-US" altLang="zh-CN" sz="3600" b="1" u="sng" dirty="0">
                <a:solidFill>
                  <a:schemeClr val="bg1"/>
                </a:solidFill>
                <a:ea typeface="微软雅黑" panose="020B0503020204020204" pitchFamily="34" charset="-122"/>
              </a:rPr>
              <a:t>Galatians 1:10】</a:t>
            </a:r>
          </a:p>
          <a:p>
            <a:pPr algn="l">
              <a:lnSpc>
                <a:spcPct val="114000"/>
              </a:lnSpc>
            </a:pPr>
            <a:r>
              <a:rPr lang="zh-CN" altLang="en-US" sz="3600" b="1" dirty="0">
                <a:solidFill>
                  <a:srgbClr val="FFFF00"/>
                </a:solidFill>
                <a:ea typeface="微软雅黑" panose="020B0503020204020204" pitchFamily="34" charset="-122"/>
              </a:rPr>
              <a:t>我现在是要得人的心呢，还是要得　神的心呢？我岂是讨人的喜欢吗？若仍旧讨人的喜欢，我就不是基督的仆人了。</a:t>
            </a:r>
          </a:p>
          <a:p>
            <a:pPr algn="l">
              <a:lnSpc>
                <a:spcPct val="114000"/>
              </a:lnSpc>
            </a:pPr>
            <a:r>
              <a:rPr lang="en-US" altLang="zh-CN" sz="3600" b="1" dirty="0">
                <a:solidFill>
                  <a:schemeClr val="bg1"/>
                </a:solidFill>
                <a:ea typeface="微软雅黑" panose="020B0503020204020204" pitchFamily="34" charset="-122"/>
              </a:rPr>
              <a:t>For do I now persuade men, or God? Or do I seek to please men? For if I still pleased men, I would not be a bondservant of Christ.</a:t>
            </a:r>
          </a:p>
        </p:txBody>
      </p:sp>
    </p:spTree>
    <p:extLst>
      <p:ext uri="{BB962C8B-B14F-4D97-AF65-F5344CB8AC3E}">
        <p14:creationId xmlns:p14="http://schemas.microsoft.com/office/powerpoint/2010/main" val="156129593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罗马书 </a:t>
            </a:r>
            <a:r>
              <a:rPr lang="en-US" altLang="zh-CN" sz="3600" b="1" u="sng" dirty="0">
                <a:solidFill>
                  <a:schemeClr val="bg1"/>
                </a:solidFill>
                <a:ea typeface="微软雅黑" panose="020B0503020204020204" pitchFamily="34" charset="-122"/>
              </a:rPr>
              <a:t>Romans 5:6-8】</a:t>
            </a:r>
          </a:p>
          <a:p>
            <a:pPr algn="l">
              <a:lnSpc>
                <a:spcPct val="114000"/>
              </a:lnSpc>
            </a:pPr>
            <a:r>
              <a:rPr lang="en-US" altLang="zh-CN" sz="3600" b="1" dirty="0">
                <a:solidFill>
                  <a:srgbClr val="FFFF00"/>
                </a:solidFill>
                <a:ea typeface="微软雅黑" panose="020B0503020204020204" pitchFamily="34" charset="-122"/>
              </a:rPr>
              <a:t>6 </a:t>
            </a:r>
            <a:r>
              <a:rPr lang="zh-CN" altLang="en-US" sz="3600" b="1" dirty="0">
                <a:solidFill>
                  <a:srgbClr val="FFFF00"/>
                </a:solidFill>
                <a:ea typeface="微软雅黑" panose="020B0503020204020204" pitchFamily="34" charset="-122"/>
              </a:rPr>
              <a:t>因我们还软弱的时候，基督就按所定的日期为罪人死。</a:t>
            </a:r>
          </a:p>
          <a:p>
            <a:pPr algn="l">
              <a:lnSpc>
                <a:spcPct val="114000"/>
              </a:lnSpc>
            </a:pPr>
            <a:r>
              <a:rPr lang="en-US" altLang="zh-CN" sz="3600" b="1" dirty="0">
                <a:solidFill>
                  <a:schemeClr val="bg1"/>
                </a:solidFill>
                <a:ea typeface="微软雅黑" panose="020B0503020204020204" pitchFamily="34" charset="-122"/>
              </a:rPr>
              <a:t>For when we were still without strength, in due time Christ died for the ungodly.</a:t>
            </a:r>
          </a:p>
          <a:p>
            <a:pPr algn="l">
              <a:lnSpc>
                <a:spcPct val="114000"/>
              </a:lnSpc>
            </a:pPr>
            <a:r>
              <a:rPr lang="en-US" altLang="zh-CN" sz="3600" b="1" dirty="0">
                <a:solidFill>
                  <a:srgbClr val="FFFF00"/>
                </a:solidFill>
                <a:ea typeface="微软雅黑" panose="020B0503020204020204" pitchFamily="34" charset="-122"/>
              </a:rPr>
              <a:t>7 </a:t>
            </a:r>
            <a:r>
              <a:rPr lang="zh-CN" altLang="en-US" sz="3600" b="1" dirty="0">
                <a:solidFill>
                  <a:srgbClr val="FFFF00"/>
                </a:solidFill>
                <a:ea typeface="微软雅黑" panose="020B0503020204020204" pitchFamily="34" charset="-122"/>
              </a:rPr>
              <a:t>为义人死，是少有的；为仁人死，或者有敢作的。</a:t>
            </a:r>
          </a:p>
          <a:p>
            <a:pPr algn="l">
              <a:lnSpc>
                <a:spcPct val="114000"/>
              </a:lnSpc>
            </a:pPr>
            <a:r>
              <a:rPr lang="en-US" altLang="zh-CN" sz="3600" b="1" dirty="0">
                <a:solidFill>
                  <a:schemeClr val="bg1"/>
                </a:solidFill>
                <a:ea typeface="微软雅黑" panose="020B0503020204020204" pitchFamily="34" charset="-122"/>
              </a:rPr>
              <a:t>For scarcely for a righteous man will one die; yet perhaps for a good man someone would even dare to die</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07768333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罗马书 </a:t>
            </a:r>
            <a:r>
              <a:rPr lang="en-US" altLang="zh-CN" sz="3600" b="1" u="sng" dirty="0">
                <a:solidFill>
                  <a:schemeClr val="bg1"/>
                </a:solidFill>
                <a:ea typeface="微软雅黑" panose="020B0503020204020204" pitchFamily="34" charset="-122"/>
              </a:rPr>
              <a:t>Romans 5:6-8】</a:t>
            </a:r>
          </a:p>
          <a:p>
            <a:pPr algn="l">
              <a:lnSpc>
                <a:spcPct val="114000"/>
              </a:lnSpc>
            </a:pPr>
            <a:r>
              <a:rPr lang="en-US" altLang="zh-CN" sz="3600" b="1" dirty="0" smtClean="0">
                <a:solidFill>
                  <a:srgbClr val="FFFF00"/>
                </a:solidFill>
                <a:ea typeface="微软雅黑" panose="020B0503020204020204" pitchFamily="34" charset="-122"/>
              </a:rPr>
              <a:t>8 </a:t>
            </a:r>
            <a:r>
              <a:rPr lang="zh-CN" altLang="en-US" sz="3600" b="1" dirty="0">
                <a:solidFill>
                  <a:srgbClr val="FFFF00"/>
                </a:solidFill>
                <a:ea typeface="微软雅黑" panose="020B0503020204020204" pitchFamily="34" charset="-122"/>
              </a:rPr>
              <a:t>惟有基督在我们还作罪人的时候为我们死，　神的爱就在此向我们显明了。</a:t>
            </a:r>
          </a:p>
          <a:p>
            <a:pPr algn="l">
              <a:lnSpc>
                <a:spcPct val="114000"/>
              </a:lnSpc>
            </a:pPr>
            <a:r>
              <a:rPr lang="en-US" altLang="zh-CN" sz="3600" b="1" dirty="0">
                <a:solidFill>
                  <a:schemeClr val="bg1"/>
                </a:solidFill>
                <a:ea typeface="微软雅黑" panose="020B0503020204020204" pitchFamily="34" charset="-122"/>
              </a:rPr>
              <a:t>But God demonstrates His own love toward us, in that while we were still sinners, Christ died for us.</a:t>
            </a:r>
          </a:p>
        </p:txBody>
      </p:sp>
    </p:spTree>
    <p:extLst>
      <p:ext uri="{BB962C8B-B14F-4D97-AF65-F5344CB8AC3E}">
        <p14:creationId xmlns:p14="http://schemas.microsoft.com/office/powerpoint/2010/main" val="312015382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a:solidFill>
                  <a:srgbClr val="FFFF00"/>
                </a:solidFill>
                <a:ea typeface="微软雅黑" panose="020B0503020204020204" pitchFamily="34" charset="-122"/>
              </a:rPr>
              <a:t>古旧十</a:t>
            </a:r>
            <a:r>
              <a:rPr lang="zh-CN" altLang="en-US" sz="3600" b="1" u="sng" dirty="0" smtClean="0">
                <a:solidFill>
                  <a:srgbClr val="FFFF00"/>
                </a:solidFill>
                <a:ea typeface="微软雅黑" panose="020B0503020204020204" pitchFamily="34" charset="-122"/>
              </a:rPr>
              <a:t>架 </a:t>
            </a:r>
            <a:r>
              <a:rPr lang="en-US" altLang="zh-CN" sz="3600" b="1" u="sng" dirty="0">
                <a:solidFill>
                  <a:schemeClr val="bg1"/>
                </a:solidFill>
                <a:ea typeface="微软雅黑" panose="020B0503020204020204" pitchFamily="34" charset="-122"/>
              </a:rPr>
              <a:t>The Old Rugged Cross</a:t>
            </a:r>
            <a:endParaRPr lang="en-US" altLang="zh-CN" sz="3600" b="1" u="sng" dirty="0" smtClean="0">
              <a:solidFill>
                <a:schemeClr val="bg1"/>
              </a:solidFill>
              <a:ea typeface="微软雅黑" panose="020B0503020204020204" pitchFamily="34" charset="-122"/>
            </a:endParaRPr>
          </a:p>
          <a:p>
            <a:pPr algn="l">
              <a:lnSpc>
                <a:spcPct val="114000"/>
              </a:lnSpc>
            </a:pPr>
            <a:r>
              <a:rPr lang="zh-CN" altLang="en-US" sz="3600" b="1" dirty="0" smtClean="0">
                <a:solidFill>
                  <a:srgbClr val="FFFF00"/>
                </a:solidFill>
                <a:ea typeface="微软雅黑" panose="020B0503020204020204" pitchFamily="34" charset="-122"/>
              </a:rPr>
              <a:t>各</a:t>
            </a:r>
            <a:r>
              <a:rPr lang="zh-CN" altLang="en-US" sz="3600" b="1" dirty="0">
                <a:solidFill>
                  <a:srgbClr val="FFFF00"/>
                </a:solidFill>
                <a:ea typeface="微软雅黑" panose="020B0503020204020204" pitchFamily="34" charset="-122"/>
              </a:rPr>
              <a:t>各他山岭上，矗立古旧十架，是羞辱与痛苦记号</a:t>
            </a:r>
            <a:r>
              <a:rPr lang="zh-CN" altLang="en-US" sz="3600" b="1" dirty="0" smtClean="0">
                <a:solidFill>
                  <a:srgbClr val="FFFF00"/>
                </a:solidFill>
                <a:ea typeface="微软雅黑" panose="020B0503020204020204" pitchFamily="34" charset="-122"/>
              </a:rPr>
              <a:t>；</a:t>
            </a:r>
            <a:endParaRPr lang="en-US" altLang="zh-CN" sz="3600" b="1" dirty="0" smtClean="0">
              <a:solidFill>
                <a:srgbClr val="FFFF00"/>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On a hill far away stood an old rugged cross, the emblem of suffering and shame</a:t>
            </a:r>
            <a:r>
              <a:rPr lang="en-US" altLang="zh-CN" sz="3600" b="1" dirty="0" smtClean="0">
                <a:solidFill>
                  <a:schemeClr val="bg1"/>
                </a:solidFill>
                <a:ea typeface="微软雅黑" panose="020B0503020204020204" pitchFamily="34" charset="-122"/>
              </a:rPr>
              <a:t>;</a:t>
            </a:r>
          </a:p>
          <a:p>
            <a:pPr algn="l">
              <a:lnSpc>
                <a:spcPct val="114000"/>
              </a:lnSpc>
            </a:pPr>
            <a:endParaRPr lang="zh-CN" altLang="en-US" sz="800" b="1" dirty="0">
              <a:solidFill>
                <a:schemeClr val="bg1"/>
              </a:solidFill>
              <a:ea typeface="微软雅黑" panose="020B0503020204020204" pitchFamily="34" charset="-122"/>
            </a:endParaRPr>
          </a:p>
          <a:p>
            <a:pPr algn="l">
              <a:lnSpc>
                <a:spcPct val="114000"/>
              </a:lnSpc>
            </a:pPr>
            <a:r>
              <a:rPr lang="zh-CN" altLang="en-US" sz="3600" b="1" dirty="0">
                <a:solidFill>
                  <a:srgbClr val="FFFF00"/>
                </a:solidFill>
                <a:ea typeface="微软雅黑" panose="020B0503020204020204" pitchFamily="34" charset="-122"/>
              </a:rPr>
              <a:t>神爱子主耶稣，为我们被钉死，</a:t>
            </a:r>
          </a:p>
          <a:p>
            <a:pPr algn="l">
              <a:lnSpc>
                <a:spcPct val="114000"/>
              </a:lnSpc>
            </a:pPr>
            <a:r>
              <a:rPr lang="zh-CN" altLang="en-US" sz="3600" b="1" dirty="0">
                <a:solidFill>
                  <a:srgbClr val="FFFF00"/>
                </a:solidFill>
                <a:ea typeface="微软雅黑" panose="020B0503020204020204" pitchFamily="34" charset="-122"/>
              </a:rPr>
              <a:t>这十架是我最爱最宝</a:t>
            </a:r>
            <a:r>
              <a:rPr lang="zh-CN" altLang="en-US" sz="3600" b="1" dirty="0" smtClean="0">
                <a:solidFill>
                  <a:srgbClr val="FFFF00"/>
                </a:solidFill>
                <a:ea typeface="微软雅黑" panose="020B0503020204020204" pitchFamily="34" charset="-122"/>
              </a:rPr>
              <a:t>。</a:t>
            </a:r>
            <a:endParaRPr lang="en-US" altLang="zh-CN" sz="3600" b="1" dirty="0" smtClean="0">
              <a:solidFill>
                <a:srgbClr val="FFFF00"/>
              </a:solidFill>
              <a:ea typeface="微软雅黑" panose="020B0503020204020204" pitchFamily="34" charset="-122"/>
            </a:endParaRPr>
          </a:p>
          <a:p>
            <a:pPr algn="l">
              <a:lnSpc>
                <a:spcPct val="114000"/>
              </a:lnSpc>
            </a:pPr>
            <a:r>
              <a:rPr lang="en-US" altLang="zh-CN" sz="3600" b="1" dirty="0" smtClean="0">
                <a:solidFill>
                  <a:schemeClr val="bg1"/>
                </a:solidFill>
                <a:ea typeface="微软雅黑" panose="020B0503020204020204" pitchFamily="34" charset="-122"/>
              </a:rPr>
              <a:t>and </a:t>
            </a:r>
            <a:r>
              <a:rPr lang="en-US" altLang="zh-CN" sz="3600" b="1" dirty="0">
                <a:solidFill>
                  <a:schemeClr val="bg1"/>
                </a:solidFill>
                <a:ea typeface="微软雅黑" panose="020B0503020204020204" pitchFamily="34" charset="-122"/>
              </a:rPr>
              <a:t>I love that old cross where the dearest and best for a world of lost sinners was slain.</a:t>
            </a:r>
            <a:endParaRPr lang="zh-CN" altLang="en-US"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60240834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a:solidFill>
                  <a:srgbClr val="FFFF00"/>
                </a:solidFill>
                <a:ea typeface="微软雅黑" panose="020B0503020204020204" pitchFamily="34" charset="-122"/>
              </a:rPr>
              <a:t>古旧十</a:t>
            </a:r>
            <a:r>
              <a:rPr lang="zh-CN" altLang="en-US" sz="3600" b="1" u="sng" dirty="0" smtClean="0">
                <a:solidFill>
                  <a:srgbClr val="FFFF00"/>
                </a:solidFill>
                <a:ea typeface="微软雅黑" panose="020B0503020204020204" pitchFamily="34" charset="-122"/>
              </a:rPr>
              <a:t>架 </a:t>
            </a:r>
            <a:r>
              <a:rPr lang="en-US" altLang="zh-CN" sz="3600" b="1" u="sng" dirty="0">
                <a:solidFill>
                  <a:schemeClr val="bg1"/>
                </a:solidFill>
                <a:ea typeface="微软雅黑" panose="020B0503020204020204" pitchFamily="34" charset="-122"/>
              </a:rPr>
              <a:t>The Old Rugged Cross</a:t>
            </a:r>
            <a:endParaRPr lang="en-US" altLang="zh-CN" sz="3600" b="1" u="sng" dirty="0" smtClean="0">
              <a:solidFill>
                <a:schemeClr val="bg1"/>
              </a:solidFill>
              <a:ea typeface="微软雅黑" panose="020B0503020204020204" pitchFamily="34" charset="-122"/>
            </a:endParaRPr>
          </a:p>
          <a:p>
            <a:pPr algn="l">
              <a:lnSpc>
                <a:spcPct val="114000"/>
              </a:lnSpc>
            </a:pPr>
            <a:r>
              <a:rPr lang="zh-CN" altLang="en-US" sz="3600" b="1" dirty="0" smtClean="0">
                <a:solidFill>
                  <a:srgbClr val="FFFF00"/>
                </a:solidFill>
                <a:ea typeface="微软雅黑" panose="020B0503020204020204" pitchFamily="34" charset="-122"/>
              </a:rPr>
              <a:t>这</a:t>
            </a:r>
            <a:r>
              <a:rPr lang="zh-CN" altLang="en-US" sz="3600" b="1" dirty="0">
                <a:solidFill>
                  <a:srgbClr val="FFFF00"/>
                </a:solidFill>
                <a:ea typeface="微软雅黑" panose="020B0503020204020204" pitchFamily="34" charset="-122"/>
              </a:rPr>
              <a:t>古旧十字架，被世人所轻视，我却以十架为宝贵</a:t>
            </a:r>
            <a:r>
              <a:rPr lang="zh-CN" altLang="en-US" sz="3600" b="1" dirty="0" smtClean="0">
                <a:solidFill>
                  <a:srgbClr val="FFFF00"/>
                </a:solidFill>
                <a:ea typeface="微软雅黑" panose="020B0503020204020204" pitchFamily="34" charset="-122"/>
              </a:rPr>
              <a:t>；</a:t>
            </a:r>
            <a:endParaRPr lang="en-US" altLang="zh-CN" sz="3600" b="1" dirty="0" smtClean="0">
              <a:solidFill>
                <a:srgbClr val="FFFF00"/>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O that old rugged cross, so despised by the world</a:t>
            </a:r>
            <a:r>
              <a:rPr lang="en-US" altLang="zh-CN" sz="3600" b="1" dirty="0" smtClean="0">
                <a:solidFill>
                  <a:schemeClr val="bg1"/>
                </a:solidFill>
                <a:ea typeface="微软雅黑" panose="020B0503020204020204" pitchFamily="34" charset="-122"/>
              </a:rPr>
              <a:t>, has </a:t>
            </a:r>
            <a:r>
              <a:rPr lang="en-US" altLang="zh-CN" sz="3600" b="1" dirty="0">
                <a:solidFill>
                  <a:schemeClr val="bg1"/>
                </a:solidFill>
                <a:ea typeface="微软雅黑" panose="020B0503020204020204" pitchFamily="34" charset="-122"/>
              </a:rPr>
              <a:t>a wondrous attraction for me;</a:t>
            </a:r>
          </a:p>
          <a:p>
            <a:pPr algn="l">
              <a:lnSpc>
                <a:spcPct val="114000"/>
              </a:lnSpc>
            </a:pPr>
            <a:endParaRPr lang="zh-CN" altLang="en-US" sz="800" b="1" dirty="0">
              <a:solidFill>
                <a:schemeClr val="bg1"/>
              </a:solidFill>
              <a:ea typeface="微软雅黑" panose="020B0503020204020204" pitchFamily="34" charset="-122"/>
            </a:endParaRPr>
          </a:p>
          <a:p>
            <a:pPr algn="l">
              <a:lnSpc>
                <a:spcPct val="114000"/>
              </a:lnSpc>
            </a:pPr>
            <a:r>
              <a:rPr lang="zh-CN" altLang="en-US" sz="3600" b="1" dirty="0">
                <a:solidFill>
                  <a:srgbClr val="FFFF00"/>
                </a:solidFill>
                <a:ea typeface="微软雅黑" panose="020B0503020204020204" pitchFamily="34" charset="-122"/>
              </a:rPr>
              <a:t>神爱子主耶稣，舍弃天堂荣华，</a:t>
            </a:r>
          </a:p>
          <a:p>
            <a:pPr algn="l">
              <a:lnSpc>
                <a:spcPct val="114000"/>
              </a:lnSpc>
            </a:pPr>
            <a:r>
              <a:rPr lang="zh-CN" altLang="en-US" sz="3600" b="1" dirty="0">
                <a:solidFill>
                  <a:srgbClr val="FFFF00"/>
                </a:solidFill>
                <a:ea typeface="微软雅黑" panose="020B0503020204020204" pitchFamily="34" charset="-122"/>
              </a:rPr>
              <a:t>愿背负十架往各各他。</a:t>
            </a:r>
          </a:p>
          <a:p>
            <a:pPr algn="l">
              <a:lnSpc>
                <a:spcPct val="114000"/>
              </a:lnSpc>
            </a:pPr>
            <a:r>
              <a:rPr lang="en-US" altLang="zh-CN" sz="3600" b="1" dirty="0">
                <a:solidFill>
                  <a:schemeClr val="bg1"/>
                </a:solidFill>
                <a:ea typeface="微软雅黑" panose="020B0503020204020204" pitchFamily="34" charset="-122"/>
              </a:rPr>
              <a:t>for the dear Lamb of God left his glory above to bear it to dark Calvary. </a:t>
            </a:r>
            <a:endParaRPr lang="zh-CN" altLang="en-US"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99956995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rgbClr val="FFFF00"/>
                </a:solidFill>
                <a:ea typeface="微软雅黑" panose="020B0503020204020204" pitchFamily="34" charset="-122"/>
              </a:rPr>
              <a:t>希伯来书</a:t>
            </a:r>
            <a:r>
              <a:rPr lang="zh-CN" altLang="en-US" sz="3600" b="1" u="sng" dirty="0">
                <a:solidFill>
                  <a:schemeClr val="bg1"/>
                </a:solidFill>
                <a:ea typeface="微软雅黑" panose="020B0503020204020204" pitchFamily="34" charset="-122"/>
              </a:rPr>
              <a:t> </a:t>
            </a:r>
            <a:r>
              <a:rPr lang="en-US" altLang="zh-CN" sz="3600" b="1" u="sng" dirty="0">
                <a:solidFill>
                  <a:schemeClr val="bg1"/>
                </a:solidFill>
                <a:ea typeface="微软雅黑" panose="020B0503020204020204" pitchFamily="34" charset="-122"/>
              </a:rPr>
              <a:t>Hebrews 7:1-19】</a:t>
            </a:r>
          </a:p>
          <a:p>
            <a:pPr algn="l">
              <a:lnSpc>
                <a:spcPct val="114000"/>
              </a:lnSpc>
            </a:pPr>
            <a:r>
              <a:rPr lang="en-US" altLang="zh-CN" sz="3600" b="1" dirty="0">
                <a:solidFill>
                  <a:srgbClr val="FFFF00"/>
                </a:solidFill>
                <a:ea typeface="微软雅黑" panose="020B0503020204020204" pitchFamily="34" charset="-122"/>
              </a:rPr>
              <a:t>2 </a:t>
            </a:r>
            <a:r>
              <a:rPr lang="zh-CN" altLang="en-US" sz="3600" b="1" dirty="0">
                <a:solidFill>
                  <a:srgbClr val="FFFF00"/>
                </a:solidFill>
                <a:ea typeface="微软雅黑" panose="020B0503020204020204" pitchFamily="34" charset="-122"/>
              </a:rPr>
              <a:t>亚伯拉罕也将自己所得来的，取十分之一给他。他头一个名翻出来就是仁义王，他又名撒冷王，就是平安王的意思。</a:t>
            </a:r>
          </a:p>
          <a:p>
            <a:pPr algn="l">
              <a:lnSpc>
                <a:spcPct val="114000"/>
              </a:lnSpc>
            </a:pPr>
            <a:r>
              <a:rPr lang="en-US" altLang="zh-CN" sz="3600" b="1" dirty="0">
                <a:solidFill>
                  <a:schemeClr val="bg1"/>
                </a:solidFill>
                <a:ea typeface="微软雅黑" panose="020B0503020204020204" pitchFamily="34" charset="-122"/>
              </a:rPr>
              <a:t>to whom also Abraham gave a tenth part of all, first being translated “king of righteousness,” and then also king of Salem, meaning “king of peace,”</a:t>
            </a:r>
          </a:p>
        </p:txBody>
      </p:sp>
    </p:spTree>
    <p:extLst>
      <p:ext uri="{BB962C8B-B14F-4D97-AF65-F5344CB8AC3E}">
        <p14:creationId xmlns:p14="http://schemas.microsoft.com/office/powerpoint/2010/main" val="31505527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a:solidFill>
                  <a:srgbClr val="FFFF00"/>
                </a:solidFill>
                <a:ea typeface="微软雅黑" panose="020B0503020204020204" pitchFamily="34" charset="-122"/>
              </a:rPr>
              <a:t>古旧十</a:t>
            </a:r>
            <a:r>
              <a:rPr lang="zh-CN" altLang="en-US" sz="3600" b="1" u="sng" dirty="0" smtClean="0">
                <a:solidFill>
                  <a:srgbClr val="FFFF00"/>
                </a:solidFill>
                <a:ea typeface="微软雅黑" panose="020B0503020204020204" pitchFamily="34" charset="-122"/>
              </a:rPr>
              <a:t>架 </a:t>
            </a:r>
            <a:r>
              <a:rPr lang="en-US" altLang="zh-CN" sz="3600" b="1" u="sng" dirty="0">
                <a:solidFill>
                  <a:schemeClr val="bg1"/>
                </a:solidFill>
                <a:ea typeface="微软雅黑" panose="020B0503020204020204" pitchFamily="34" charset="-122"/>
              </a:rPr>
              <a:t>The Old Rugged Cross</a:t>
            </a:r>
            <a:endParaRPr lang="en-US" altLang="zh-CN" sz="3600" b="1" u="sng" dirty="0" smtClean="0">
              <a:solidFill>
                <a:schemeClr val="bg1"/>
              </a:solidFill>
              <a:ea typeface="微软雅黑" panose="020B0503020204020204" pitchFamily="34" charset="-122"/>
            </a:endParaRPr>
          </a:p>
          <a:p>
            <a:pPr algn="l">
              <a:lnSpc>
                <a:spcPct val="114000"/>
              </a:lnSpc>
            </a:pPr>
            <a:r>
              <a:rPr lang="zh-CN" altLang="en-US" sz="3600" b="1" dirty="0" smtClean="0">
                <a:solidFill>
                  <a:srgbClr val="FFFF00"/>
                </a:solidFill>
                <a:ea typeface="微软雅黑" panose="020B0503020204020204" pitchFamily="34" charset="-122"/>
              </a:rPr>
              <a:t>各</a:t>
            </a:r>
            <a:r>
              <a:rPr lang="zh-CN" altLang="en-US" sz="3600" b="1" dirty="0">
                <a:solidFill>
                  <a:srgbClr val="FFFF00"/>
                </a:solidFill>
                <a:ea typeface="微软雅黑" panose="020B0503020204020204" pitchFamily="34" charset="-122"/>
              </a:rPr>
              <a:t>各他十字架，虽有血迹斑斑，我看它仍圣洁华美</a:t>
            </a:r>
            <a:r>
              <a:rPr lang="zh-CN" altLang="en-US" sz="3600" b="1" dirty="0" smtClean="0">
                <a:solidFill>
                  <a:srgbClr val="FFFF00"/>
                </a:solidFill>
                <a:ea typeface="微软雅黑" panose="020B0503020204020204" pitchFamily="34" charset="-122"/>
              </a:rPr>
              <a:t>；</a:t>
            </a:r>
            <a:endParaRPr lang="en-US" altLang="zh-CN" sz="3600" b="1" dirty="0" smtClean="0">
              <a:solidFill>
                <a:srgbClr val="FFFF00"/>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In that old rugged cross, stained with blood so divine</a:t>
            </a:r>
            <a:r>
              <a:rPr lang="en-US" altLang="zh-CN" sz="3600" b="1" dirty="0" smtClean="0">
                <a:solidFill>
                  <a:schemeClr val="bg1"/>
                </a:solidFill>
                <a:ea typeface="微软雅黑" panose="020B0503020204020204" pitchFamily="34" charset="-122"/>
              </a:rPr>
              <a:t>, a </a:t>
            </a:r>
            <a:r>
              <a:rPr lang="en-US" altLang="zh-CN" sz="3600" b="1" dirty="0">
                <a:solidFill>
                  <a:schemeClr val="bg1"/>
                </a:solidFill>
                <a:ea typeface="微软雅黑" panose="020B0503020204020204" pitchFamily="34" charset="-122"/>
              </a:rPr>
              <a:t>wondrous beauty I see,</a:t>
            </a:r>
          </a:p>
          <a:p>
            <a:pPr algn="l">
              <a:lnSpc>
                <a:spcPct val="114000"/>
              </a:lnSpc>
            </a:pPr>
            <a:endParaRPr lang="zh-CN" altLang="en-US" sz="800" b="1" dirty="0">
              <a:solidFill>
                <a:schemeClr val="bg1"/>
              </a:solidFill>
              <a:ea typeface="微软雅黑" panose="020B0503020204020204" pitchFamily="34" charset="-122"/>
            </a:endParaRPr>
          </a:p>
          <a:p>
            <a:pPr algn="l">
              <a:lnSpc>
                <a:spcPct val="114000"/>
              </a:lnSpc>
            </a:pPr>
            <a:r>
              <a:rPr lang="zh-CN" altLang="en-US" sz="3600" b="1" dirty="0">
                <a:solidFill>
                  <a:srgbClr val="FFFF00"/>
                </a:solidFill>
                <a:ea typeface="微软雅黑" panose="020B0503020204020204" pitchFamily="34" charset="-122"/>
              </a:rPr>
              <a:t>因救主在十架，为我罪被钉死，</a:t>
            </a:r>
          </a:p>
          <a:p>
            <a:pPr algn="l">
              <a:lnSpc>
                <a:spcPct val="114000"/>
              </a:lnSpc>
            </a:pPr>
            <a:r>
              <a:rPr lang="zh-CN" altLang="en-US" sz="3600" b="1" dirty="0">
                <a:solidFill>
                  <a:srgbClr val="FFFF00"/>
                </a:solidFill>
                <a:ea typeface="微软雅黑" panose="020B0503020204020204" pitchFamily="34" charset="-122"/>
              </a:rPr>
              <a:t>我罪恶全赦免得称义。</a:t>
            </a:r>
          </a:p>
          <a:p>
            <a:pPr algn="l">
              <a:lnSpc>
                <a:spcPct val="114000"/>
              </a:lnSpc>
            </a:pPr>
            <a:r>
              <a:rPr lang="en-US" altLang="zh-CN" sz="3600" b="1" dirty="0">
                <a:solidFill>
                  <a:schemeClr val="bg1"/>
                </a:solidFill>
                <a:ea typeface="微软雅黑" panose="020B0503020204020204" pitchFamily="34" charset="-122"/>
              </a:rPr>
              <a:t>for 'twas on that old cross Jesus suffered and died</a:t>
            </a:r>
            <a:r>
              <a:rPr lang="en-US" altLang="zh-CN" sz="3600" b="1" dirty="0" smtClean="0">
                <a:solidFill>
                  <a:schemeClr val="bg1"/>
                </a:solidFill>
                <a:ea typeface="微软雅黑" panose="020B0503020204020204" pitchFamily="34" charset="-122"/>
              </a:rPr>
              <a:t>, to </a:t>
            </a:r>
            <a:r>
              <a:rPr lang="en-US" altLang="zh-CN" sz="3600" b="1" dirty="0">
                <a:solidFill>
                  <a:schemeClr val="bg1"/>
                </a:solidFill>
                <a:ea typeface="微软雅黑" panose="020B0503020204020204" pitchFamily="34" charset="-122"/>
              </a:rPr>
              <a:t>pardon and sanctify me. </a:t>
            </a:r>
          </a:p>
        </p:txBody>
      </p:sp>
    </p:spTree>
    <p:extLst>
      <p:ext uri="{BB962C8B-B14F-4D97-AF65-F5344CB8AC3E}">
        <p14:creationId xmlns:p14="http://schemas.microsoft.com/office/powerpoint/2010/main" val="390310927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a:solidFill>
                  <a:srgbClr val="FFFF00"/>
                </a:solidFill>
                <a:ea typeface="微软雅黑" panose="020B0503020204020204" pitchFamily="34" charset="-122"/>
              </a:rPr>
              <a:t>古旧十</a:t>
            </a:r>
            <a:r>
              <a:rPr lang="zh-CN" altLang="en-US" sz="3600" b="1" u="sng" dirty="0" smtClean="0">
                <a:solidFill>
                  <a:srgbClr val="FFFF00"/>
                </a:solidFill>
                <a:ea typeface="微软雅黑" panose="020B0503020204020204" pitchFamily="34" charset="-122"/>
              </a:rPr>
              <a:t>架 </a:t>
            </a:r>
            <a:r>
              <a:rPr lang="en-US" altLang="zh-CN" sz="3600" b="1" u="sng" dirty="0">
                <a:solidFill>
                  <a:schemeClr val="bg1"/>
                </a:solidFill>
                <a:ea typeface="微软雅黑" panose="020B0503020204020204" pitchFamily="34" charset="-122"/>
              </a:rPr>
              <a:t>The Old Rugged Cross</a:t>
            </a:r>
            <a:endParaRPr lang="en-US" altLang="zh-CN" sz="3600" b="1" u="sng" dirty="0" smtClean="0">
              <a:solidFill>
                <a:schemeClr val="bg1"/>
              </a:solidFill>
              <a:ea typeface="微软雅黑" panose="020B0503020204020204" pitchFamily="34" charset="-122"/>
            </a:endParaRPr>
          </a:p>
          <a:p>
            <a:pPr algn="l">
              <a:lnSpc>
                <a:spcPct val="114000"/>
              </a:lnSpc>
            </a:pPr>
            <a:r>
              <a:rPr lang="zh-CN" altLang="en-US" sz="3600" b="1" dirty="0" smtClean="0">
                <a:solidFill>
                  <a:srgbClr val="FFFF00"/>
                </a:solidFill>
                <a:ea typeface="微软雅黑" panose="020B0503020204020204" pitchFamily="34" charset="-122"/>
              </a:rPr>
              <a:t>对</a:t>
            </a:r>
            <a:r>
              <a:rPr lang="zh-CN" altLang="en-US" sz="3600" b="1" dirty="0">
                <a:solidFill>
                  <a:srgbClr val="FFFF00"/>
                </a:solidFill>
                <a:ea typeface="微软雅黑" panose="020B0503020204020204" pitchFamily="34" charset="-122"/>
              </a:rPr>
              <a:t>这古旧十架，我愿永远忠诚，甘受世人辱骂耻笑</a:t>
            </a:r>
            <a:r>
              <a:rPr lang="zh-CN" altLang="en-US" sz="3600" b="1" dirty="0" smtClean="0">
                <a:solidFill>
                  <a:srgbClr val="FFFF00"/>
                </a:solidFill>
                <a:ea typeface="微软雅黑" panose="020B0503020204020204" pitchFamily="34" charset="-122"/>
              </a:rPr>
              <a:t>；</a:t>
            </a:r>
            <a:endParaRPr lang="en-US" altLang="zh-CN" sz="3600" b="1" dirty="0" smtClean="0">
              <a:solidFill>
                <a:srgbClr val="FFFF00"/>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To that old rugged cross I will ever be true,</a:t>
            </a:r>
          </a:p>
          <a:p>
            <a:pPr algn="l">
              <a:lnSpc>
                <a:spcPct val="114000"/>
              </a:lnSpc>
            </a:pPr>
            <a:r>
              <a:rPr lang="en-US" altLang="zh-CN" sz="3600" b="1" dirty="0">
                <a:solidFill>
                  <a:schemeClr val="bg1"/>
                </a:solidFill>
                <a:ea typeface="微软雅黑" panose="020B0503020204020204" pitchFamily="34" charset="-122"/>
              </a:rPr>
              <a:t>its shame and reproach gladly bear;</a:t>
            </a:r>
          </a:p>
          <a:p>
            <a:pPr algn="l">
              <a:lnSpc>
                <a:spcPct val="114000"/>
              </a:lnSpc>
            </a:pPr>
            <a:endParaRPr lang="zh-CN" altLang="en-US" sz="800" b="1" dirty="0">
              <a:solidFill>
                <a:schemeClr val="bg1"/>
              </a:solidFill>
              <a:ea typeface="微软雅黑" panose="020B0503020204020204" pitchFamily="34" charset="-122"/>
            </a:endParaRPr>
          </a:p>
          <a:p>
            <a:pPr algn="l">
              <a:lnSpc>
                <a:spcPct val="114000"/>
              </a:lnSpc>
            </a:pPr>
            <a:r>
              <a:rPr lang="zh-CN" altLang="en-US" sz="3600" b="1" dirty="0">
                <a:solidFill>
                  <a:srgbClr val="FFFF00"/>
                </a:solidFill>
                <a:ea typeface="微软雅黑" panose="020B0503020204020204" pitchFamily="34" charset="-122"/>
              </a:rPr>
              <a:t>救主快要再来，迎接我到天家，</a:t>
            </a:r>
          </a:p>
          <a:p>
            <a:pPr algn="l">
              <a:lnSpc>
                <a:spcPct val="114000"/>
              </a:lnSpc>
            </a:pPr>
            <a:r>
              <a:rPr lang="zh-CN" altLang="en-US" sz="3600" b="1" dirty="0">
                <a:solidFill>
                  <a:srgbClr val="FFFF00"/>
                </a:solidFill>
                <a:ea typeface="微软雅黑" panose="020B0503020204020204" pitchFamily="34" charset="-122"/>
              </a:rPr>
              <a:t>与救主共享永远荣耀。</a:t>
            </a:r>
          </a:p>
          <a:p>
            <a:pPr algn="l">
              <a:lnSpc>
                <a:spcPct val="114000"/>
              </a:lnSpc>
            </a:pPr>
            <a:r>
              <a:rPr lang="en-US" altLang="zh-CN" sz="3600" b="1" dirty="0">
                <a:solidFill>
                  <a:schemeClr val="bg1"/>
                </a:solidFill>
                <a:ea typeface="微软雅黑" panose="020B0503020204020204" pitchFamily="34" charset="-122"/>
              </a:rPr>
              <a:t>then he'll call me some day to my home far away</a:t>
            </a:r>
            <a:r>
              <a:rPr lang="en-US" altLang="zh-CN" sz="3600" b="1" dirty="0" smtClean="0">
                <a:solidFill>
                  <a:schemeClr val="bg1"/>
                </a:solidFill>
                <a:ea typeface="微软雅黑" panose="020B0503020204020204" pitchFamily="34" charset="-122"/>
              </a:rPr>
              <a:t>, where </a:t>
            </a:r>
            <a:r>
              <a:rPr lang="en-US" altLang="zh-CN" sz="3600" b="1" dirty="0">
                <a:solidFill>
                  <a:schemeClr val="bg1"/>
                </a:solidFill>
                <a:ea typeface="微软雅黑" panose="020B0503020204020204" pitchFamily="34" charset="-122"/>
              </a:rPr>
              <a:t>his glory forever I'll share. </a:t>
            </a:r>
          </a:p>
        </p:txBody>
      </p:sp>
    </p:spTree>
    <p:extLst>
      <p:ext uri="{BB962C8B-B14F-4D97-AF65-F5344CB8AC3E}">
        <p14:creationId xmlns:p14="http://schemas.microsoft.com/office/powerpoint/2010/main" val="79769863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a:solidFill>
                  <a:srgbClr val="FFFF00"/>
                </a:solidFill>
                <a:ea typeface="微软雅黑" panose="020B0503020204020204" pitchFamily="34" charset="-122"/>
              </a:rPr>
              <a:t>古旧十</a:t>
            </a:r>
            <a:r>
              <a:rPr lang="zh-CN" altLang="en-US" sz="3600" b="1" u="sng" dirty="0" smtClean="0">
                <a:solidFill>
                  <a:srgbClr val="FFFF00"/>
                </a:solidFill>
                <a:ea typeface="微软雅黑" panose="020B0503020204020204" pitchFamily="34" charset="-122"/>
              </a:rPr>
              <a:t>架 </a:t>
            </a:r>
            <a:r>
              <a:rPr lang="en-US" altLang="zh-CN" sz="3600" b="1" u="sng" dirty="0">
                <a:solidFill>
                  <a:schemeClr val="bg1"/>
                </a:solidFill>
                <a:ea typeface="微软雅黑" panose="020B0503020204020204" pitchFamily="34" charset="-122"/>
              </a:rPr>
              <a:t>The Old Rugged Cross</a:t>
            </a:r>
            <a:endParaRPr lang="en-US" altLang="zh-CN" sz="3600" b="1" u="sng" dirty="0" smtClean="0">
              <a:solidFill>
                <a:schemeClr val="bg1"/>
              </a:solidFill>
              <a:ea typeface="微软雅黑" panose="020B0503020204020204" pitchFamily="34" charset="-122"/>
            </a:endParaRPr>
          </a:p>
          <a:p>
            <a:pPr algn="l">
              <a:lnSpc>
                <a:spcPct val="114000"/>
              </a:lnSpc>
            </a:pPr>
            <a:r>
              <a:rPr lang="zh-CN" altLang="en-US" sz="3600" b="1" dirty="0">
                <a:solidFill>
                  <a:srgbClr val="FFFF00"/>
                </a:solidFill>
                <a:ea typeface="微软雅黑" panose="020B0503020204020204" pitchFamily="34" charset="-122"/>
              </a:rPr>
              <a:t>故我爱高举主十字架，</a:t>
            </a:r>
          </a:p>
          <a:p>
            <a:pPr algn="l">
              <a:lnSpc>
                <a:spcPct val="114000"/>
              </a:lnSpc>
            </a:pPr>
            <a:r>
              <a:rPr lang="zh-CN" altLang="en-US" sz="3600" b="1" dirty="0">
                <a:solidFill>
                  <a:srgbClr val="FFFF00"/>
                </a:solidFill>
                <a:ea typeface="微软雅黑" panose="020B0503020204020204" pitchFamily="34" charset="-122"/>
              </a:rPr>
              <a:t>愿将世上虚荣全放下，</a:t>
            </a:r>
          </a:p>
          <a:p>
            <a:pPr algn="l">
              <a:lnSpc>
                <a:spcPct val="114000"/>
              </a:lnSpc>
            </a:pPr>
            <a:r>
              <a:rPr lang="zh-CN" altLang="en-US" sz="3600" b="1" dirty="0">
                <a:solidFill>
                  <a:srgbClr val="FFFF00"/>
                </a:solidFill>
                <a:ea typeface="微软雅黑" panose="020B0503020204020204" pitchFamily="34" charset="-122"/>
              </a:rPr>
              <a:t>我一生要背负十字架，到那天可换公义冠冕。</a:t>
            </a:r>
          </a:p>
          <a:p>
            <a:pPr algn="l">
              <a:lnSpc>
                <a:spcPct val="114000"/>
              </a:lnSpc>
            </a:pPr>
            <a:r>
              <a:rPr lang="en-US" altLang="zh-CN" sz="3600" b="1" dirty="0">
                <a:solidFill>
                  <a:schemeClr val="bg1"/>
                </a:solidFill>
                <a:ea typeface="微软雅黑" panose="020B0503020204020204" pitchFamily="34" charset="-122"/>
              </a:rPr>
              <a:t>So I'll cherish the old rugged cross,</a:t>
            </a:r>
          </a:p>
          <a:p>
            <a:pPr algn="l">
              <a:lnSpc>
                <a:spcPct val="114000"/>
              </a:lnSpc>
            </a:pPr>
            <a:r>
              <a:rPr lang="en-US" altLang="zh-CN" sz="3600" b="1" dirty="0">
                <a:solidFill>
                  <a:schemeClr val="bg1"/>
                </a:solidFill>
                <a:ea typeface="微软雅黑" panose="020B0503020204020204" pitchFamily="34" charset="-122"/>
              </a:rPr>
              <a:t>till my trophies at last I lay down;</a:t>
            </a:r>
          </a:p>
          <a:p>
            <a:pPr algn="l">
              <a:lnSpc>
                <a:spcPct val="114000"/>
              </a:lnSpc>
            </a:pPr>
            <a:r>
              <a:rPr lang="en-US" altLang="zh-CN" sz="3600" b="1" dirty="0">
                <a:solidFill>
                  <a:schemeClr val="bg1"/>
                </a:solidFill>
                <a:ea typeface="微软雅黑" panose="020B0503020204020204" pitchFamily="34" charset="-122"/>
              </a:rPr>
              <a:t>I will cling to the old rugged cross,</a:t>
            </a:r>
          </a:p>
          <a:p>
            <a:pPr algn="l">
              <a:lnSpc>
                <a:spcPct val="114000"/>
              </a:lnSpc>
            </a:pPr>
            <a:r>
              <a:rPr lang="en-US" altLang="zh-CN" sz="3600" b="1" dirty="0">
                <a:solidFill>
                  <a:schemeClr val="bg1"/>
                </a:solidFill>
                <a:ea typeface="微软雅黑" panose="020B0503020204020204" pitchFamily="34" charset="-122"/>
              </a:rPr>
              <a:t>and exchange it some day for a crown.</a:t>
            </a:r>
          </a:p>
        </p:txBody>
      </p:sp>
    </p:spTree>
    <p:extLst>
      <p:ext uri="{BB962C8B-B14F-4D97-AF65-F5344CB8AC3E}">
        <p14:creationId xmlns:p14="http://schemas.microsoft.com/office/powerpoint/2010/main" val="278675727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zh-CN" altLang="en-US" b="1" dirty="0" smtClean="0">
                <a:solidFill>
                  <a:schemeClr val="bg1"/>
                </a:solidFill>
              </a:rPr>
              <a:t>信仰告白</a:t>
            </a:r>
            <a:endParaRPr lang="zh-CN" altLang="en-US" b="1" dirty="0">
              <a:solidFill>
                <a:schemeClr val="bg1"/>
              </a:solidFill>
            </a:endParaRPr>
          </a:p>
        </p:txBody>
      </p:sp>
      <p:sp>
        <p:nvSpPr>
          <p:cNvPr id="3" name="副标题 2"/>
          <p:cNvSpPr>
            <a:spLocks noGrp="1"/>
          </p:cNvSpPr>
          <p:nvPr>
            <p:ph type="subTitle" idx="1"/>
          </p:nvPr>
        </p:nvSpPr>
        <p:spPr/>
        <p:txBody>
          <a:bodyPr/>
          <a:lstStyle/>
          <a:p>
            <a:r>
              <a:rPr lang="en-US" altLang="zh-CN" b="1" dirty="0" smtClean="0">
                <a:solidFill>
                  <a:schemeClr val="bg1"/>
                </a:solidFill>
              </a:rPr>
              <a:t>Boise Chinese Christian Church </a:t>
            </a:r>
          </a:p>
        </p:txBody>
      </p:sp>
    </p:spTree>
    <p:extLst>
      <p:ext uri="{BB962C8B-B14F-4D97-AF65-F5344CB8AC3E}">
        <p14:creationId xmlns:p14="http://schemas.microsoft.com/office/powerpoint/2010/main" val="402141119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使徒信经 </a:t>
            </a:r>
            <a:r>
              <a:rPr lang="en-US" altLang="zh-CN" sz="3600" b="1" u="sng" dirty="0">
                <a:solidFill>
                  <a:schemeClr val="bg1"/>
                </a:solidFill>
                <a:ea typeface="微软雅黑" panose="020B0503020204020204" pitchFamily="34" charset="-122"/>
              </a:rPr>
              <a:t>Apostles' Creed</a:t>
            </a:r>
            <a:endParaRPr lang="en-US" altLang="zh-CN" sz="3600" b="1" u="sng" dirty="0" smtClean="0">
              <a:solidFill>
                <a:schemeClr val="bg1"/>
              </a:solidFill>
              <a:ea typeface="微软雅黑" panose="020B0503020204020204" pitchFamily="34" charset="-122"/>
            </a:endParaRPr>
          </a:p>
          <a:p>
            <a:pPr algn="l">
              <a:lnSpc>
                <a:spcPct val="114000"/>
              </a:lnSpc>
            </a:pPr>
            <a:endParaRPr lang="en-US" altLang="zh-CN" sz="3600" b="1" u="sng" dirty="0">
              <a:solidFill>
                <a:schemeClr val="bg1"/>
              </a:solidFill>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1486853529"/>
              </p:ext>
            </p:extLst>
          </p:nvPr>
        </p:nvGraphicFramePr>
        <p:xfrm>
          <a:off x="83124" y="701963"/>
          <a:ext cx="8996220" cy="6068291"/>
        </p:xfrm>
        <a:graphic>
          <a:graphicData uri="http://schemas.openxmlformats.org/drawingml/2006/table">
            <a:tbl>
              <a:tblPr firstRow="1" bandRow="1">
                <a:tableStyleId>{5C22544A-7EE6-4342-B048-85BDC9FD1C3A}</a:tableStyleId>
              </a:tblPr>
              <a:tblGrid>
                <a:gridCol w="3500585"/>
                <a:gridCol w="5495635"/>
              </a:tblGrid>
              <a:tr h="6068291">
                <a:tc>
                  <a:txBody>
                    <a:bodyPr/>
                    <a:lstStyle/>
                    <a:p>
                      <a:r>
                        <a:rPr lang="zh-CN" altLang="en-US" sz="3200" dirty="0" smtClean="0">
                          <a:latin typeface="微软雅黑" panose="020B0503020204020204" pitchFamily="34" charset="-122"/>
                          <a:ea typeface="微软雅黑" panose="020B0503020204020204" pitchFamily="34" charset="-122"/>
                        </a:rPr>
                        <a:t>我信上帝，全能的父，创造天地的主。</a:t>
                      </a:r>
                      <a:endParaRPr lang="en-US" altLang="zh-CN" sz="32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zh-CN" altLang="en-US" sz="8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我信我主耶稣基督，上帝的独生子；</a:t>
                      </a:r>
                      <a:endParaRPr lang="en-US" altLang="zh-CN" sz="32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zh-CN" altLang="en-US" sz="8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因着圣灵感孕，从童贞女马利亚所生；</a:t>
                      </a:r>
                      <a:endParaRPr lang="en-US" altLang="zh-CN" sz="32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zh-CN" altLang="en-US" sz="8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在本丢彼拉多手下受难，被钉在十字架上，受死，埋葬；</a:t>
                      </a:r>
                      <a:endParaRPr lang="zh-CN" altLang="en-US" sz="3200" dirty="0">
                        <a:latin typeface="微软雅黑" panose="020B0503020204020204" pitchFamily="34" charset="-122"/>
                        <a:ea typeface="微软雅黑" panose="020B0503020204020204" pitchFamily="34" charset="-122"/>
                      </a:endParaRPr>
                    </a:p>
                  </a:txBody>
                  <a:tcPr>
                    <a:solidFill>
                      <a:schemeClr val="accent1">
                        <a:lumMod val="50000"/>
                      </a:schemeClr>
                    </a:solidFill>
                  </a:tcPr>
                </a:tc>
                <a:tc>
                  <a:txBody>
                    <a:bodyPr/>
                    <a:lstStyle/>
                    <a:p>
                      <a:pPr marL="0" indent="0">
                        <a:buNone/>
                      </a:pPr>
                      <a:r>
                        <a:rPr lang="en-US" altLang="zh-CN" sz="3200" dirty="0" smtClean="0"/>
                        <a:t>I believe in God the Father, Almighty, Maker of heaven and earth:</a:t>
                      </a:r>
                    </a:p>
                    <a:p>
                      <a:pPr marL="342900" indent="-342900">
                        <a:buAutoNum type="arabicPeriod"/>
                      </a:pPr>
                      <a:endParaRPr lang="en-US" altLang="zh-CN" sz="800" dirty="0" smtClean="0"/>
                    </a:p>
                    <a:p>
                      <a:r>
                        <a:rPr lang="en-US" altLang="zh-CN" sz="3200" dirty="0" smtClean="0"/>
                        <a:t>And in Jesus Christ, his only begotten Son, our Lord:</a:t>
                      </a:r>
                    </a:p>
                    <a:p>
                      <a:endParaRPr lang="en-US" altLang="zh-CN" sz="800" dirty="0" smtClean="0"/>
                    </a:p>
                    <a:p>
                      <a:endParaRPr lang="en-US" altLang="zh-CN" sz="800" dirty="0" smtClean="0"/>
                    </a:p>
                    <a:p>
                      <a:endParaRPr lang="en-US" altLang="zh-CN" sz="800" dirty="0" smtClean="0"/>
                    </a:p>
                    <a:p>
                      <a:r>
                        <a:rPr lang="en-US" altLang="zh-CN" sz="3200" dirty="0" smtClean="0"/>
                        <a:t>Who was conceived by the Holy Ghost, born of the Virgin Mary:</a:t>
                      </a:r>
                    </a:p>
                    <a:p>
                      <a:endParaRPr lang="en-US" altLang="zh-CN" sz="800" dirty="0" smtClean="0"/>
                    </a:p>
                    <a:p>
                      <a:r>
                        <a:rPr lang="en-US" altLang="zh-CN" sz="3200" dirty="0" smtClean="0"/>
                        <a:t>Suffered under Pontius Pilate; was crucified, dead and buried: He descended into hell:</a:t>
                      </a:r>
                      <a:endParaRPr lang="zh-CN" altLang="en-US" sz="3200" dirty="0"/>
                    </a:p>
                  </a:txBody>
                  <a:tcPr>
                    <a:solidFill>
                      <a:schemeClr val="accent1">
                        <a:lumMod val="50000"/>
                      </a:schemeClr>
                    </a:solidFill>
                  </a:tcPr>
                </a:tc>
              </a:tr>
            </a:tbl>
          </a:graphicData>
        </a:graphic>
      </p:graphicFrame>
    </p:spTree>
    <p:extLst>
      <p:ext uri="{BB962C8B-B14F-4D97-AF65-F5344CB8AC3E}">
        <p14:creationId xmlns:p14="http://schemas.microsoft.com/office/powerpoint/2010/main" val="99522381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使徒信经 </a:t>
            </a:r>
            <a:r>
              <a:rPr lang="en-US" altLang="zh-CN" sz="3600" b="1" u="sng" dirty="0">
                <a:solidFill>
                  <a:schemeClr val="bg1"/>
                </a:solidFill>
                <a:ea typeface="微软雅黑" panose="020B0503020204020204" pitchFamily="34" charset="-122"/>
              </a:rPr>
              <a:t>Apostles' Creed</a:t>
            </a:r>
            <a:endParaRPr lang="en-US" altLang="zh-CN" sz="3600" b="1" u="sng" dirty="0" smtClean="0">
              <a:solidFill>
                <a:schemeClr val="bg1"/>
              </a:solidFill>
              <a:ea typeface="微软雅黑" panose="020B0503020204020204" pitchFamily="34" charset="-122"/>
            </a:endParaRPr>
          </a:p>
          <a:p>
            <a:pPr algn="l">
              <a:lnSpc>
                <a:spcPct val="114000"/>
              </a:lnSpc>
            </a:pPr>
            <a:endParaRPr lang="en-US" altLang="zh-CN" sz="3600" b="1" u="sng" dirty="0">
              <a:solidFill>
                <a:schemeClr val="bg1"/>
              </a:solidFill>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3872398807"/>
              </p:ext>
            </p:extLst>
          </p:nvPr>
        </p:nvGraphicFramePr>
        <p:xfrm>
          <a:off x="83124" y="701963"/>
          <a:ext cx="8996220" cy="6068291"/>
        </p:xfrm>
        <a:graphic>
          <a:graphicData uri="http://schemas.openxmlformats.org/drawingml/2006/table">
            <a:tbl>
              <a:tblPr firstRow="1" bandRow="1">
                <a:tableStyleId>{5C22544A-7EE6-4342-B048-85BDC9FD1C3A}</a:tableStyleId>
              </a:tblPr>
              <a:tblGrid>
                <a:gridCol w="3500585"/>
                <a:gridCol w="5495635"/>
              </a:tblGrid>
              <a:tr h="6068291">
                <a:tc>
                  <a:txBody>
                    <a:bodyPr/>
                    <a:lstStyle/>
                    <a:p>
                      <a:r>
                        <a:rPr lang="zh-CN" altLang="en-US" sz="3200" dirty="0" smtClean="0">
                          <a:latin typeface="微软雅黑" panose="020B0503020204020204" pitchFamily="34" charset="-122"/>
                          <a:ea typeface="微软雅黑" panose="020B0503020204020204" pitchFamily="34" charset="-122"/>
                        </a:rPr>
                        <a:t>降在阴间；第三天从死里复活；</a:t>
                      </a:r>
                      <a:endParaRPr lang="en-US" altLang="zh-CN" sz="3200" dirty="0" smtClean="0">
                        <a:latin typeface="微软雅黑" panose="020B0503020204020204" pitchFamily="34" charset="-122"/>
                        <a:ea typeface="微软雅黑" panose="020B0503020204020204" pitchFamily="34" charset="-122"/>
                      </a:endParaRPr>
                    </a:p>
                    <a:p>
                      <a:endParaRPr lang="zh-CN" altLang="en-US"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后升天，坐在全能父上帝的右边；</a:t>
                      </a:r>
                      <a:endParaRPr lang="en-US" altLang="zh-CN" sz="3200" dirty="0" smtClean="0">
                        <a:latin typeface="微软雅黑" panose="020B0503020204020204" pitchFamily="34" charset="-122"/>
                        <a:ea typeface="微软雅黑" panose="020B0503020204020204" pitchFamily="34" charset="-122"/>
                      </a:endParaRPr>
                    </a:p>
                    <a:p>
                      <a:endParaRPr lang="zh-CN" altLang="en-US"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将来必从那里降临，审判活人，死人。</a:t>
                      </a:r>
                      <a:endParaRPr lang="en-US" altLang="zh-CN" sz="3200" dirty="0" smtClean="0">
                        <a:latin typeface="微软雅黑" panose="020B0503020204020204" pitchFamily="34" charset="-122"/>
                        <a:ea typeface="微软雅黑" panose="020B0503020204020204" pitchFamily="34" charset="-122"/>
                      </a:endParaRPr>
                    </a:p>
                    <a:p>
                      <a:endParaRPr lang="zh-CN" altLang="en-US"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我信圣灵；</a:t>
                      </a:r>
                      <a:endParaRPr lang="zh-CN" altLang="en-US" sz="3200" dirty="0">
                        <a:latin typeface="微软雅黑" panose="020B0503020204020204" pitchFamily="34" charset="-122"/>
                        <a:ea typeface="微软雅黑" panose="020B0503020204020204" pitchFamily="34" charset="-122"/>
                      </a:endParaRPr>
                    </a:p>
                  </a:txBody>
                  <a:tcPr>
                    <a:solidFill>
                      <a:schemeClr val="accent1">
                        <a:lumMod val="50000"/>
                      </a:schemeClr>
                    </a:solidFill>
                  </a:tcPr>
                </a:tc>
                <a:tc>
                  <a:txBody>
                    <a:bodyPr/>
                    <a:lstStyle/>
                    <a:p>
                      <a:pPr marL="0" indent="0">
                        <a:buNone/>
                      </a:pPr>
                      <a:r>
                        <a:rPr lang="en-US" altLang="zh-CN" sz="3200" dirty="0" smtClean="0"/>
                        <a:t>The third day he rose again from the dead:</a:t>
                      </a:r>
                    </a:p>
                    <a:p>
                      <a:pPr marL="0" indent="0">
                        <a:buNone/>
                      </a:pPr>
                      <a:endParaRPr lang="en-US" altLang="zh-CN" sz="3200" dirty="0" smtClean="0"/>
                    </a:p>
                    <a:p>
                      <a:pPr marL="0" indent="0">
                        <a:buNone/>
                      </a:pPr>
                      <a:r>
                        <a:rPr lang="en-US" altLang="zh-CN" sz="3200" dirty="0" smtClean="0"/>
                        <a:t>He ascended into heaven, and sits at the right hand of God the Father Almighty:</a:t>
                      </a:r>
                    </a:p>
                    <a:p>
                      <a:pPr marL="0" indent="0">
                        <a:buNone/>
                      </a:pPr>
                      <a:r>
                        <a:rPr lang="en-US" altLang="zh-CN" sz="3200" dirty="0" smtClean="0"/>
                        <a:t>From thence he shall come to judge the quick and the dead:</a:t>
                      </a:r>
                    </a:p>
                    <a:p>
                      <a:pPr marL="0" indent="0">
                        <a:buNone/>
                      </a:pPr>
                      <a:endParaRPr lang="en-US" altLang="zh-CN" sz="3200" dirty="0" smtClean="0"/>
                    </a:p>
                    <a:p>
                      <a:pPr marL="0" indent="0">
                        <a:buNone/>
                      </a:pPr>
                      <a:r>
                        <a:rPr lang="en-US" altLang="zh-CN" sz="3200" dirty="0" smtClean="0"/>
                        <a:t>I believe in the Holy Ghost:</a:t>
                      </a:r>
                    </a:p>
                  </a:txBody>
                  <a:tcPr>
                    <a:solidFill>
                      <a:schemeClr val="accent1">
                        <a:lumMod val="50000"/>
                      </a:schemeClr>
                    </a:solidFill>
                  </a:tcPr>
                </a:tc>
              </a:tr>
            </a:tbl>
          </a:graphicData>
        </a:graphic>
      </p:graphicFrame>
    </p:spTree>
    <p:extLst>
      <p:ext uri="{BB962C8B-B14F-4D97-AF65-F5344CB8AC3E}">
        <p14:creationId xmlns:p14="http://schemas.microsoft.com/office/powerpoint/2010/main" val="713877695"/>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使徒信经 </a:t>
            </a:r>
            <a:r>
              <a:rPr lang="en-US" altLang="zh-CN" sz="3600" b="1" u="sng" dirty="0">
                <a:solidFill>
                  <a:schemeClr val="bg1"/>
                </a:solidFill>
                <a:ea typeface="微软雅黑" panose="020B0503020204020204" pitchFamily="34" charset="-122"/>
              </a:rPr>
              <a:t>Apostles' Creed</a:t>
            </a:r>
            <a:endParaRPr lang="en-US" altLang="zh-CN" sz="3600" b="1" u="sng" dirty="0" smtClean="0">
              <a:solidFill>
                <a:schemeClr val="bg1"/>
              </a:solidFill>
              <a:ea typeface="微软雅黑" panose="020B0503020204020204" pitchFamily="34" charset="-122"/>
            </a:endParaRPr>
          </a:p>
          <a:p>
            <a:pPr algn="l">
              <a:lnSpc>
                <a:spcPct val="114000"/>
              </a:lnSpc>
            </a:pPr>
            <a:endParaRPr lang="en-US" altLang="zh-CN" sz="3600" b="1" u="sng" dirty="0">
              <a:solidFill>
                <a:schemeClr val="bg1"/>
              </a:solidFill>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1971719614"/>
              </p:ext>
            </p:extLst>
          </p:nvPr>
        </p:nvGraphicFramePr>
        <p:xfrm>
          <a:off x="83124" y="701963"/>
          <a:ext cx="8996220" cy="6068291"/>
        </p:xfrm>
        <a:graphic>
          <a:graphicData uri="http://schemas.openxmlformats.org/drawingml/2006/table">
            <a:tbl>
              <a:tblPr firstRow="1" bandRow="1">
                <a:tableStyleId>{5C22544A-7EE6-4342-B048-85BDC9FD1C3A}</a:tableStyleId>
              </a:tblPr>
              <a:tblGrid>
                <a:gridCol w="3500585"/>
                <a:gridCol w="5495635"/>
              </a:tblGrid>
              <a:tr h="6068291">
                <a:tc>
                  <a:txBody>
                    <a:bodyPr/>
                    <a:lstStyle/>
                    <a:p>
                      <a:r>
                        <a:rPr lang="zh-CN" altLang="en-US" sz="3200" dirty="0" smtClean="0">
                          <a:latin typeface="微软雅黑" panose="020B0503020204020204" pitchFamily="34" charset="-122"/>
                          <a:ea typeface="微软雅黑" panose="020B0503020204020204" pitchFamily="34" charset="-122"/>
                        </a:rPr>
                        <a:t>我信圣而公之教会；</a:t>
                      </a:r>
                      <a:endParaRPr lang="en-US" altLang="zh-CN" sz="3200" dirty="0" smtClean="0">
                        <a:latin typeface="微软雅黑" panose="020B0503020204020204" pitchFamily="34" charset="-122"/>
                        <a:ea typeface="微软雅黑" panose="020B0503020204020204" pitchFamily="34" charset="-122"/>
                      </a:endParaRPr>
                    </a:p>
                    <a:p>
                      <a:endParaRPr lang="en-US" altLang="zh-CN" sz="3200" dirty="0" smtClean="0">
                        <a:latin typeface="微软雅黑" panose="020B0503020204020204" pitchFamily="34" charset="-122"/>
                        <a:ea typeface="微软雅黑" panose="020B0503020204020204" pitchFamily="34" charset="-122"/>
                      </a:endParaRP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我信圣徒相通；</a:t>
                      </a: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我信罪得赦免，</a:t>
                      </a: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我信身体复活；</a:t>
                      </a: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我信永生。阿们！</a:t>
                      </a:r>
                      <a:endParaRPr lang="zh-CN" altLang="en-US" sz="3200" dirty="0">
                        <a:latin typeface="微软雅黑" panose="020B0503020204020204" pitchFamily="34" charset="-122"/>
                        <a:ea typeface="微软雅黑" panose="020B0503020204020204" pitchFamily="34" charset="-122"/>
                      </a:endParaRPr>
                    </a:p>
                  </a:txBody>
                  <a:tcPr>
                    <a:solidFill>
                      <a:schemeClr val="accent1">
                        <a:lumMod val="50000"/>
                      </a:schemeClr>
                    </a:solidFill>
                  </a:tcPr>
                </a:tc>
                <a:tc>
                  <a:txBody>
                    <a:bodyPr/>
                    <a:lstStyle/>
                    <a:p>
                      <a:pPr marL="0" indent="0">
                        <a:buNone/>
                      </a:pPr>
                      <a:r>
                        <a:rPr lang="en-US" altLang="zh-CN" sz="3200" dirty="0" smtClean="0"/>
                        <a:t> I believe in the holy universal church: </a:t>
                      </a:r>
                    </a:p>
                    <a:p>
                      <a:pPr marL="0" indent="0">
                        <a:buNone/>
                      </a:pPr>
                      <a:endParaRPr lang="en-US" altLang="zh-CN" sz="3200" dirty="0" smtClean="0"/>
                    </a:p>
                    <a:p>
                      <a:pPr marL="0" indent="0">
                        <a:buNone/>
                      </a:pPr>
                      <a:r>
                        <a:rPr lang="en-US" altLang="zh-CN" sz="3200" dirty="0" smtClean="0"/>
                        <a:t>the communion of saints:</a:t>
                      </a:r>
                    </a:p>
                    <a:p>
                      <a:pPr marL="0" indent="0">
                        <a:buNone/>
                      </a:pPr>
                      <a:endParaRPr lang="en-US" altLang="zh-CN" sz="3200" dirty="0" smtClean="0"/>
                    </a:p>
                    <a:p>
                      <a:pPr marL="0" indent="0">
                        <a:buNone/>
                      </a:pPr>
                      <a:r>
                        <a:rPr lang="en-US" altLang="zh-CN" sz="3200" dirty="0" smtClean="0"/>
                        <a:t>The forgiveness of sins:</a:t>
                      </a:r>
                    </a:p>
                    <a:p>
                      <a:pPr marL="0" indent="0">
                        <a:buNone/>
                      </a:pPr>
                      <a:endParaRPr lang="en-US" altLang="zh-CN" sz="3200" dirty="0" smtClean="0"/>
                    </a:p>
                    <a:p>
                      <a:pPr marL="0" indent="0">
                        <a:buNone/>
                      </a:pPr>
                      <a:r>
                        <a:rPr lang="en-US" altLang="zh-CN" sz="3200" dirty="0" smtClean="0"/>
                        <a:t>The resurrection of the body:</a:t>
                      </a:r>
                    </a:p>
                    <a:p>
                      <a:pPr marL="0" indent="0">
                        <a:buNone/>
                      </a:pPr>
                      <a:endParaRPr lang="en-US" altLang="zh-CN" sz="3200" dirty="0" smtClean="0"/>
                    </a:p>
                    <a:p>
                      <a:pPr marL="0" indent="0">
                        <a:buNone/>
                      </a:pPr>
                      <a:r>
                        <a:rPr lang="en-US" altLang="zh-CN" sz="3200" dirty="0" smtClean="0"/>
                        <a:t>And the life everlasting. Amen.</a:t>
                      </a:r>
                    </a:p>
                  </a:txBody>
                  <a:tcPr>
                    <a:solidFill>
                      <a:schemeClr val="accent1">
                        <a:lumMod val="50000"/>
                      </a:schemeClr>
                    </a:solidFill>
                  </a:tcPr>
                </a:tc>
              </a:tr>
            </a:tbl>
          </a:graphicData>
        </a:graphic>
      </p:graphicFrame>
    </p:spTree>
    <p:extLst>
      <p:ext uri="{BB962C8B-B14F-4D97-AF65-F5344CB8AC3E}">
        <p14:creationId xmlns:p14="http://schemas.microsoft.com/office/powerpoint/2010/main" val="163735431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accent1">
              <a:lumMod val="75000"/>
            </a:schemeClr>
          </a:solidFill>
          <a:ln>
            <a:solidFill>
              <a:schemeClr val="accent1">
                <a:lumMod val="60000"/>
                <a:lumOff val="40000"/>
              </a:schemeClr>
            </a:solidFill>
          </a:ln>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祝祷 </a:t>
            </a:r>
            <a:r>
              <a:rPr lang="en-US" altLang="zh-CN" sz="3600" b="1" u="sng" dirty="0" smtClean="0">
                <a:solidFill>
                  <a:schemeClr val="bg1"/>
                </a:solidFill>
                <a:ea typeface="微软雅黑" panose="020B0503020204020204" pitchFamily="34" charset="-122"/>
              </a:rPr>
              <a:t>Benediction</a:t>
            </a:r>
          </a:p>
          <a:p>
            <a:pPr algn="l">
              <a:lnSpc>
                <a:spcPct val="114000"/>
              </a:lnSpc>
            </a:pPr>
            <a:endParaRPr lang="en-US" altLang="zh-CN" sz="3600" b="1" u="sng" dirty="0">
              <a:solidFill>
                <a:schemeClr val="bg1"/>
              </a:solidFill>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3245163954"/>
              </p:ext>
            </p:extLst>
          </p:nvPr>
        </p:nvGraphicFramePr>
        <p:xfrm>
          <a:off x="0" y="613775"/>
          <a:ext cx="9144000" cy="6244225"/>
        </p:xfrm>
        <a:graphic>
          <a:graphicData uri="http://schemas.openxmlformats.org/drawingml/2006/table">
            <a:tbl>
              <a:tblPr firstRow="1" bandRow="1">
                <a:tableStyleId>{5C22544A-7EE6-4342-B048-85BDC9FD1C3A}</a:tableStyleId>
              </a:tblPr>
              <a:tblGrid>
                <a:gridCol w="4233797"/>
                <a:gridCol w="4910203"/>
              </a:tblGrid>
              <a:tr h="6244225">
                <a:tc>
                  <a:txBody>
                    <a:bodyPr/>
                    <a:lstStyle/>
                    <a:p>
                      <a:r>
                        <a:rPr lang="en-US" altLang="zh-CN" sz="3000" dirty="0" smtClean="0">
                          <a:latin typeface="微软雅黑" panose="020B0503020204020204" pitchFamily="34" charset="-122"/>
                          <a:ea typeface="微软雅黑" panose="020B0503020204020204" pitchFamily="34" charset="-122"/>
                        </a:rPr>
                        <a:t>【</a:t>
                      </a:r>
                      <a:r>
                        <a:rPr lang="zh-CN" altLang="en-US" sz="3000" dirty="0" smtClean="0">
                          <a:latin typeface="微软雅黑" panose="020B0503020204020204" pitchFamily="34" charset="-122"/>
                          <a:ea typeface="微软雅黑" panose="020B0503020204020204" pitchFamily="34" charset="-122"/>
                        </a:rPr>
                        <a:t>哥林多后书</a:t>
                      </a:r>
                      <a:r>
                        <a:rPr lang="en-US" altLang="zh-CN" sz="3000" dirty="0" smtClean="0">
                          <a:latin typeface="微软雅黑" panose="020B0503020204020204" pitchFamily="34" charset="-122"/>
                          <a:ea typeface="微软雅黑" panose="020B0503020204020204" pitchFamily="34" charset="-122"/>
                        </a:rPr>
                        <a:t>13:14】</a:t>
                      </a:r>
                    </a:p>
                    <a:p>
                      <a:endParaRPr lang="en-US" altLang="zh-CN" sz="30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愿</a:t>
                      </a:r>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主耶稣基督的恩惠、</a:t>
                      </a:r>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　</a:t>
                      </a:r>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神的慈爱、</a:t>
                      </a:r>
                      <a:endParaRPr lang="en-US" altLang="zh-CN" sz="3200" dirty="0" smtClean="0">
                        <a:latin typeface="微软雅黑" panose="020B0503020204020204" pitchFamily="34" charset="-122"/>
                        <a:ea typeface="微软雅黑" panose="020B0503020204020204" pitchFamily="34" charset="-122"/>
                      </a:endParaRP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圣灵的感动，</a:t>
                      </a:r>
                      <a:endParaRPr lang="en-US" altLang="zh-CN" sz="3200" dirty="0" smtClean="0">
                        <a:latin typeface="微软雅黑" panose="020B0503020204020204" pitchFamily="34" charset="-122"/>
                        <a:ea typeface="微软雅黑" panose="020B0503020204020204" pitchFamily="34" charset="-122"/>
                      </a:endParaRP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常与你们众人同在！</a:t>
                      </a:r>
                      <a:endParaRPr lang="zh-CN" altLang="en-US" sz="3200" dirty="0">
                        <a:latin typeface="微软雅黑" panose="020B0503020204020204" pitchFamily="34" charset="-122"/>
                        <a:ea typeface="微软雅黑" panose="020B0503020204020204" pitchFamily="34" charset="-122"/>
                      </a:endParaRPr>
                    </a:p>
                  </a:txBody>
                  <a:tcPr>
                    <a:solidFill>
                      <a:schemeClr val="accent1">
                        <a:lumMod val="50000"/>
                      </a:schemeClr>
                    </a:solidFill>
                  </a:tcPr>
                </a:tc>
                <a:tc>
                  <a:txBody>
                    <a:bodyPr/>
                    <a:lstStyle/>
                    <a:p>
                      <a:pPr marL="0" indent="0">
                        <a:buNone/>
                      </a:pPr>
                      <a:r>
                        <a:rPr lang="en-US" altLang="zh-CN" sz="3200" dirty="0" smtClean="0"/>
                        <a:t>【2 Corinthians 13:14】</a:t>
                      </a:r>
                    </a:p>
                    <a:p>
                      <a:pPr marL="0" indent="0">
                        <a:buNone/>
                      </a:pPr>
                      <a:endParaRPr lang="en-US" altLang="zh-CN" sz="3200" dirty="0" smtClean="0"/>
                    </a:p>
                    <a:p>
                      <a:pPr marL="0" indent="0">
                        <a:buNone/>
                      </a:pPr>
                      <a:r>
                        <a:rPr lang="en-US" altLang="zh-CN" sz="3200" dirty="0" smtClean="0"/>
                        <a:t>The grace of the Lord Jesus Christ, </a:t>
                      </a:r>
                    </a:p>
                    <a:p>
                      <a:pPr marL="0" indent="0">
                        <a:buNone/>
                      </a:pPr>
                      <a:endParaRPr lang="en-US" altLang="zh-CN" sz="3200" dirty="0" smtClean="0"/>
                    </a:p>
                    <a:p>
                      <a:pPr marL="0" indent="0">
                        <a:buNone/>
                      </a:pPr>
                      <a:r>
                        <a:rPr lang="en-US" altLang="zh-CN" sz="3200" dirty="0" smtClean="0"/>
                        <a:t>and the love of God, </a:t>
                      </a:r>
                    </a:p>
                    <a:p>
                      <a:pPr marL="0" indent="0">
                        <a:buNone/>
                      </a:pPr>
                      <a:endParaRPr lang="en-US" altLang="zh-CN" sz="3200" dirty="0" smtClean="0"/>
                    </a:p>
                    <a:p>
                      <a:pPr marL="0" indent="0">
                        <a:buNone/>
                      </a:pPr>
                      <a:r>
                        <a:rPr lang="en-US" altLang="zh-CN" sz="3200" dirty="0" smtClean="0"/>
                        <a:t>and the communion of the Holy Spirit be with you all. </a:t>
                      </a:r>
                    </a:p>
                    <a:p>
                      <a:pPr marL="0" indent="0">
                        <a:buNone/>
                      </a:pPr>
                      <a:endParaRPr lang="en-US" altLang="zh-CN" sz="3200" dirty="0" smtClean="0"/>
                    </a:p>
                    <a:p>
                      <a:pPr marL="0" indent="0">
                        <a:buNone/>
                      </a:pPr>
                      <a:r>
                        <a:rPr lang="en-US" altLang="zh-CN" sz="3200" dirty="0" smtClean="0"/>
                        <a:t>Amen.</a:t>
                      </a:r>
                    </a:p>
                  </a:txBody>
                  <a:tcPr>
                    <a:solidFill>
                      <a:schemeClr val="accent1">
                        <a:lumMod val="50000"/>
                      </a:schemeClr>
                    </a:solidFill>
                  </a:tcPr>
                </a:tc>
              </a:tr>
            </a:tbl>
          </a:graphicData>
        </a:graphic>
      </p:graphicFrame>
    </p:spTree>
    <p:extLst>
      <p:ext uri="{BB962C8B-B14F-4D97-AF65-F5344CB8AC3E}">
        <p14:creationId xmlns:p14="http://schemas.microsoft.com/office/powerpoint/2010/main" val="32166669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7:1-19】</a:t>
            </a:r>
          </a:p>
          <a:p>
            <a:pPr algn="l">
              <a:lnSpc>
                <a:spcPct val="114000"/>
              </a:lnSpc>
            </a:pPr>
            <a:r>
              <a:rPr lang="en-US" altLang="zh-CN" sz="3300" b="1" dirty="0">
                <a:solidFill>
                  <a:srgbClr val="FFFF00"/>
                </a:solidFill>
                <a:ea typeface="微软雅黑" panose="020B0503020204020204" pitchFamily="34" charset="-122"/>
              </a:rPr>
              <a:t>3 </a:t>
            </a:r>
            <a:r>
              <a:rPr lang="zh-CN" altLang="en-US" sz="3300" b="1" dirty="0">
                <a:solidFill>
                  <a:srgbClr val="FFFF00"/>
                </a:solidFill>
                <a:ea typeface="微软雅黑" panose="020B0503020204020204" pitchFamily="34" charset="-122"/>
              </a:rPr>
              <a:t>他无父、无母、无族谱、无生之始、无命之终，乃是与　神的儿子相似</a:t>
            </a:r>
            <a:r>
              <a:rPr lang="zh-CN" altLang="en-US" sz="3300" b="1" dirty="0" smtClean="0">
                <a:solidFill>
                  <a:schemeClr val="bg1"/>
                </a:solidFill>
                <a:ea typeface="微软雅黑" panose="020B0503020204020204" pitchFamily="34" charset="-122"/>
              </a:rPr>
              <a:t>。 </a:t>
            </a:r>
            <a:r>
              <a:rPr lang="en-US" altLang="zh-CN" sz="3300" b="1" dirty="0" smtClean="0">
                <a:solidFill>
                  <a:schemeClr val="bg1"/>
                </a:solidFill>
                <a:ea typeface="微软雅黑" panose="020B0503020204020204" pitchFamily="34" charset="-122"/>
              </a:rPr>
              <a:t>without </a:t>
            </a:r>
            <a:r>
              <a:rPr lang="en-US" altLang="zh-CN" sz="3300" b="1" dirty="0">
                <a:solidFill>
                  <a:schemeClr val="bg1"/>
                </a:solidFill>
                <a:ea typeface="微软雅黑" panose="020B0503020204020204" pitchFamily="34" charset="-122"/>
              </a:rPr>
              <a:t>father, without mother, without genealogy, having neither beginning of days nor end of life, but made like the Son of God, remains a priest continually.</a:t>
            </a:r>
          </a:p>
          <a:p>
            <a:pPr algn="l">
              <a:lnSpc>
                <a:spcPct val="114000"/>
              </a:lnSpc>
            </a:pPr>
            <a:r>
              <a:rPr lang="en-US" altLang="zh-CN" sz="3300" b="1" dirty="0">
                <a:solidFill>
                  <a:srgbClr val="FFFF00"/>
                </a:solidFill>
                <a:ea typeface="微软雅黑" panose="020B0503020204020204" pitchFamily="34" charset="-122"/>
              </a:rPr>
              <a:t>4 </a:t>
            </a:r>
            <a:r>
              <a:rPr lang="zh-CN" altLang="en-US" sz="3300" b="1" dirty="0">
                <a:solidFill>
                  <a:srgbClr val="FFFF00"/>
                </a:solidFill>
                <a:ea typeface="微软雅黑" panose="020B0503020204020204" pitchFamily="34" charset="-122"/>
              </a:rPr>
              <a:t>你们想一想，先祖亚伯拉罕将自己所掳来上等之物取十分之一给他，这人是何等尊贵呢！</a:t>
            </a:r>
          </a:p>
          <a:p>
            <a:pPr algn="l">
              <a:lnSpc>
                <a:spcPct val="100000"/>
              </a:lnSpc>
            </a:pPr>
            <a:r>
              <a:rPr lang="en-US" altLang="zh-CN" sz="3300" b="1" dirty="0">
                <a:solidFill>
                  <a:schemeClr val="bg1"/>
                </a:solidFill>
                <a:ea typeface="微软雅黑" panose="020B0503020204020204" pitchFamily="34" charset="-122"/>
              </a:rPr>
              <a:t>Now consider how great this man was, to whom even the patriarch Abraham gave a tenth of the spoils.</a:t>
            </a:r>
          </a:p>
        </p:txBody>
      </p:sp>
    </p:spTree>
    <p:extLst>
      <p:ext uri="{BB962C8B-B14F-4D97-AF65-F5344CB8AC3E}">
        <p14:creationId xmlns:p14="http://schemas.microsoft.com/office/powerpoint/2010/main" val="96073363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7:1-19】</a:t>
            </a:r>
          </a:p>
          <a:p>
            <a:pPr algn="l">
              <a:lnSpc>
                <a:spcPct val="114000"/>
              </a:lnSpc>
            </a:pPr>
            <a:r>
              <a:rPr lang="en-US" altLang="zh-CN" sz="3600" b="1" dirty="0">
                <a:solidFill>
                  <a:srgbClr val="FFFF00"/>
                </a:solidFill>
                <a:ea typeface="微软雅黑" panose="020B0503020204020204" pitchFamily="34" charset="-122"/>
              </a:rPr>
              <a:t>5 </a:t>
            </a:r>
            <a:r>
              <a:rPr lang="zh-CN" altLang="en-US" sz="3600" b="1" dirty="0">
                <a:solidFill>
                  <a:srgbClr val="FFFF00"/>
                </a:solidFill>
                <a:ea typeface="微软雅黑" panose="020B0503020204020204" pitchFamily="34" charset="-122"/>
              </a:rPr>
              <a:t>那得祭司职任的利未子孙，领命照例向百姓取十分之一，这百姓是自己的弟兄，虽是从亚伯拉罕身中生的（“身”原文作“腰”），还是照例取十分之一。</a:t>
            </a:r>
          </a:p>
          <a:p>
            <a:pPr algn="l">
              <a:lnSpc>
                <a:spcPct val="100000"/>
              </a:lnSpc>
            </a:pPr>
            <a:r>
              <a:rPr lang="en-US" altLang="zh-CN" sz="3600" b="1" dirty="0">
                <a:solidFill>
                  <a:schemeClr val="bg1"/>
                </a:solidFill>
                <a:ea typeface="微软雅黑" panose="020B0503020204020204" pitchFamily="34" charset="-122"/>
              </a:rPr>
              <a:t>And indeed those who are of the sons of Levi, who receive the priesthood, have a commandment to receive tithes from the people according to the law, that is, from their brethren, though they have come from the loins of Abraham</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89937573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7:1-19】</a:t>
            </a:r>
          </a:p>
          <a:p>
            <a:pPr algn="l">
              <a:lnSpc>
                <a:spcPct val="114000"/>
              </a:lnSpc>
            </a:pPr>
            <a:r>
              <a:rPr lang="en-US" altLang="zh-CN" sz="3600" b="1" dirty="0">
                <a:solidFill>
                  <a:srgbClr val="FFFF00"/>
                </a:solidFill>
                <a:ea typeface="微软雅黑" panose="020B0503020204020204" pitchFamily="34" charset="-122"/>
              </a:rPr>
              <a:t>6 </a:t>
            </a:r>
            <a:r>
              <a:rPr lang="zh-CN" altLang="en-US" sz="3600" b="1" dirty="0">
                <a:solidFill>
                  <a:srgbClr val="FFFF00"/>
                </a:solidFill>
                <a:ea typeface="微软雅黑" panose="020B0503020204020204" pitchFamily="34" charset="-122"/>
              </a:rPr>
              <a:t>独有麦基洗德，不与他们同谱，倒收纳亚伯拉罕的十分之一，为那蒙应许的亚伯拉罕祝福。</a:t>
            </a:r>
          </a:p>
          <a:p>
            <a:pPr algn="l">
              <a:lnSpc>
                <a:spcPct val="100000"/>
              </a:lnSpc>
            </a:pPr>
            <a:r>
              <a:rPr lang="en-US" altLang="zh-CN" sz="3600" b="1" dirty="0">
                <a:solidFill>
                  <a:schemeClr val="bg1"/>
                </a:solidFill>
                <a:ea typeface="微软雅黑" panose="020B0503020204020204" pitchFamily="34" charset="-122"/>
              </a:rPr>
              <a:t>but he whose genealogy is not derived from them received tithes from Abraham and blessed him who had the promises.</a:t>
            </a:r>
          </a:p>
          <a:p>
            <a:pPr algn="l">
              <a:lnSpc>
                <a:spcPct val="114000"/>
              </a:lnSpc>
            </a:pPr>
            <a:r>
              <a:rPr lang="en-US" altLang="zh-CN" sz="3600" b="1" dirty="0">
                <a:solidFill>
                  <a:srgbClr val="FFFF00"/>
                </a:solidFill>
                <a:ea typeface="微软雅黑" panose="020B0503020204020204" pitchFamily="34" charset="-122"/>
              </a:rPr>
              <a:t>7 </a:t>
            </a:r>
            <a:r>
              <a:rPr lang="zh-CN" altLang="en-US" sz="3600" b="1" dirty="0">
                <a:solidFill>
                  <a:srgbClr val="FFFF00"/>
                </a:solidFill>
                <a:ea typeface="微软雅黑" panose="020B0503020204020204" pitchFamily="34" charset="-122"/>
              </a:rPr>
              <a:t>从来位分大的给位分小的祝福，这是驳不倒的理</a:t>
            </a:r>
            <a:r>
              <a:rPr lang="zh-CN" altLang="en-US" sz="3600" b="1" dirty="0" smtClean="0">
                <a:solidFill>
                  <a:srgbClr val="FFFF00"/>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Now </a:t>
            </a:r>
            <a:r>
              <a:rPr lang="en-US" altLang="zh-CN" sz="3600" b="1" dirty="0">
                <a:solidFill>
                  <a:schemeClr val="bg1"/>
                </a:solidFill>
                <a:ea typeface="微软雅黑" panose="020B0503020204020204" pitchFamily="34" charset="-122"/>
              </a:rPr>
              <a:t>beyond all contradiction the lesser is blessed by the better.</a:t>
            </a:r>
          </a:p>
        </p:txBody>
      </p:sp>
    </p:spTree>
    <p:extLst>
      <p:ext uri="{BB962C8B-B14F-4D97-AF65-F5344CB8AC3E}">
        <p14:creationId xmlns:p14="http://schemas.microsoft.com/office/powerpoint/2010/main" val="41224824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7:1-19】</a:t>
            </a:r>
          </a:p>
          <a:p>
            <a:pPr algn="l">
              <a:lnSpc>
                <a:spcPct val="114000"/>
              </a:lnSpc>
            </a:pPr>
            <a:r>
              <a:rPr lang="en-US" altLang="zh-CN" sz="3600" b="1" dirty="0">
                <a:solidFill>
                  <a:srgbClr val="FFFF00"/>
                </a:solidFill>
                <a:ea typeface="微软雅黑" panose="020B0503020204020204" pitchFamily="34" charset="-122"/>
              </a:rPr>
              <a:t>8 </a:t>
            </a:r>
            <a:r>
              <a:rPr lang="zh-CN" altLang="en-US" sz="3600" b="1" dirty="0">
                <a:solidFill>
                  <a:srgbClr val="FFFF00"/>
                </a:solidFill>
                <a:ea typeface="微软雅黑" panose="020B0503020204020204" pitchFamily="34" charset="-122"/>
              </a:rPr>
              <a:t>在这里收十分之一的，都是必死的人；但在那里收十分之一的，有为他作见证的说，他是活的</a:t>
            </a:r>
            <a:r>
              <a:rPr lang="zh-CN" altLang="en-US" sz="3600" b="1" dirty="0" smtClean="0">
                <a:solidFill>
                  <a:srgbClr val="FFFF00"/>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Here </a:t>
            </a:r>
            <a:r>
              <a:rPr lang="en-US" altLang="zh-CN" sz="3600" b="1" dirty="0">
                <a:solidFill>
                  <a:schemeClr val="bg1"/>
                </a:solidFill>
                <a:ea typeface="微软雅黑" panose="020B0503020204020204" pitchFamily="34" charset="-122"/>
              </a:rPr>
              <a:t>mortal men receive tithes, but there he receives them, of whom it is witnessed that he lives.</a:t>
            </a:r>
          </a:p>
          <a:p>
            <a:pPr algn="l">
              <a:lnSpc>
                <a:spcPct val="114000"/>
              </a:lnSpc>
            </a:pPr>
            <a:r>
              <a:rPr lang="en-US" altLang="zh-CN" sz="3600" b="1" dirty="0">
                <a:solidFill>
                  <a:srgbClr val="FFFF00"/>
                </a:solidFill>
                <a:ea typeface="微软雅黑" panose="020B0503020204020204" pitchFamily="34" charset="-122"/>
              </a:rPr>
              <a:t>9 </a:t>
            </a:r>
            <a:r>
              <a:rPr lang="zh-CN" altLang="en-US" sz="3600" b="1" dirty="0">
                <a:solidFill>
                  <a:srgbClr val="FFFF00"/>
                </a:solidFill>
                <a:ea typeface="微软雅黑" panose="020B0503020204020204" pitchFamily="34" charset="-122"/>
              </a:rPr>
              <a:t>并且可说那受十分之一的利未，也是藉着亚伯拉罕纳了十分之一</a:t>
            </a:r>
            <a:r>
              <a:rPr lang="zh-CN" altLang="en-US" sz="3600" b="1" dirty="0" smtClean="0">
                <a:solidFill>
                  <a:srgbClr val="FFFF00"/>
                </a:solidFill>
                <a:ea typeface="微软雅黑" panose="020B0503020204020204" pitchFamily="34" charset="-122"/>
              </a:rPr>
              <a:t>。 </a:t>
            </a:r>
            <a:endParaRPr lang="en-US" altLang="zh-CN" sz="3600" b="1" dirty="0" smtClean="0">
              <a:solidFill>
                <a:srgbClr val="FFFF00"/>
              </a:solidFill>
              <a:ea typeface="微软雅黑" panose="020B0503020204020204" pitchFamily="34" charset="-122"/>
            </a:endParaRPr>
          </a:p>
          <a:p>
            <a:pPr algn="l">
              <a:lnSpc>
                <a:spcPct val="114000"/>
              </a:lnSpc>
            </a:pPr>
            <a:r>
              <a:rPr lang="en-US" altLang="zh-CN" sz="3600" b="1" dirty="0" smtClean="0">
                <a:solidFill>
                  <a:schemeClr val="bg1"/>
                </a:solidFill>
                <a:ea typeface="微软雅黑" panose="020B0503020204020204" pitchFamily="34" charset="-122"/>
              </a:rPr>
              <a:t>Even </a:t>
            </a:r>
            <a:r>
              <a:rPr lang="en-US" altLang="zh-CN" sz="3600" b="1" dirty="0">
                <a:solidFill>
                  <a:schemeClr val="bg1"/>
                </a:solidFill>
                <a:ea typeface="微软雅黑" panose="020B0503020204020204" pitchFamily="34" charset="-122"/>
              </a:rPr>
              <a:t>Levi, who receives tithes, paid tithes through Abraham, so to speak</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73469116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7:1-19】</a:t>
            </a:r>
          </a:p>
          <a:p>
            <a:pPr algn="l">
              <a:lnSpc>
                <a:spcPct val="114000"/>
              </a:lnSpc>
            </a:pPr>
            <a:r>
              <a:rPr lang="en-US" altLang="zh-CN" sz="3600" b="1" dirty="0">
                <a:solidFill>
                  <a:srgbClr val="FFFF00"/>
                </a:solidFill>
                <a:ea typeface="微软雅黑" panose="020B0503020204020204" pitchFamily="34" charset="-122"/>
              </a:rPr>
              <a:t>10 </a:t>
            </a:r>
            <a:r>
              <a:rPr lang="zh-CN" altLang="en-US" sz="3600" b="1" dirty="0">
                <a:solidFill>
                  <a:srgbClr val="FFFF00"/>
                </a:solidFill>
                <a:ea typeface="微软雅黑" panose="020B0503020204020204" pitchFamily="34" charset="-122"/>
              </a:rPr>
              <a:t>因为麦基洗德迎接亚伯拉罕的时候，利未已经在他先祖的身中（“身”原文作“腰”）。</a:t>
            </a:r>
          </a:p>
          <a:p>
            <a:pPr algn="l">
              <a:lnSpc>
                <a:spcPct val="114000"/>
              </a:lnSpc>
            </a:pPr>
            <a:r>
              <a:rPr lang="en-US" altLang="zh-CN" sz="3600" b="1" dirty="0">
                <a:solidFill>
                  <a:schemeClr val="bg1"/>
                </a:solidFill>
                <a:ea typeface="微软雅黑" panose="020B0503020204020204" pitchFamily="34" charset="-122"/>
              </a:rPr>
              <a:t>for he was still in the loins of his father when Melchizedek met him</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88996602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7:1-19】</a:t>
            </a:r>
          </a:p>
          <a:p>
            <a:pPr algn="l">
              <a:lnSpc>
                <a:spcPct val="114000"/>
              </a:lnSpc>
            </a:pPr>
            <a:r>
              <a:rPr lang="en-US" altLang="zh-CN" sz="3600" b="1" dirty="0">
                <a:solidFill>
                  <a:srgbClr val="FFFF00"/>
                </a:solidFill>
                <a:ea typeface="微软雅黑" panose="020B0503020204020204" pitchFamily="34" charset="-122"/>
              </a:rPr>
              <a:t>11 </a:t>
            </a:r>
            <a:r>
              <a:rPr lang="zh-CN" altLang="en-US" sz="3600" b="1" dirty="0">
                <a:solidFill>
                  <a:srgbClr val="FFFF00"/>
                </a:solidFill>
                <a:ea typeface="微软雅黑" panose="020B0503020204020204" pitchFamily="34" charset="-122"/>
              </a:rPr>
              <a:t>从前百姓在利未人祭司职任以下受律法，倘若藉这职任能得完全，又何用另外兴起一位祭司，照麦基洗德的等次，不照亚伦的等次呢？</a:t>
            </a:r>
          </a:p>
          <a:p>
            <a:pPr algn="l">
              <a:lnSpc>
                <a:spcPct val="100000"/>
              </a:lnSpc>
            </a:pPr>
            <a:r>
              <a:rPr lang="en-US" altLang="zh-CN" sz="3600" b="1" dirty="0">
                <a:solidFill>
                  <a:schemeClr val="bg1"/>
                </a:solidFill>
                <a:ea typeface="微软雅黑" panose="020B0503020204020204" pitchFamily="34" charset="-122"/>
              </a:rPr>
              <a:t>Therefore, if perfection were through the Levitical priesthood (for under it the people received the law), what further need was there that another priest should rise according to the order of Melchizedek, and not be called according to the order of Aaron?</a:t>
            </a:r>
          </a:p>
        </p:txBody>
      </p:sp>
    </p:spTree>
    <p:extLst>
      <p:ext uri="{BB962C8B-B14F-4D97-AF65-F5344CB8AC3E}">
        <p14:creationId xmlns:p14="http://schemas.microsoft.com/office/powerpoint/2010/main" val="175902665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7373</TotalTime>
  <Words>2540</Words>
  <Application>Microsoft Office PowerPoint</Application>
  <PresentationFormat>全屏显示(4:3)</PresentationFormat>
  <Paragraphs>227</Paragraphs>
  <Slides>37</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37</vt:i4>
      </vt:variant>
    </vt:vector>
  </HeadingPairs>
  <TitlesOfParts>
    <vt:vector size="43" baseType="lpstr">
      <vt:lpstr>宋体</vt:lpstr>
      <vt:lpstr>微软雅黑</vt:lpstr>
      <vt:lpstr>Arial</vt:lpstr>
      <vt:lpstr>Calibri</vt:lpstr>
      <vt:lpstr>Calibri Light</vt:lpstr>
      <vt:lpstr>Office 主题</vt:lpstr>
      <vt:lpstr>希伯来书 Hebrews_17</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主耶稣洁净圣殿  Jesus Cleanses the Temple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信仰告白</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Barnabas Feng</cp:lastModifiedBy>
  <cp:revision>599</cp:revision>
  <dcterms:created xsi:type="dcterms:W3CDTF">2018-02-16T18:09:56Z</dcterms:created>
  <dcterms:modified xsi:type="dcterms:W3CDTF">2020-08-16T08:40:27Z</dcterms:modified>
</cp:coreProperties>
</file>