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55" r:id="rId4"/>
    <p:sldId id="2656" r:id="rId5"/>
    <p:sldId id="2657" r:id="rId6"/>
    <p:sldId id="2658" r:id="rId7"/>
    <p:sldId id="2659" r:id="rId8"/>
    <p:sldId id="2660" r:id="rId9"/>
    <p:sldId id="2661" r:id="rId10"/>
    <p:sldId id="2636" r:id="rId11"/>
    <p:sldId id="2637" r:id="rId12"/>
    <p:sldId id="2638" r:id="rId13"/>
    <p:sldId id="2639" r:id="rId14"/>
    <p:sldId id="2640" r:id="rId15"/>
    <p:sldId id="2641" r:id="rId16"/>
    <p:sldId id="2642" r:id="rId17"/>
    <p:sldId id="2662" r:id="rId18"/>
    <p:sldId id="2643"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58" d="100"/>
          <a:sy n="58" d="100"/>
        </p:scale>
        <p:origin x="66" y="115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撒種與收割</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Sow and Reap</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11/01/2020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4:35】</a:t>
            </a:r>
          </a:p>
          <a:p>
            <a:pPr algn="l">
              <a:lnSpc>
                <a:spcPct val="114000"/>
              </a:lnSpc>
            </a:pPr>
            <a:r>
              <a:rPr lang="zh-CN" altLang="en-US" sz="3600" b="1" dirty="0">
                <a:solidFill>
                  <a:srgbClr val="FFFF00"/>
                </a:solidFill>
                <a:ea typeface="微软雅黑" panose="020B0503020204020204" pitchFamily="34" charset="-122"/>
              </a:rPr>
              <a:t>你們豈不說‘到收割的時候還有四個月’嗎？我告訴你們：舉目向田觀看，莊稼已經熟了（原文作“發白”），可以收割了。</a:t>
            </a:r>
          </a:p>
          <a:p>
            <a:pPr algn="l">
              <a:lnSpc>
                <a:spcPct val="114000"/>
              </a:lnSpc>
            </a:pPr>
            <a:r>
              <a:rPr lang="en-US" altLang="zh-CN" sz="3600" b="1" dirty="0">
                <a:solidFill>
                  <a:schemeClr val="bg1"/>
                </a:solidFill>
                <a:ea typeface="微软雅黑" panose="020B0503020204020204" pitchFamily="34" charset="-122"/>
              </a:rPr>
              <a:t>Do you not say, ‘There are still four months and then comes the harvest’? Behold, I say to you, lift up your eyes and look at the fields, for they are already white for harvest!</a:t>
            </a:r>
          </a:p>
        </p:txBody>
      </p:sp>
    </p:spTree>
    <p:extLst>
      <p:ext uri="{BB962C8B-B14F-4D97-AF65-F5344CB8AC3E}">
        <p14:creationId xmlns:p14="http://schemas.microsoft.com/office/powerpoint/2010/main" val="3654401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哥林多前書 </a:t>
            </a:r>
            <a:r>
              <a:rPr lang="en-US" altLang="zh-CN" sz="3600" b="1" u="sng" dirty="0">
                <a:solidFill>
                  <a:schemeClr val="bg1"/>
                </a:solidFill>
                <a:ea typeface="微软雅黑" panose="020B0503020204020204" pitchFamily="34" charset="-122"/>
              </a:rPr>
              <a:t>1 Corinthians 9:22-23】</a:t>
            </a:r>
          </a:p>
          <a:p>
            <a:pPr algn="l">
              <a:lnSpc>
                <a:spcPct val="114000"/>
              </a:lnSpc>
            </a:pPr>
            <a:r>
              <a:rPr lang="en-US" altLang="zh-CN" sz="3500" b="1" dirty="0">
                <a:solidFill>
                  <a:srgbClr val="FFFF00"/>
                </a:solidFill>
                <a:ea typeface="微软雅黑" panose="020B0503020204020204" pitchFamily="34" charset="-122"/>
              </a:rPr>
              <a:t>22 </a:t>
            </a:r>
            <a:r>
              <a:rPr lang="zh-CN" altLang="en-US" sz="3500" b="1" dirty="0">
                <a:solidFill>
                  <a:srgbClr val="FFFF00"/>
                </a:solidFill>
                <a:ea typeface="微软雅黑" panose="020B0503020204020204" pitchFamily="34" charset="-122"/>
              </a:rPr>
              <a:t>向軟弱的人，我就作軟弱的人，爲要得軟弱的人。向什麽樣的人，我就作什麽樣的人。無論如何總要救些人。</a:t>
            </a:r>
          </a:p>
          <a:p>
            <a:pPr algn="l">
              <a:lnSpc>
                <a:spcPct val="100000"/>
              </a:lnSpc>
            </a:pPr>
            <a:r>
              <a:rPr lang="en-US" altLang="zh-CN" sz="3500" b="1" dirty="0">
                <a:solidFill>
                  <a:schemeClr val="bg1"/>
                </a:solidFill>
                <a:ea typeface="微软雅黑" panose="020B0503020204020204" pitchFamily="34" charset="-122"/>
              </a:rPr>
              <a:t>to the weak I became as weak, that I might win the weak. I have become all things to all men, that I might by all means save some.</a:t>
            </a:r>
          </a:p>
          <a:p>
            <a:pPr algn="l">
              <a:lnSpc>
                <a:spcPct val="114000"/>
              </a:lnSpc>
            </a:pPr>
            <a:r>
              <a:rPr lang="en-US" altLang="zh-CN" sz="3500" b="1" dirty="0">
                <a:solidFill>
                  <a:srgbClr val="FFFF00"/>
                </a:solidFill>
                <a:ea typeface="微软雅黑" panose="020B0503020204020204" pitchFamily="34" charset="-122"/>
              </a:rPr>
              <a:t>23 </a:t>
            </a:r>
            <a:r>
              <a:rPr lang="zh-CN" altLang="en-US" sz="3500" b="1" dirty="0">
                <a:solidFill>
                  <a:srgbClr val="FFFF00"/>
                </a:solidFill>
                <a:ea typeface="微软雅黑" panose="020B0503020204020204" pitchFamily="34" charset="-122"/>
              </a:rPr>
              <a:t>凡我所行的，都是爲福音的緣故，爲要與人同得這福音的好處。</a:t>
            </a:r>
          </a:p>
          <a:p>
            <a:pPr algn="l">
              <a:lnSpc>
                <a:spcPct val="100000"/>
              </a:lnSpc>
            </a:pPr>
            <a:r>
              <a:rPr lang="en-US" altLang="zh-CN" sz="3500" b="1" dirty="0">
                <a:solidFill>
                  <a:schemeClr val="bg1"/>
                </a:solidFill>
                <a:ea typeface="微软雅黑" panose="020B0503020204020204" pitchFamily="34" charset="-122"/>
              </a:rPr>
              <a:t>Now this I do for the gospel’s sake, that I may be partaker of it with you.</a:t>
            </a:r>
          </a:p>
        </p:txBody>
      </p:sp>
    </p:spTree>
    <p:extLst>
      <p:ext uri="{BB962C8B-B14F-4D97-AF65-F5344CB8AC3E}">
        <p14:creationId xmlns:p14="http://schemas.microsoft.com/office/powerpoint/2010/main" val="178068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126:5-6】</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流泪撒種的，必歡呼收割。</a:t>
            </a:r>
          </a:p>
          <a:p>
            <a:pPr algn="l">
              <a:lnSpc>
                <a:spcPct val="114000"/>
              </a:lnSpc>
            </a:pPr>
            <a:r>
              <a:rPr lang="en-US" altLang="zh-CN" sz="3600" b="1" dirty="0">
                <a:solidFill>
                  <a:schemeClr val="bg1"/>
                </a:solidFill>
                <a:ea typeface="微软雅黑" panose="020B0503020204020204" pitchFamily="34" charset="-122"/>
              </a:rPr>
              <a:t>Those who sow in tears Shall reap in joy.</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那帶種流泪出去的，必要歡歡樂樂地帶禾捆回來。</a:t>
            </a:r>
          </a:p>
          <a:p>
            <a:pPr algn="l">
              <a:lnSpc>
                <a:spcPct val="114000"/>
              </a:lnSpc>
            </a:pPr>
            <a:r>
              <a:rPr lang="en-US" altLang="zh-CN" sz="3600" b="1" dirty="0">
                <a:solidFill>
                  <a:schemeClr val="bg1"/>
                </a:solidFill>
                <a:ea typeface="微软雅黑" panose="020B0503020204020204" pitchFamily="34" charset="-122"/>
              </a:rPr>
              <a:t>He who continually goes forth weeping, Bearing seed for sowing, Shall doubtless come again with rejoicing, Bringing his sheaves with him.</a:t>
            </a:r>
          </a:p>
        </p:txBody>
      </p:sp>
    </p:spTree>
    <p:extLst>
      <p:ext uri="{BB962C8B-B14F-4D97-AF65-F5344CB8AC3E}">
        <p14:creationId xmlns:p14="http://schemas.microsoft.com/office/powerpoint/2010/main" val="1272471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4:36】</a:t>
            </a:r>
          </a:p>
          <a:p>
            <a:pPr algn="l">
              <a:lnSpc>
                <a:spcPct val="114000"/>
              </a:lnSpc>
            </a:pPr>
            <a:r>
              <a:rPr lang="zh-CN" altLang="en-US" sz="3600" b="1" dirty="0">
                <a:solidFill>
                  <a:srgbClr val="FFFF00"/>
                </a:solidFill>
                <a:ea typeface="微软雅黑" panose="020B0503020204020204" pitchFamily="34" charset="-122"/>
              </a:rPr>
              <a:t>收割的人得工價，積蓄五穀到永生，叫撒種的和收割的一同快樂。</a:t>
            </a:r>
          </a:p>
          <a:p>
            <a:pPr algn="l">
              <a:lnSpc>
                <a:spcPct val="114000"/>
              </a:lnSpc>
            </a:pPr>
            <a:r>
              <a:rPr lang="en-US" altLang="zh-CN" sz="3600" b="1" dirty="0">
                <a:solidFill>
                  <a:schemeClr val="bg1"/>
                </a:solidFill>
                <a:ea typeface="微软雅黑" panose="020B0503020204020204" pitchFamily="34" charset="-122"/>
              </a:rPr>
              <a:t>And he who reaps receives wages, and gathers fruit for eternal life, that both he who sows and he who reaps may rejoice together.</a:t>
            </a:r>
          </a:p>
        </p:txBody>
      </p:sp>
    </p:spTree>
    <p:extLst>
      <p:ext uri="{BB962C8B-B14F-4D97-AF65-F5344CB8AC3E}">
        <p14:creationId xmlns:p14="http://schemas.microsoft.com/office/powerpoint/2010/main" val="54610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28:19-20】</a:t>
            </a:r>
          </a:p>
          <a:p>
            <a:pPr algn="l">
              <a:lnSpc>
                <a:spcPct val="114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所以，你們要去，使萬民作我的門徒，奉父、子、聖靈的名給他們施洗（或作“給他們施洗，歸于父、子、聖靈的名”）。</a:t>
            </a:r>
          </a:p>
          <a:p>
            <a:pPr algn="l">
              <a:lnSpc>
                <a:spcPct val="100000"/>
              </a:lnSpc>
            </a:pPr>
            <a:r>
              <a:rPr lang="en-US" altLang="zh-CN" sz="3200" b="1" dirty="0">
                <a:solidFill>
                  <a:schemeClr val="bg1"/>
                </a:solidFill>
                <a:ea typeface="微软雅黑" panose="020B0503020204020204" pitchFamily="34" charset="-122"/>
              </a:rPr>
              <a:t>Go therefore and make disciples of all the nations, baptizing them in the name of the Father and of the Son and of the Holy Spirit,</a:t>
            </a:r>
          </a:p>
          <a:p>
            <a:pPr algn="l">
              <a:lnSpc>
                <a:spcPct val="114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凡我所吩咐你們的，都教訓他們遵守，我就常與你們同在，直到世界的末了。”</a:t>
            </a:r>
          </a:p>
          <a:p>
            <a:pPr algn="l">
              <a:lnSpc>
                <a:spcPct val="100000"/>
              </a:lnSpc>
            </a:pPr>
            <a:r>
              <a:rPr lang="en-US" altLang="zh-CN" sz="3200" b="1" dirty="0">
                <a:solidFill>
                  <a:schemeClr val="bg1"/>
                </a:solidFill>
                <a:ea typeface="微软雅黑" panose="020B0503020204020204" pitchFamily="34" charset="-122"/>
              </a:rPr>
              <a:t>teaching them to observe all things that I have commanded you; and lo, I am with you always, even to the end of the age.” Amen.</a:t>
            </a:r>
          </a:p>
        </p:txBody>
      </p:sp>
    </p:spTree>
    <p:extLst>
      <p:ext uri="{BB962C8B-B14F-4D97-AF65-F5344CB8AC3E}">
        <p14:creationId xmlns:p14="http://schemas.microsoft.com/office/powerpoint/2010/main" val="287577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4:37-38】</a:t>
            </a:r>
          </a:p>
          <a:p>
            <a:pPr algn="l">
              <a:lnSpc>
                <a:spcPct val="114000"/>
              </a:lnSpc>
            </a:pPr>
            <a:r>
              <a:rPr lang="en-US" altLang="zh-CN" sz="3600" b="1" dirty="0">
                <a:solidFill>
                  <a:srgbClr val="FFFF00"/>
                </a:solidFill>
                <a:ea typeface="微软雅黑" panose="020B0503020204020204" pitchFamily="34" charset="-122"/>
              </a:rPr>
              <a:t>37 </a:t>
            </a:r>
            <a:r>
              <a:rPr lang="zh-CN" altLang="en-US" sz="3600" b="1" dirty="0">
                <a:solidFill>
                  <a:srgbClr val="FFFF00"/>
                </a:solidFill>
                <a:ea typeface="微软雅黑" panose="020B0503020204020204" pitchFamily="34" charset="-122"/>
              </a:rPr>
              <a:t>俗語說‘那人撒種，這人收割’，這話可見是真的。</a:t>
            </a:r>
          </a:p>
          <a:p>
            <a:pPr algn="l">
              <a:lnSpc>
                <a:spcPct val="114000"/>
              </a:lnSpc>
            </a:pPr>
            <a:r>
              <a:rPr lang="en-US" altLang="zh-CN" sz="3600" b="1" dirty="0">
                <a:solidFill>
                  <a:schemeClr val="bg1"/>
                </a:solidFill>
                <a:ea typeface="微软雅黑" panose="020B0503020204020204" pitchFamily="34" charset="-122"/>
              </a:rPr>
              <a:t>For in this the saying is true: ‘One sows and another reaps.’</a:t>
            </a:r>
          </a:p>
          <a:p>
            <a:pPr algn="l">
              <a:lnSpc>
                <a:spcPct val="114000"/>
              </a:lnSpc>
            </a:pPr>
            <a:r>
              <a:rPr lang="en-US" altLang="zh-CN" sz="3600" b="1" dirty="0">
                <a:solidFill>
                  <a:srgbClr val="FFFF00"/>
                </a:solidFill>
                <a:ea typeface="微软雅黑" panose="020B0503020204020204" pitchFamily="34" charset="-122"/>
              </a:rPr>
              <a:t>38 </a:t>
            </a:r>
            <a:r>
              <a:rPr lang="zh-CN" altLang="en-US" sz="3600" b="1" dirty="0">
                <a:solidFill>
                  <a:srgbClr val="FFFF00"/>
                </a:solidFill>
                <a:ea typeface="微软雅黑" panose="020B0503020204020204" pitchFamily="34" charset="-122"/>
              </a:rPr>
              <a:t>我差你們去收你們所沒有勞苦的；別人勞苦，你們享受他們所勞苦的。”</a:t>
            </a:r>
          </a:p>
          <a:p>
            <a:pPr algn="l">
              <a:lnSpc>
                <a:spcPct val="114000"/>
              </a:lnSpc>
            </a:pPr>
            <a:r>
              <a:rPr lang="en-US" altLang="zh-CN" sz="3600" b="1" dirty="0">
                <a:solidFill>
                  <a:schemeClr val="bg1"/>
                </a:solidFill>
                <a:ea typeface="微软雅黑" panose="020B0503020204020204" pitchFamily="34" charset="-122"/>
              </a:rPr>
              <a:t>I sent you to reap that for which you have not labored; others have labored, and you have entered into their labors.”</a:t>
            </a:r>
          </a:p>
        </p:txBody>
      </p:sp>
    </p:spTree>
    <p:extLst>
      <p:ext uri="{BB962C8B-B14F-4D97-AF65-F5344CB8AC3E}">
        <p14:creationId xmlns:p14="http://schemas.microsoft.com/office/powerpoint/2010/main" val="3827930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林前</a:t>
            </a:r>
            <a:r>
              <a:rPr lang="en-US" altLang="zh-CN" sz="3600" b="1" u="sng" dirty="0">
                <a:solidFill>
                  <a:schemeClr val="bg1"/>
                </a:solidFill>
                <a:ea typeface="微软雅黑" panose="020B0503020204020204" pitchFamily="34" charset="-122"/>
              </a:rPr>
              <a:t>1 Corinthians 3:5-7】</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亞波羅算什麽？保羅算什麽？無非是執事，照主所賜給他們各人的，引導你們相信。</a:t>
            </a:r>
          </a:p>
          <a:p>
            <a:pPr algn="l">
              <a:lnSpc>
                <a:spcPct val="114000"/>
              </a:lnSpc>
            </a:pPr>
            <a:r>
              <a:rPr lang="en-US" altLang="zh-CN" sz="3600" b="1" dirty="0">
                <a:solidFill>
                  <a:schemeClr val="bg1"/>
                </a:solidFill>
                <a:ea typeface="微软雅黑" panose="020B0503020204020204" pitchFamily="34" charset="-122"/>
              </a:rPr>
              <a:t>Who then is Paul, and who is Apollos, but ministers through whom you believed, as the Lord gave to each one?</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我栽種了，亞波羅澆灌了，惟有　神叫他生長。</a:t>
            </a:r>
          </a:p>
          <a:p>
            <a:pPr algn="l">
              <a:lnSpc>
                <a:spcPct val="114000"/>
              </a:lnSpc>
            </a:pPr>
            <a:r>
              <a:rPr lang="en-US" altLang="zh-CN" sz="3600" b="1" dirty="0">
                <a:solidFill>
                  <a:schemeClr val="bg1"/>
                </a:solidFill>
                <a:ea typeface="微软雅黑" panose="020B0503020204020204" pitchFamily="34" charset="-122"/>
              </a:rPr>
              <a:t>I planted, Apollos watered, but God gave the increase.</a:t>
            </a:r>
          </a:p>
        </p:txBody>
      </p:sp>
    </p:spTree>
    <p:extLst>
      <p:ext uri="{BB962C8B-B14F-4D97-AF65-F5344CB8AC3E}">
        <p14:creationId xmlns:p14="http://schemas.microsoft.com/office/powerpoint/2010/main" val="243623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林前</a:t>
            </a:r>
            <a:r>
              <a:rPr lang="en-US" altLang="zh-CN" sz="3600" b="1" u="sng" dirty="0">
                <a:solidFill>
                  <a:schemeClr val="bg1"/>
                </a:solidFill>
                <a:ea typeface="微软雅黑" panose="020B0503020204020204" pitchFamily="34" charset="-122"/>
              </a:rPr>
              <a:t>1 Corinthians 3:5-7】</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可見栽種的算不得什麽，澆灌的也算不得什麽，只在那叫他生長的　神。</a:t>
            </a:r>
          </a:p>
          <a:p>
            <a:pPr algn="l">
              <a:lnSpc>
                <a:spcPct val="114000"/>
              </a:lnSpc>
            </a:pPr>
            <a:r>
              <a:rPr lang="en-US" altLang="zh-CN" sz="3600" b="1" dirty="0">
                <a:solidFill>
                  <a:schemeClr val="bg1"/>
                </a:solidFill>
                <a:ea typeface="微软雅黑" panose="020B0503020204020204" pitchFamily="34" charset="-122"/>
              </a:rPr>
              <a:t>So then neither he who plants is anything, nor he who waters, but God who gives the increase.</a:t>
            </a:r>
          </a:p>
        </p:txBody>
      </p:sp>
    </p:spTree>
    <p:extLst>
      <p:ext uri="{BB962C8B-B14F-4D97-AF65-F5344CB8AC3E}">
        <p14:creationId xmlns:p14="http://schemas.microsoft.com/office/powerpoint/2010/main" val="2435343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12:24】</a:t>
            </a:r>
          </a:p>
          <a:p>
            <a:pPr algn="l">
              <a:lnSpc>
                <a:spcPct val="114000"/>
              </a:lnSpc>
            </a:pPr>
            <a:r>
              <a:rPr lang="zh-CN" altLang="en-US" sz="3600" b="1" dirty="0">
                <a:solidFill>
                  <a:srgbClr val="FFFF00"/>
                </a:solidFill>
                <a:ea typeface="微软雅黑" panose="020B0503020204020204" pitchFamily="34" charset="-122"/>
              </a:rPr>
              <a:t>我實實在在地告訴你們：一粒麥子不落在地裏死了，仍舊是一粒；若是死了，就結出許多子粒來。</a:t>
            </a:r>
          </a:p>
          <a:p>
            <a:pPr algn="l">
              <a:lnSpc>
                <a:spcPct val="114000"/>
              </a:lnSpc>
            </a:pPr>
            <a:r>
              <a:rPr lang="en-US" altLang="zh-CN" sz="3600" b="1" dirty="0">
                <a:solidFill>
                  <a:schemeClr val="bg1"/>
                </a:solidFill>
                <a:ea typeface="微软雅黑" panose="020B0503020204020204" pitchFamily="34" charset="-122"/>
              </a:rPr>
              <a:t>Most assuredly, I say to you, unless a grain of wheat falls into the ground and dies, it remains alone; but if it dies, it produces much grain.</a:t>
            </a:r>
          </a:p>
        </p:txBody>
      </p:sp>
    </p:spTree>
    <p:extLst>
      <p:ext uri="{BB962C8B-B14F-4D97-AF65-F5344CB8AC3E}">
        <p14:creationId xmlns:p14="http://schemas.microsoft.com/office/powerpoint/2010/main" val="1297116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4:27-42】</a:t>
            </a:r>
          </a:p>
          <a:p>
            <a:pPr algn="l">
              <a:lnSpc>
                <a:spcPct val="114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當下門徒回來，就希奇耶穌和一個婦人說話。只是沒有人說：“你是要什麽？”或說：“你爲什麽和她說話？”</a:t>
            </a:r>
            <a:endParaRPr lang="en-US" altLang="zh-CN" sz="3600" b="1" dirty="0">
              <a:solidFill>
                <a:srgbClr val="FFFF00"/>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And at this point His disciples came, and they marveled that He talked with a woman; yet no one said, “What do You seek?” or, “Why are You talking with her?”</a:t>
            </a:r>
          </a:p>
          <a:p>
            <a:pPr algn="l">
              <a:lnSpc>
                <a:spcPct val="100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那婦人就留下水罐子，往城裏去，對衆人說：</a:t>
            </a:r>
            <a:r>
              <a:rPr lang="en-US" altLang="zh-CN" sz="3600" b="1" dirty="0">
                <a:solidFill>
                  <a:schemeClr val="bg1"/>
                </a:solidFill>
                <a:ea typeface="微软雅黑" panose="020B0503020204020204" pitchFamily="34" charset="-122"/>
              </a:rPr>
              <a:t>The woman then left her </a:t>
            </a:r>
            <a:r>
              <a:rPr lang="en-US" altLang="zh-CN" sz="3600" b="1" dirty="0" err="1">
                <a:solidFill>
                  <a:schemeClr val="bg1"/>
                </a:solidFill>
                <a:ea typeface="微软雅黑" panose="020B0503020204020204" pitchFamily="34" charset="-122"/>
              </a:rPr>
              <a:t>waterpot</a:t>
            </a:r>
            <a:r>
              <a:rPr lang="en-US" altLang="zh-CN" sz="3600" b="1" dirty="0">
                <a:solidFill>
                  <a:schemeClr val="bg1"/>
                </a:solidFill>
                <a:ea typeface="微软雅黑" panose="020B0503020204020204" pitchFamily="34" charset="-122"/>
              </a:rPr>
              <a:t>, went her way into the city, and said to the men,</a:t>
            </a:r>
          </a:p>
        </p:txBody>
      </p:sp>
    </p:spTree>
    <p:extLst>
      <p:ext uri="{BB962C8B-B14F-4D97-AF65-F5344CB8AC3E}">
        <p14:creationId xmlns:p14="http://schemas.microsoft.com/office/powerpoint/2010/main" val="424934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4:27-42】</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你們來看，有一個人將我素來所行的一切事都給我說出來了，莫非這就是基督嗎？”</a:t>
            </a:r>
            <a:r>
              <a:rPr lang="zh-CN" altLang="en-US" sz="3600" b="1" dirty="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Come, see a Man who told me all things that I ever did. Could this be the Christ?”</a:t>
            </a:r>
          </a:p>
          <a:p>
            <a:pPr algn="l">
              <a:lnSpc>
                <a:spcPct val="114000"/>
              </a:lnSpc>
            </a:pPr>
            <a:r>
              <a:rPr lang="en-US" altLang="zh-CN" sz="3600" b="1" dirty="0">
                <a:solidFill>
                  <a:srgbClr val="FFFF00"/>
                </a:solidFill>
                <a:ea typeface="微软雅黑" panose="020B0503020204020204" pitchFamily="34" charset="-122"/>
              </a:rPr>
              <a:t>30 </a:t>
            </a:r>
            <a:r>
              <a:rPr lang="zh-CN" altLang="en-US" sz="3600" b="1" dirty="0">
                <a:solidFill>
                  <a:srgbClr val="FFFF00"/>
                </a:solidFill>
                <a:ea typeface="微软雅黑" panose="020B0503020204020204" pitchFamily="34" charset="-122"/>
              </a:rPr>
              <a:t>衆人就出城往耶穌那裏去。 </a:t>
            </a:r>
            <a:r>
              <a:rPr lang="en-US" altLang="zh-CN" sz="3600" b="1" dirty="0">
                <a:solidFill>
                  <a:schemeClr val="bg1"/>
                </a:solidFill>
                <a:ea typeface="微软雅黑" panose="020B0503020204020204" pitchFamily="34" charset="-122"/>
              </a:rPr>
              <a:t>Then they went out of the city and came to Him.</a:t>
            </a:r>
          </a:p>
          <a:p>
            <a:pPr algn="l">
              <a:lnSpc>
                <a:spcPct val="114000"/>
              </a:lnSpc>
            </a:pPr>
            <a:r>
              <a:rPr lang="en-US" altLang="zh-CN" sz="3600" b="1" dirty="0">
                <a:solidFill>
                  <a:srgbClr val="FFFF00"/>
                </a:solidFill>
                <a:ea typeface="微软雅黑" panose="020B0503020204020204" pitchFamily="34" charset="-122"/>
              </a:rPr>
              <a:t>31 </a:t>
            </a:r>
            <a:r>
              <a:rPr lang="zh-CN" altLang="en-US" sz="3600" b="1" dirty="0">
                <a:solidFill>
                  <a:srgbClr val="FFFF00"/>
                </a:solidFill>
                <a:ea typeface="微软雅黑" panose="020B0503020204020204" pitchFamily="34" charset="-122"/>
              </a:rPr>
              <a:t>這其間，門徒對耶穌說：“拉比，請吃。” </a:t>
            </a:r>
            <a:r>
              <a:rPr lang="en-US" altLang="zh-CN" sz="3600" b="1" dirty="0">
                <a:solidFill>
                  <a:schemeClr val="bg1"/>
                </a:solidFill>
                <a:ea typeface="微软雅黑" panose="020B0503020204020204" pitchFamily="34" charset="-122"/>
              </a:rPr>
              <a:t>In the meantime His disciples urged Him, saying, “Rabbi, eat.”</a:t>
            </a:r>
          </a:p>
        </p:txBody>
      </p:sp>
    </p:spTree>
    <p:extLst>
      <p:ext uri="{BB962C8B-B14F-4D97-AF65-F5344CB8AC3E}">
        <p14:creationId xmlns:p14="http://schemas.microsoft.com/office/powerpoint/2010/main" val="1567738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4:27-42】</a:t>
            </a:r>
          </a:p>
          <a:p>
            <a:pPr algn="l">
              <a:lnSpc>
                <a:spcPct val="114000"/>
              </a:lnSpc>
            </a:pPr>
            <a:r>
              <a:rPr lang="en-US" altLang="zh-CN" sz="3600" b="1" dirty="0">
                <a:solidFill>
                  <a:srgbClr val="FFFF00"/>
                </a:solidFill>
                <a:ea typeface="微软雅黑" panose="020B0503020204020204" pitchFamily="34" charset="-122"/>
              </a:rPr>
              <a:t>32 </a:t>
            </a:r>
            <a:r>
              <a:rPr lang="zh-CN" altLang="en-US" sz="3600" b="1" dirty="0">
                <a:solidFill>
                  <a:srgbClr val="FFFF00"/>
                </a:solidFill>
                <a:ea typeface="微软雅黑" panose="020B0503020204020204" pitchFamily="34" charset="-122"/>
              </a:rPr>
              <a:t>耶穌說：“我有食物吃，是你們不知道的。” </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But He said to them, “I have food to eat of which you do not know.”</a:t>
            </a:r>
          </a:p>
          <a:p>
            <a:pPr algn="l">
              <a:lnSpc>
                <a:spcPct val="114000"/>
              </a:lnSpc>
            </a:pPr>
            <a:r>
              <a:rPr lang="en-US" altLang="zh-CN" sz="3600" b="1" dirty="0">
                <a:solidFill>
                  <a:srgbClr val="FFFF00"/>
                </a:solidFill>
                <a:ea typeface="微软雅黑" panose="020B0503020204020204" pitchFamily="34" charset="-122"/>
              </a:rPr>
              <a:t>33 </a:t>
            </a:r>
            <a:r>
              <a:rPr lang="zh-CN" altLang="en-US" sz="3600" b="1" dirty="0">
                <a:solidFill>
                  <a:srgbClr val="FFFF00"/>
                </a:solidFill>
                <a:ea typeface="微软雅黑" panose="020B0503020204020204" pitchFamily="34" charset="-122"/>
              </a:rPr>
              <a:t>門徒就彼此對問說：“莫非有人拿什麽給他吃嗎？” </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Therefore the disciples said to one another, “Has anyone brought Him anything to eat?”</a:t>
            </a:r>
          </a:p>
        </p:txBody>
      </p:sp>
    </p:spTree>
    <p:extLst>
      <p:ext uri="{BB962C8B-B14F-4D97-AF65-F5344CB8AC3E}">
        <p14:creationId xmlns:p14="http://schemas.microsoft.com/office/powerpoint/2010/main" val="2587858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4:27-42】</a:t>
            </a:r>
          </a:p>
          <a:p>
            <a:pPr algn="l">
              <a:lnSpc>
                <a:spcPct val="114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耶穌說：“我的食物就是遵行差我來者的旨意，作成祂的工。</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Jesus said to them, “My food is to do the will of Him who sent Me, and to finish His work.</a:t>
            </a:r>
          </a:p>
          <a:p>
            <a:pPr algn="l">
              <a:lnSpc>
                <a:spcPct val="114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你們豈不說‘到收割的時候還有四個月’嗎？我告訴你們：舉目向田觀看，莊稼已經熟了（原文作“發白”），可以收割了。</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Do you not say, ‘There are still four months and then comes the harvest’? Behold, I say to you, lift up your eyes and look at the fields, for they are already white for harvest!</a:t>
            </a:r>
          </a:p>
        </p:txBody>
      </p:sp>
    </p:spTree>
    <p:extLst>
      <p:ext uri="{BB962C8B-B14F-4D97-AF65-F5344CB8AC3E}">
        <p14:creationId xmlns:p14="http://schemas.microsoft.com/office/powerpoint/2010/main" val="967142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4:27-42】</a:t>
            </a:r>
          </a:p>
          <a:p>
            <a:pPr algn="l">
              <a:lnSpc>
                <a:spcPct val="114000"/>
              </a:lnSpc>
            </a:pPr>
            <a:r>
              <a:rPr lang="en-US" altLang="zh-CN" sz="3600" b="1" dirty="0">
                <a:solidFill>
                  <a:srgbClr val="FFFF00"/>
                </a:solidFill>
                <a:ea typeface="微软雅黑" panose="020B0503020204020204" pitchFamily="34" charset="-122"/>
              </a:rPr>
              <a:t>36 </a:t>
            </a:r>
            <a:r>
              <a:rPr lang="zh-CN" altLang="en-US" sz="3600" b="1" dirty="0">
                <a:solidFill>
                  <a:srgbClr val="FFFF00"/>
                </a:solidFill>
                <a:ea typeface="微软雅黑" panose="020B0503020204020204" pitchFamily="34" charset="-122"/>
              </a:rPr>
              <a:t>收割的人得工價，積蓄五穀到永生，叫撒種的和收割的一同快樂。</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And he who reaps receives wages, and gathers fruit for eternal life, that both he who sows and he who reaps may rejoice together.</a:t>
            </a:r>
          </a:p>
          <a:p>
            <a:pPr algn="l">
              <a:lnSpc>
                <a:spcPct val="114000"/>
              </a:lnSpc>
            </a:pPr>
            <a:r>
              <a:rPr lang="en-US" altLang="zh-CN" sz="3600" b="1" dirty="0">
                <a:solidFill>
                  <a:srgbClr val="FFFF00"/>
                </a:solidFill>
                <a:ea typeface="微软雅黑" panose="020B0503020204020204" pitchFamily="34" charset="-122"/>
              </a:rPr>
              <a:t>37 </a:t>
            </a:r>
            <a:r>
              <a:rPr lang="zh-CN" altLang="en-US" sz="3600" b="1" dirty="0">
                <a:solidFill>
                  <a:srgbClr val="FFFF00"/>
                </a:solidFill>
                <a:ea typeface="微软雅黑" panose="020B0503020204020204" pitchFamily="34" charset="-122"/>
              </a:rPr>
              <a:t>俗語說‘那人撒種，這人收割’，這話可見是真的。</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For in this the saying is true: ‘One sows and another reaps.’</a:t>
            </a:r>
          </a:p>
        </p:txBody>
      </p:sp>
    </p:spTree>
    <p:extLst>
      <p:ext uri="{BB962C8B-B14F-4D97-AF65-F5344CB8AC3E}">
        <p14:creationId xmlns:p14="http://schemas.microsoft.com/office/powerpoint/2010/main" val="633827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4:27-42】</a:t>
            </a:r>
          </a:p>
          <a:p>
            <a:pPr algn="l">
              <a:lnSpc>
                <a:spcPct val="114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我差你們去收你們所沒有勞苦的；別人勞苦，你們享受他們所勞苦的。”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 sent you to reap that for which you have not labored; others have labored, and you have entered into their labors.”</a:t>
            </a:r>
          </a:p>
          <a:p>
            <a:pPr algn="l">
              <a:lnSpc>
                <a:spcPct val="114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那城裏有好些撒瑪利亞人信了耶穌，因爲那婦人作見證說：“他將我素來所行的一切事都給我說出來了。”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many of the Samaritans of that city believed in Him because of the word of the woman who testified, “He told me all that I ever did.”</a:t>
            </a:r>
          </a:p>
        </p:txBody>
      </p:sp>
    </p:spTree>
    <p:extLst>
      <p:ext uri="{BB962C8B-B14F-4D97-AF65-F5344CB8AC3E}">
        <p14:creationId xmlns:p14="http://schemas.microsoft.com/office/powerpoint/2010/main" val="893725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4:27-42】</a:t>
            </a:r>
          </a:p>
          <a:p>
            <a:pPr algn="l">
              <a:lnSpc>
                <a:spcPct val="114000"/>
              </a:lnSpc>
            </a:pPr>
            <a:r>
              <a:rPr lang="en-US" altLang="zh-CN" sz="3200" b="1" dirty="0">
                <a:solidFill>
                  <a:srgbClr val="FFFF00"/>
                </a:solidFill>
                <a:ea typeface="微软雅黑" panose="020B0503020204020204" pitchFamily="34" charset="-122"/>
              </a:rPr>
              <a:t>40 </a:t>
            </a:r>
            <a:r>
              <a:rPr lang="zh-CN" altLang="en-US" sz="3200" b="1" dirty="0">
                <a:solidFill>
                  <a:srgbClr val="FFFF00"/>
                </a:solidFill>
                <a:ea typeface="微软雅黑" panose="020B0503020204020204" pitchFamily="34" charset="-122"/>
              </a:rPr>
              <a:t>于是撒瑪利亞人來見耶穌，求他在他們那裏住下，他便在那裏住了兩天。</a:t>
            </a:r>
            <a:endParaRPr lang="en-US" altLang="zh-CN" sz="32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So when the Samaritans had come to Him, they urged Him to stay with them; and He stayed there two days.</a:t>
            </a:r>
          </a:p>
          <a:p>
            <a:pPr algn="l">
              <a:lnSpc>
                <a:spcPct val="114000"/>
              </a:lnSpc>
            </a:pPr>
            <a:r>
              <a:rPr lang="en-US" altLang="zh-CN" sz="3200" b="1" dirty="0">
                <a:solidFill>
                  <a:srgbClr val="FFFF00"/>
                </a:solidFill>
                <a:ea typeface="微软雅黑" panose="020B0503020204020204" pitchFamily="34" charset="-122"/>
              </a:rPr>
              <a:t>41 </a:t>
            </a:r>
            <a:r>
              <a:rPr lang="zh-CN" altLang="en-US" sz="3200" b="1" dirty="0">
                <a:solidFill>
                  <a:srgbClr val="FFFF00"/>
                </a:solidFill>
                <a:ea typeface="微软雅黑" panose="020B0503020204020204" pitchFamily="34" charset="-122"/>
              </a:rPr>
              <a:t>因耶穌的話，信的人就更多了。</a:t>
            </a:r>
            <a:endParaRPr lang="en-US" altLang="zh-CN" sz="32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And many more believed because of His own word.</a:t>
            </a:r>
          </a:p>
        </p:txBody>
      </p:sp>
    </p:spTree>
    <p:extLst>
      <p:ext uri="{BB962C8B-B14F-4D97-AF65-F5344CB8AC3E}">
        <p14:creationId xmlns:p14="http://schemas.microsoft.com/office/powerpoint/2010/main" val="2220979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4:27-42】</a:t>
            </a:r>
          </a:p>
          <a:p>
            <a:pPr algn="l">
              <a:lnSpc>
                <a:spcPct val="114000"/>
              </a:lnSpc>
            </a:pPr>
            <a:r>
              <a:rPr lang="en-US" altLang="zh-CN" sz="3200" b="1" dirty="0">
                <a:solidFill>
                  <a:srgbClr val="FFFF00"/>
                </a:solidFill>
                <a:ea typeface="微软雅黑" panose="020B0503020204020204" pitchFamily="34" charset="-122"/>
              </a:rPr>
              <a:t>42 </a:t>
            </a:r>
            <a:r>
              <a:rPr lang="zh-CN" altLang="en-US" sz="3200" b="1" dirty="0">
                <a:solidFill>
                  <a:srgbClr val="FFFF00"/>
                </a:solidFill>
                <a:ea typeface="微软雅黑" panose="020B0503020204020204" pitchFamily="34" charset="-122"/>
              </a:rPr>
              <a:t>便對婦人說：“現在我們信，不是因爲你的話，是我們親自聽見了，知道這真是救世主。”</a:t>
            </a:r>
          </a:p>
          <a:p>
            <a:pPr algn="l">
              <a:lnSpc>
                <a:spcPct val="114000"/>
              </a:lnSpc>
            </a:pPr>
            <a:r>
              <a:rPr lang="en-US" altLang="zh-CN" sz="3200" b="1" dirty="0">
                <a:solidFill>
                  <a:schemeClr val="bg1"/>
                </a:solidFill>
                <a:ea typeface="微软雅黑" panose="020B0503020204020204" pitchFamily="34" charset="-122"/>
              </a:rPr>
              <a:t>Then they said to the woman, “Now we believe, not because of what you said, for we ourselves have heard Him and we know that this is indeed the Christ, the Savior of the world.”</a:t>
            </a:r>
          </a:p>
        </p:txBody>
      </p:sp>
    </p:spTree>
    <p:extLst>
      <p:ext uri="{BB962C8B-B14F-4D97-AF65-F5344CB8AC3E}">
        <p14:creationId xmlns:p14="http://schemas.microsoft.com/office/powerpoint/2010/main" val="4051494573"/>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7220</TotalTime>
  <Words>1630</Words>
  <Application>Microsoft Office PowerPoint</Application>
  <PresentationFormat>On-screen Show (4:3)</PresentationFormat>
  <Paragraphs>76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微软雅黑</vt:lpstr>
      <vt:lpstr>Arial</vt:lpstr>
      <vt:lpstr>Calibri</vt:lpstr>
      <vt:lpstr>Calibri Light</vt:lpstr>
      <vt:lpstr>Office 主题</vt:lpstr>
      <vt:lpstr>撒種與收割 Sow and Reap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587</cp:revision>
  <dcterms:created xsi:type="dcterms:W3CDTF">2018-02-16T18:09:56Z</dcterms:created>
  <dcterms:modified xsi:type="dcterms:W3CDTF">2020-11-09T04:55:08Z</dcterms:modified>
</cp:coreProperties>
</file>